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ink/ink1.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65" r:id="rId2"/>
    <p:sldId id="358" r:id="rId3"/>
    <p:sldId id="372" r:id="rId4"/>
    <p:sldId id="376" r:id="rId5"/>
    <p:sldId id="377" r:id="rId6"/>
    <p:sldId id="384" r:id="rId7"/>
    <p:sldId id="383" r:id="rId8"/>
    <p:sldId id="380" r:id="rId9"/>
    <p:sldId id="379" r:id="rId10"/>
    <p:sldId id="386" r:id="rId11"/>
    <p:sldId id="385" r:id="rId12"/>
    <p:sldId id="375" r:id="rId13"/>
    <p:sldId id="374" r:id="rId14"/>
    <p:sldId id="373" r:id="rId15"/>
    <p:sldId id="388" r:id="rId16"/>
    <p:sldId id="382" r:id="rId17"/>
    <p:sldId id="364" r:id="rId18"/>
    <p:sldId id="348" r:id="rId19"/>
    <p:sldId id="349" r:id="rId20"/>
    <p:sldId id="363" r:id="rId21"/>
    <p:sldId id="387" r:id="rId22"/>
    <p:sldId id="38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D75EF48-2A19-6DC6-27B6-FC68D2DEDC7E}" name="Georges Kamar" initials="GK" userId="8fbfc07946c5e0a1"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acquelin Ligot" initials="JL" lastIdx="9" clrIdx="0">
    <p:extLst>
      <p:ext uri="{19B8F6BF-5375-455C-9EA6-DF929625EA0E}">
        <p15:presenceInfo xmlns:p15="http://schemas.microsoft.com/office/powerpoint/2012/main" userId="Jacquelin Ligo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FFB"/>
    <a:srgbClr val="EAF6FA"/>
    <a:srgbClr val="E7F1FD"/>
    <a:srgbClr val="F2F2F2"/>
    <a:srgbClr val="FFFFFF"/>
    <a:srgbClr val="D9D9D9"/>
    <a:srgbClr val="DEEBF7"/>
    <a:srgbClr val="70AD47"/>
    <a:srgbClr val="4CCFFE"/>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3692" autoAdjust="0"/>
  </p:normalViewPr>
  <p:slideViewPr>
    <p:cSldViewPr snapToGrid="0">
      <p:cViewPr varScale="1">
        <p:scale>
          <a:sx n="67" d="100"/>
          <a:sy n="67" d="100"/>
        </p:scale>
        <p:origin x="1500" y="9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895384397191304E-2"/>
          <c:y val="0.15228125000000001"/>
          <c:w val="0.92889892935335383"/>
          <c:h val="0.57084817913385821"/>
        </c:manualLayout>
      </c:layout>
      <c:barChart>
        <c:barDir val="bar"/>
        <c:grouping val="percentStacked"/>
        <c:varyColors val="0"/>
        <c:ser>
          <c:idx val="0"/>
          <c:order val="0"/>
          <c:tx>
            <c:strRef>
              <c:f>Feuil1!$B$1</c:f>
              <c:strCache>
                <c:ptCount val="1"/>
                <c:pt idx="0">
                  <c:v>Série 1</c:v>
                </c:pt>
              </c:strCache>
            </c:strRef>
          </c:tx>
          <c:spPr>
            <a:solidFill>
              <a:srgbClr val="00B050"/>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0-2076-47B6-B6D8-8770988CEE6B}"/>
                </c:ext>
              </c:extLst>
            </c:dLbl>
            <c:dLbl>
              <c:idx val="5"/>
              <c:delete val="1"/>
              <c:extLst>
                <c:ext xmlns:c15="http://schemas.microsoft.com/office/drawing/2012/chart" uri="{CE6537A1-D6FC-4f65-9D91-7224C49458BB}"/>
                <c:ext xmlns:c16="http://schemas.microsoft.com/office/drawing/2014/chart" uri="{C3380CC4-5D6E-409C-BE32-E72D297353CC}">
                  <c16:uniqueId val="{00000001-2076-47B6-B6D8-8770988CEE6B}"/>
                </c:ext>
              </c:extLst>
            </c:dLbl>
            <c:spPr>
              <a:solidFill>
                <a:schemeClr val="bg1">
                  <a:lumMod val="95000"/>
                </a:schemeClr>
              </a:solidFill>
              <a:ln>
                <a:solidFill>
                  <a:srgbClr val="00B05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Feuil1!$B$2:$B$10</c:f>
              <c:numCache>
                <c:formatCode>General</c:formatCode>
                <c:ptCount val="9"/>
                <c:pt idx="0">
                  <c:v>2</c:v>
                </c:pt>
                <c:pt idx="1">
                  <c:v>2</c:v>
                </c:pt>
                <c:pt idx="2">
                  <c:v>0</c:v>
                </c:pt>
                <c:pt idx="3">
                  <c:v>2</c:v>
                </c:pt>
                <c:pt idx="4">
                  <c:v>3</c:v>
                </c:pt>
                <c:pt idx="5">
                  <c:v>0</c:v>
                </c:pt>
                <c:pt idx="6">
                  <c:v>1</c:v>
                </c:pt>
                <c:pt idx="7">
                  <c:v>3</c:v>
                </c:pt>
                <c:pt idx="8">
                  <c:v>1</c:v>
                </c:pt>
              </c:numCache>
            </c:numRef>
          </c:val>
          <c:extLst>
            <c:ext xmlns:c16="http://schemas.microsoft.com/office/drawing/2014/chart" uri="{C3380CC4-5D6E-409C-BE32-E72D297353CC}">
              <c16:uniqueId val="{00000000-01DE-4038-9A37-B09F5B4A2EAB}"/>
            </c:ext>
          </c:extLst>
        </c:ser>
        <c:ser>
          <c:idx val="1"/>
          <c:order val="1"/>
          <c:tx>
            <c:strRef>
              <c:f>Feuil1!$C$1</c:f>
              <c:strCache>
                <c:ptCount val="1"/>
                <c:pt idx="0">
                  <c:v>Série 2</c:v>
                </c:pt>
              </c:strCache>
            </c:strRef>
          </c:tx>
          <c:spPr>
            <a:solidFill>
              <a:srgbClr val="FFCC0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2076-47B6-B6D8-8770988CEE6B}"/>
                </c:ext>
              </c:extLst>
            </c:dLbl>
            <c:dLbl>
              <c:idx val="4"/>
              <c:delete val="1"/>
              <c:extLst>
                <c:ext xmlns:c15="http://schemas.microsoft.com/office/drawing/2012/chart" uri="{CE6537A1-D6FC-4f65-9D91-7224C49458BB}"/>
                <c:ext xmlns:c16="http://schemas.microsoft.com/office/drawing/2014/chart" uri="{C3380CC4-5D6E-409C-BE32-E72D297353CC}">
                  <c16:uniqueId val="{00000013-01DE-4038-9A37-B09F5B4A2EAB}"/>
                </c:ext>
              </c:extLst>
            </c:dLbl>
            <c:dLbl>
              <c:idx val="7"/>
              <c:delete val="1"/>
              <c:extLst>
                <c:ext xmlns:c15="http://schemas.microsoft.com/office/drawing/2012/chart" uri="{CE6537A1-D6FC-4f65-9D91-7224C49458BB}"/>
                <c:ext xmlns:c16="http://schemas.microsoft.com/office/drawing/2014/chart" uri="{C3380CC4-5D6E-409C-BE32-E72D297353CC}">
                  <c16:uniqueId val="{00000003-2076-47B6-B6D8-8770988CEE6B}"/>
                </c:ext>
              </c:extLst>
            </c:dLbl>
            <c:spPr>
              <a:solidFill>
                <a:schemeClr val="bg1">
                  <a:lumMod val="95000"/>
                </a:schemeClr>
              </a:solidFill>
              <a:ln>
                <a:solidFill>
                  <a:srgbClr val="FFCC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Feuil1!$C$2:$C$10</c:f>
              <c:numCache>
                <c:formatCode>General</c:formatCode>
                <c:ptCount val="9"/>
                <c:pt idx="0">
                  <c:v>0</c:v>
                </c:pt>
                <c:pt idx="1">
                  <c:v>2</c:v>
                </c:pt>
                <c:pt idx="2">
                  <c:v>2</c:v>
                </c:pt>
                <c:pt idx="3">
                  <c:v>2</c:v>
                </c:pt>
                <c:pt idx="4">
                  <c:v>0</c:v>
                </c:pt>
                <c:pt idx="5">
                  <c:v>3</c:v>
                </c:pt>
                <c:pt idx="6">
                  <c:v>4</c:v>
                </c:pt>
                <c:pt idx="7">
                  <c:v>0</c:v>
                </c:pt>
                <c:pt idx="8">
                  <c:v>2</c:v>
                </c:pt>
              </c:numCache>
            </c:numRef>
          </c:val>
          <c:extLst>
            <c:ext xmlns:c16="http://schemas.microsoft.com/office/drawing/2014/chart" uri="{C3380CC4-5D6E-409C-BE32-E72D297353CC}">
              <c16:uniqueId val="{00000001-01DE-4038-9A37-B09F5B4A2EAB}"/>
            </c:ext>
          </c:extLst>
        </c:ser>
        <c:ser>
          <c:idx val="2"/>
          <c:order val="2"/>
          <c:tx>
            <c:strRef>
              <c:f>Feuil1!$D$1</c:f>
              <c:strCache>
                <c:ptCount val="1"/>
                <c:pt idx="0">
                  <c:v>Série 3</c:v>
                </c:pt>
              </c:strCache>
            </c:strRef>
          </c:tx>
          <c:spPr>
            <a:solidFill>
              <a:srgbClr val="FF0000"/>
            </a:solidFill>
            <a:ln>
              <a:noFill/>
            </a:ln>
            <a:effectLst/>
          </c:spPr>
          <c:invertIfNegative val="0"/>
          <c:dLbls>
            <c:dLbl>
              <c:idx val="6"/>
              <c:delete val="1"/>
              <c:extLst>
                <c:ext xmlns:c15="http://schemas.microsoft.com/office/drawing/2012/chart" uri="{CE6537A1-D6FC-4f65-9D91-7224C49458BB}"/>
                <c:ext xmlns:c16="http://schemas.microsoft.com/office/drawing/2014/chart" uri="{C3380CC4-5D6E-409C-BE32-E72D297353CC}">
                  <c16:uniqueId val="{00000004-2076-47B6-B6D8-8770988CEE6B}"/>
                </c:ext>
              </c:extLst>
            </c:dLbl>
            <c:spPr>
              <a:solidFill>
                <a:schemeClr val="bg1">
                  <a:lumMod val="95000"/>
                </a:schemeClr>
              </a:solidFill>
              <a:ln>
                <a:solidFill>
                  <a:srgbClr val="FF00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Feuil1!$D$2:$D$10</c:f>
              <c:numCache>
                <c:formatCode>General</c:formatCode>
                <c:ptCount val="9"/>
                <c:pt idx="0">
                  <c:v>3</c:v>
                </c:pt>
                <c:pt idx="1">
                  <c:v>1</c:v>
                </c:pt>
                <c:pt idx="2">
                  <c:v>3</c:v>
                </c:pt>
                <c:pt idx="3">
                  <c:v>1</c:v>
                </c:pt>
                <c:pt idx="4">
                  <c:v>2</c:v>
                </c:pt>
                <c:pt idx="5">
                  <c:v>2</c:v>
                </c:pt>
                <c:pt idx="6">
                  <c:v>0</c:v>
                </c:pt>
                <c:pt idx="7">
                  <c:v>2</c:v>
                </c:pt>
                <c:pt idx="8">
                  <c:v>2</c:v>
                </c:pt>
              </c:numCache>
            </c:numRef>
          </c:val>
          <c:extLst>
            <c:ext xmlns:c16="http://schemas.microsoft.com/office/drawing/2014/chart" uri="{C3380CC4-5D6E-409C-BE32-E72D297353CC}">
              <c16:uniqueId val="{00000002-01DE-4038-9A37-B09F5B4A2EAB}"/>
            </c:ext>
          </c:extLst>
        </c:ser>
        <c:ser>
          <c:idx val="3"/>
          <c:order val="3"/>
          <c:tx>
            <c:strRef>
              <c:f>Feuil1!$E$1</c:f>
              <c:strCache>
                <c:ptCount val="1"/>
                <c:pt idx="0">
                  <c:v>Série 4</c:v>
                </c:pt>
              </c:strCache>
            </c:strRef>
          </c:tx>
          <c:spPr>
            <a:noFill/>
            <a:ln>
              <a:noFill/>
            </a:ln>
            <a:effectLst/>
          </c:spPr>
          <c:invertIfNegative val="0"/>
          <c:dLbls>
            <c:delete val="1"/>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Feuil1!$E$2:$E$10</c:f>
              <c:numCache>
                <c:formatCode>General</c:formatCode>
                <c:ptCount val="9"/>
                <c:pt idx="0">
                  <c:v>2</c:v>
                </c:pt>
                <c:pt idx="1">
                  <c:v>2</c:v>
                </c:pt>
                <c:pt idx="2">
                  <c:v>2</c:v>
                </c:pt>
                <c:pt idx="3">
                  <c:v>2</c:v>
                </c:pt>
                <c:pt idx="4">
                  <c:v>2</c:v>
                </c:pt>
                <c:pt idx="5">
                  <c:v>2</c:v>
                </c:pt>
                <c:pt idx="6">
                  <c:v>2</c:v>
                </c:pt>
                <c:pt idx="7">
                  <c:v>2</c:v>
                </c:pt>
                <c:pt idx="8">
                  <c:v>2</c:v>
                </c:pt>
              </c:numCache>
            </c:numRef>
          </c:val>
          <c:extLst>
            <c:ext xmlns:c16="http://schemas.microsoft.com/office/drawing/2014/chart" uri="{C3380CC4-5D6E-409C-BE32-E72D297353CC}">
              <c16:uniqueId val="{00000003-01DE-4038-9A37-B09F5B4A2EAB}"/>
            </c:ext>
          </c:extLst>
        </c:ser>
        <c:ser>
          <c:idx val="4"/>
          <c:order val="4"/>
          <c:tx>
            <c:strRef>
              <c:f>Feuil1!$F$1</c:f>
              <c:strCache>
                <c:ptCount val="1"/>
                <c:pt idx="0">
                  <c:v>Série 5</c:v>
                </c:pt>
              </c:strCache>
            </c:strRef>
          </c:tx>
          <c:spPr>
            <a:solidFill>
              <a:srgbClr val="00B050"/>
            </a:solidFill>
            <a:ln>
              <a:noFill/>
            </a:ln>
            <a:effectLst/>
          </c:spPr>
          <c:invertIfNegative val="0"/>
          <c:dLbls>
            <c:spPr>
              <a:solidFill>
                <a:schemeClr val="bg1">
                  <a:lumMod val="95000"/>
                </a:schemeClr>
              </a:solidFill>
              <a:ln>
                <a:solidFill>
                  <a:srgbClr val="00B05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Feuil1!$F$2:$F$10</c:f>
              <c:numCache>
                <c:formatCode>General</c:formatCode>
                <c:ptCount val="9"/>
                <c:pt idx="0">
                  <c:v>2</c:v>
                </c:pt>
                <c:pt idx="1">
                  <c:v>7</c:v>
                </c:pt>
                <c:pt idx="2">
                  <c:v>3</c:v>
                </c:pt>
                <c:pt idx="3">
                  <c:v>5</c:v>
                </c:pt>
                <c:pt idx="4">
                  <c:v>11</c:v>
                </c:pt>
                <c:pt idx="5">
                  <c:v>2</c:v>
                </c:pt>
                <c:pt idx="6">
                  <c:v>3</c:v>
                </c:pt>
                <c:pt idx="7">
                  <c:v>3</c:v>
                </c:pt>
                <c:pt idx="8">
                  <c:v>4</c:v>
                </c:pt>
              </c:numCache>
            </c:numRef>
          </c:val>
          <c:extLst>
            <c:ext xmlns:c16="http://schemas.microsoft.com/office/drawing/2014/chart" uri="{C3380CC4-5D6E-409C-BE32-E72D297353CC}">
              <c16:uniqueId val="{00000004-01DE-4038-9A37-B09F5B4A2EAB}"/>
            </c:ext>
          </c:extLst>
        </c:ser>
        <c:ser>
          <c:idx val="5"/>
          <c:order val="5"/>
          <c:tx>
            <c:strRef>
              <c:f>Feuil1!$G$1</c:f>
              <c:strCache>
                <c:ptCount val="1"/>
                <c:pt idx="0">
                  <c:v>Série 6</c:v>
                </c:pt>
              </c:strCache>
            </c:strRef>
          </c:tx>
          <c:spPr>
            <a:solidFill>
              <a:srgbClr val="FFCC00"/>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5-2076-47B6-B6D8-8770988CEE6B}"/>
                </c:ext>
              </c:extLst>
            </c:dLbl>
            <c:dLbl>
              <c:idx val="3"/>
              <c:tx>
                <c:rich>
                  <a:bodyPr/>
                  <a:lstStyle/>
                  <a:p>
                    <a:r>
                      <a:rPr lang="en-US"/>
                      <a:t>8</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72D6-4491-AE44-C992E8ADAEB2}"/>
                </c:ext>
              </c:extLst>
            </c:dLbl>
            <c:dLbl>
              <c:idx val="6"/>
              <c:tx>
                <c:rich>
                  <a:bodyPr/>
                  <a:lstStyle/>
                  <a:p>
                    <a:r>
                      <a:rPr lang="en-US"/>
                      <a:t>11</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72D6-4491-AE44-C992E8ADAEB2}"/>
                </c:ext>
              </c:extLst>
            </c:dLbl>
            <c:spPr>
              <a:solidFill>
                <a:schemeClr val="bg1">
                  <a:lumMod val="95000"/>
                </a:schemeClr>
              </a:solidFill>
              <a:ln>
                <a:solidFill>
                  <a:srgbClr val="FFCC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Feuil1!$G$2:$G$10</c:f>
              <c:numCache>
                <c:formatCode>General</c:formatCode>
                <c:ptCount val="9"/>
                <c:pt idx="0">
                  <c:v>7</c:v>
                </c:pt>
                <c:pt idx="1">
                  <c:v>0</c:v>
                </c:pt>
                <c:pt idx="2">
                  <c:v>1</c:v>
                </c:pt>
                <c:pt idx="3">
                  <c:v>7</c:v>
                </c:pt>
                <c:pt idx="4">
                  <c:v>2</c:v>
                </c:pt>
                <c:pt idx="5">
                  <c:v>7</c:v>
                </c:pt>
                <c:pt idx="6">
                  <c:v>10</c:v>
                </c:pt>
                <c:pt idx="7">
                  <c:v>10</c:v>
                </c:pt>
                <c:pt idx="8">
                  <c:v>9</c:v>
                </c:pt>
              </c:numCache>
            </c:numRef>
          </c:val>
          <c:extLst>
            <c:ext xmlns:c16="http://schemas.microsoft.com/office/drawing/2014/chart" uri="{C3380CC4-5D6E-409C-BE32-E72D297353CC}">
              <c16:uniqueId val="{00000005-01DE-4038-9A37-B09F5B4A2EAB}"/>
            </c:ext>
          </c:extLst>
        </c:ser>
        <c:ser>
          <c:idx val="6"/>
          <c:order val="6"/>
          <c:tx>
            <c:strRef>
              <c:f>Feuil1!$H$1</c:f>
              <c:strCache>
                <c:ptCount val="1"/>
                <c:pt idx="0">
                  <c:v>Série 7</c:v>
                </c:pt>
              </c:strCache>
            </c:strRef>
          </c:tx>
          <c:spPr>
            <a:solidFill>
              <a:srgbClr val="FF0000"/>
            </a:solidFill>
            <a:ln>
              <a:noFill/>
            </a:ln>
            <a:effectLst/>
          </c:spPr>
          <c:invertIfNegative val="0"/>
          <c:dPt>
            <c:idx val="1"/>
            <c:invertIfNegative val="0"/>
            <c:bubble3D val="0"/>
            <c:spPr>
              <a:solidFill>
                <a:srgbClr val="FFC000"/>
              </a:solidFill>
              <a:ln>
                <a:noFill/>
              </a:ln>
              <a:effectLst/>
            </c:spPr>
            <c:extLst>
              <c:ext xmlns:c16="http://schemas.microsoft.com/office/drawing/2014/chart" uri="{C3380CC4-5D6E-409C-BE32-E72D297353CC}">
                <c16:uniqueId val="{00000005-72D6-4491-AE44-C992E8ADAEB2}"/>
              </c:ext>
            </c:extLst>
          </c:dPt>
          <c:dPt>
            <c:idx val="6"/>
            <c:invertIfNegative val="0"/>
            <c:bubble3D val="0"/>
            <c:spPr>
              <a:solidFill>
                <a:srgbClr val="FFC000"/>
              </a:solidFill>
              <a:ln>
                <a:noFill/>
              </a:ln>
              <a:effectLst/>
            </c:spPr>
            <c:extLst>
              <c:ext xmlns:c16="http://schemas.microsoft.com/office/drawing/2014/chart" uri="{C3380CC4-5D6E-409C-BE32-E72D297353CC}">
                <c16:uniqueId val="{00000000-72D6-4491-AE44-C992E8ADAEB2}"/>
              </c:ext>
            </c:extLst>
          </c:dPt>
          <c:dLbls>
            <c:dLbl>
              <c:idx val="1"/>
              <c:spPr>
                <a:solidFill>
                  <a:schemeClr val="bg1">
                    <a:lumMod val="95000"/>
                  </a:schemeClr>
                </a:solidFill>
                <a:ln>
                  <a:solidFill>
                    <a:srgbClr val="FFC0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c:ext xmlns:c16="http://schemas.microsoft.com/office/drawing/2014/chart" uri="{C3380CC4-5D6E-409C-BE32-E72D297353CC}">
                  <c16:uniqueId val="{00000005-72D6-4491-AE44-C992E8ADAEB2}"/>
                </c:ext>
              </c:extLst>
            </c:dLbl>
            <c:dLbl>
              <c:idx val="6"/>
              <c:delete val="1"/>
              <c:extLst>
                <c:ext xmlns:c15="http://schemas.microsoft.com/office/drawing/2012/chart" uri="{CE6537A1-D6FC-4f65-9D91-7224C49458BB}"/>
                <c:ext xmlns:c16="http://schemas.microsoft.com/office/drawing/2014/chart" uri="{C3380CC4-5D6E-409C-BE32-E72D297353CC}">
                  <c16:uniqueId val="{00000000-72D6-4491-AE44-C992E8ADAEB2}"/>
                </c:ext>
              </c:extLst>
            </c:dLbl>
            <c:spPr>
              <a:solidFill>
                <a:schemeClr val="bg1">
                  <a:lumMod val="95000"/>
                </a:schemeClr>
              </a:solidFill>
              <a:ln>
                <a:solidFill>
                  <a:srgbClr val="FF00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Feuil1!$H$2:$H$10</c:f>
              <c:numCache>
                <c:formatCode>General</c:formatCode>
                <c:ptCount val="9"/>
                <c:pt idx="0">
                  <c:v>5</c:v>
                </c:pt>
                <c:pt idx="1">
                  <c:v>7</c:v>
                </c:pt>
                <c:pt idx="2">
                  <c:v>10</c:v>
                </c:pt>
                <c:pt idx="3">
                  <c:v>1</c:v>
                </c:pt>
                <c:pt idx="4">
                  <c:v>1</c:v>
                </c:pt>
                <c:pt idx="5">
                  <c:v>5</c:v>
                </c:pt>
                <c:pt idx="6">
                  <c:v>1</c:v>
                </c:pt>
                <c:pt idx="7">
                  <c:v>1</c:v>
                </c:pt>
                <c:pt idx="8">
                  <c:v>1</c:v>
                </c:pt>
              </c:numCache>
            </c:numRef>
          </c:val>
          <c:extLst>
            <c:ext xmlns:c16="http://schemas.microsoft.com/office/drawing/2014/chart" uri="{C3380CC4-5D6E-409C-BE32-E72D297353CC}">
              <c16:uniqueId val="{00000006-01DE-4038-9A37-B09F5B4A2EAB}"/>
            </c:ext>
          </c:extLst>
        </c:ser>
        <c:ser>
          <c:idx val="7"/>
          <c:order val="7"/>
          <c:tx>
            <c:strRef>
              <c:f>Feuil1!$I$1</c:f>
              <c:strCache>
                <c:ptCount val="1"/>
                <c:pt idx="0">
                  <c:v>Série 8</c:v>
                </c:pt>
              </c:strCache>
            </c:strRef>
          </c:tx>
          <c:spPr>
            <a:noFill/>
            <a:ln>
              <a:noFill/>
            </a:ln>
            <a:effectLst/>
          </c:spPr>
          <c:invertIfNegative val="0"/>
          <c:dLbls>
            <c:delete val="1"/>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Feuil1!$I$2:$I$10</c:f>
              <c:numCache>
                <c:formatCode>General</c:formatCode>
                <c:ptCount val="9"/>
                <c:pt idx="0">
                  <c:v>2</c:v>
                </c:pt>
                <c:pt idx="1">
                  <c:v>2</c:v>
                </c:pt>
                <c:pt idx="2">
                  <c:v>2</c:v>
                </c:pt>
                <c:pt idx="3">
                  <c:v>2</c:v>
                </c:pt>
                <c:pt idx="4">
                  <c:v>2</c:v>
                </c:pt>
                <c:pt idx="5">
                  <c:v>2</c:v>
                </c:pt>
                <c:pt idx="6">
                  <c:v>2</c:v>
                </c:pt>
                <c:pt idx="7">
                  <c:v>2</c:v>
                </c:pt>
                <c:pt idx="8">
                  <c:v>2</c:v>
                </c:pt>
              </c:numCache>
            </c:numRef>
          </c:val>
          <c:extLst>
            <c:ext xmlns:c16="http://schemas.microsoft.com/office/drawing/2014/chart" uri="{C3380CC4-5D6E-409C-BE32-E72D297353CC}">
              <c16:uniqueId val="{00000007-01DE-4038-9A37-B09F5B4A2EAB}"/>
            </c:ext>
          </c:extLst>
        </c:ser>
        <c:ser>
          <c:idx val="8"/>
          <c:order val="8"/>
          <c:tx>
            <c:strRef>
              <c:f>Feuil1!$J$1</c:f>
              <c:strCache>
                <c:ptCount val="1"/>
                <c:pt idx="0">
                  <c:v>Série 9</c:v>
                </c:pt>
              </c:strCache>
            </c:strRef>
          </c:tx>
          <c:spPr>
            <a:solidFill>
              <a:srgbClr val="00B05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9-01DE-4038-9A37-B09F5B4A2EAB}"/>
                </c:ext>
              </c:extLst>
            </c:dLbl>
            <c:dLbl>
              <c:idx val="2"/>
              <c:delete val="1"/>
              <c:extLst>
                <c:ext xmlns:c15="http://schemas.microsoft.com/office/drawing/2012/chart" uri="{CE6537A1-D6FC-4f65-9D91-7224C49458BB}"/>
                <c:ext xmlns:c16="http://schemas.microsoft.com/office/drawing/2014/chart" uri="{C3380CC4-5D6E-409C-BE32-E72D297353CC}">
                  <c16:uniqueId val="{00000006-2076-47B6-B6D8-8770988CEE6B}"/>
                </c:ext>
              </c:extLst>
            </c:dLbl>
            <c:dLbl>
              <c:idx val="5"/>
              <c:delete val="1"/>
              <c:extLst>
                <c:ext xmlns:c15="http://schemas.microsoft.com/office/drawing/2012/chart" uri="{CE6537A1-D6FC-4f65-9D91-7224C49458BB}"/>
                <c:ext xmlns:c16="http://schemas.microsoft.com/office/drawing/2014/chart" uri="{C3380CC4-5D6E-409C-BE32-E72D297353CC}">
                  <c16:uniqueId val="{00000007-2076-47B6-B6D8-8770988CEE6B}"/>
                </c:ext>
              </c:extLst>
            </c:dLbl>
            <c:spPr>
              <a:solidFill>
                <a:schemeClr val="bg1">
                  <a:lumMod val="95000"/>
                </a:schemeClr>
              </a:solidFill>
              <a:ln>
                <a:solidFill>
                  <a:srgbClr val="00B05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Feuil1!$J$2:$J$10</c:f>
              <c:numCache>
                <c:formatCode>General</c:formatCode>
                <c:ptCount val="9"/>
                <c:pt idx="0">
                  <c:v>0</c:v>
                </c:pt>
                <c:pt idx="1">
                  <c:v>1</c:v>
                </c:pt>
                <c:pt idx="2">
                  <c:v>0</c:v>
                </c:pt>
                <c:pt idx="3">
                  <c:v>2</c:v>
                </c:pt>
                <c:pt idx="4">
                  <c:v>8</c:v>
                </c:pt>
                <c:pt idx="5">
                  <c:v>0</c:v>
                </c:pt>
                <c:pt idx="6">
                  <c:v>2</c:v>
                </c:pt>
                <c:pt idx="7">
                  <c:v>3</c:v>
                </c:pt>
                <c:pt idx="8">
                  <c:v>1</c:v>
                </c:pt>
              </c:numCache>
            </c:numRef>
          </c:val>
          <c:extLst>
            <c:ext xmlns:c16="http://schemas.microsoft.com/office/drawing/2014/chart" uri="{C3380CC4-5D6E-409C-BE32-E72D297353CC}">
              <c16:uniqueId val="{00000008-01DE-4038-9A37-B09F5B4A2EAB}"/>
            </c:ext>
          </c:extLst>
        </c:ser>
        <c:ser>
          <c:idx val="9"/>
          <c:order val="9"/>
          <c:tx>
            <c:strRef>
              <c:f>Feuil1!$K$1</c:f>
              <c:strCache>
                <c:ptCount val="1"/>
                <c:pt idx="0">
                  <c:v>Série 10</c:v>
                </c:pt>
              </c:strCache>
            </c:strRef>
          </c:tx>
          <c:spPr>
            <a:solidFill>
              <a:srgbClr val="FFCC00"/>
            </a:solidFill>
            <a:ln>
              <a:noFill/>
            </a:ln>
            <a:effectLst/>
          </c:spPr>
          <c:invertIfNegative val="0"/>
          <c:dLbls>
            <c:spPr>
              <a:solidFill>
                <a:schemeClr val="bg1">
                  <a:lumMod val="95000"/>
                </a:schemeClr>
              </a:solidFill>
              <a:ln>
                <a:solidFill>
                  <a:srgbClr val="FFCC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Feuil1!$K$2:$K$10</c:f>
              <c:numCache>
                <c:formatCode>General</c:formatCode>
                <c:ptCount val="9"/>
                <c:pt idx="0">
                  <c:v>4</c:v>
                </c:pt>
                <c:pt idx="1">
                  <c:v>7</c:v>
                </c:pt>
                <c:pt idx="2">
                  <c:v>3</c:v>
                </c:pt>
                <c:pt idx="3">
                  <c:v>6</c:v>
                </c:pt>
                <c:pt idx="4">
                  <c:v>1</c:v>
                </c:pt>
                <c:pt idx="5">
                  <c:v>7</c:v>
                </c:pt>
                <c:pt idx="6">
                  <c:v>6</c:v>
                </c:pt>
                <c:pt idx="7">
                  <c:v>4</c:v>
                </c:pt>
                <c:pt idx="8">
                  <c:v>8</c:v>
                </c:pt>
              </c:numCache>
            </c:numRef>
          </c:val>
          <c:extLst>
            <c:ext xmlns:c16="http://schemas.microsoft.com/office/drawing/2014/chart" uri="{C3380CC4-5D6E-409C-BE32-E72D297353CC}">
              <c16:uniqueId val="{00000009-01DE-4038-9A37-B09F5B4A2EAB}"/>
            </c:ext>
          </c:extLst>
        </c:ser>
        <c:ser>
          <c:idx val="10"/>
          <c:order val="10"/>
          <c:tx>
            <c:strRef>
              <c:f>Feuil1!$L$1</c:f>
              <c:strCache>
                <c:ptCount val="1"/>
                <c:pt idx="0">
                  <c:v>Série 11</c:v>
                </c:pt>
              </c:strCache>
            </c:strRef>
          </c:tx>
          <c:spPr>
            <a:solidFill>
              <a:srgbClr val="FF0000"/>
            </a:solidFill>
            <a:ln>
              <a:noFill/>
            </a:ln>
            <a:effectLst/>
          </c:spPr>
          <c:invertIfNegative val="0"/>
          <c:dLbls>
            <c:spPr>
              <a:solidFill>
                <a:schemeClr val="bg1">
                  <a:lumMod val="95000"/>
                </a:schemeClr>
              </a:solidFill>
              <a:ln>
                <a:solidFill>
                  <a:srgbClr val="FF00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Feuil1!$L$2:$L$10</c:f>
              <c:numCache>
                <c:formatCode>General</c:formatCode>
                <c:ptCount val="9"/>
                <c:pt idx="0">
                  <c:v>6</c:v>
                </c:pt>
                <c:pt idx="1">
                  <c:v>2</c:v>
                </c:pt>
                <c:pt idx="2">
                  <c:v>7</c:v>
                </c:pt>
                <c:pt idx="3">
                  <c:v>2</c:v>
                </c:pt>
                <c:pt idx="4">
                  <c:v>1</c:v>
                </c:pt>
                <c:pt idx="5">
                  <c:v>3</c:v>
                </c:pt>
                <c:pt idx="6">
                  <c:v>2</c:v>
                </c:pt>
                <c:pt idx="7">
                  <c:v>3</c:v>
                </c:pt>
                <c:pt idx="8">
                  <c:v>1</c:v>
                </c:pt>
              </c:numCache>
            </c:numRef>
          </c:val>
          <c:extLst>
            <c:ext xmlns:c16="http://schemas.microsoft.com/office/drawing/2014/chart" uri="{C3380CC4-5D6E-409C-BE32-E72D297353CC}">
              <c16:uniqueId val="{0000000A-01DE-4038-9A37-B09F5B4A2EAB}"/>
            </c:ext>
          </c:extLst>
        </c:ser>
        <c:ser>
          <c:idx val="11"/>
          <c:order val="11"/>
          <c:tx>
            <c:strRef>
              <c:f>Feuil1!$M$1</c:f>
              <c:strCache>
                <c:ptCount val="1"/>
                <c:pt idx="0">
                  <c:v>Série 12</c:v>
                </c:pt>
              </c:strCache>
            </c:strRef>
          </c:tx>
          <c:spPr>
            <a:noFill/>
            <a:ln>
              <a:noFill/>
            </a:ln>
            <a:effectLst/>
          </c:spPr>
          <c:invertIfNegative val="0"/>
          <c:dLbls>
            <c:delete val="1"/>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Feuil1!$M$2:$M$10</c:f>
              <c:numCache>
                <c:formatCode>General</c:formatCode>
                <c:ptCount val="9"/>
                <c:pt idx="0">
                  <c:v>2</c:v>
                </c:pt>
                <c:pt idx="1">
                  <c:v>2</c:v>
                </c:pt>
                <c:pt idx="2">
                  <c:v>2</c:v>
                </c:pt>
                <c:pt idx="3">
                  <c:v>2</c:v>
                </c:pt>
                <c:pt idx="4">
                  <c:v>2</c:v>
                </c:pt>
                <c:pt idx="5">
                  <c:v>2</c:v>
                </c:pt>
                <c:pt idx="6">
                  <c:v>2</c:v>
                </c:pt>
                <c:pt idx="7">
                  <c:v>2</c:v>
                </c:pt>
                <c:pt idx="8">
                  <c:v>2</c:v>
                </c:pt>
              </c:numCache>
            </c:numRef>
          </c:val>
          <c:extLst>
            <c:ext xmlns:c16="http://schemas.microsoft.com/office/drawing/2014/chart" uri="{C3380CC4-5D6E-409C-BE32-E72D297353CC}">
              <c16:uniqueId val="{0000000B-01DE-4038-9A37-B09F5B4A2EAB}"/>
            </c:ext>
          </c:extLst>
        </c:ser>
        <c:ser>
          <c:idx val="12"/>
          <c:order val="12"/>
          <c:tx>
            <c:strRef>
              <c:f>Feuil1!$N$1</c:f>
              <c:strCache>
                <c:ptCount val="1"/>
                <c:pt idx="0">
                  <c:v>Série 13</c:v>
                </c:pt>
              </c:strCache>
            </c:strRef>
          </c:tx>
          <c:spPr>
            <a:solidFill>
              <a:srgbClr val="00B050"/>
            </a:solidFill>
            <a:ln>
              <a:noFill/>
            </a:ln>
            <a:effectLst/>
          </c:spPr>
          <c:invertIfNegative val="0"/>
          <c:dLbls>
            <c:spPr>
              <a:solidFill>
                <a:schemeClr val="bg1">
                  <a:lumMod val="95000"/>
                </a:schemeClr>
              </a:solidFill>
              <a:ln>
                <a:solidFill>
                  <a:srgbClr val="00B05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Feuil1!$N$2:$N$10</c:f>
              <c:numCache>
                <c:formatCode>General</c:formatCode>
                <c:ptCount val="9"/>
                <c:pt idx="0">
                  <c:v>1</c:v>
                </c:pt>
                <c:pt idx="1">
                  <c:v>1</c:v>
                </c:pt>
                <c:pt idx="2">
                  <c:v>3</c:v>
                </c:pt>
                <c:pt idx="3">
                  <c:v>2</c:v>
                </c:pt>
                <c:pt idx="4">
                  <c:v>5</c:v>
                </c:pt>
                <c:pt idx="5">
                  <c:v>3</c:v>
                </c:pt>
                <c:pt idx="6">
                  <c:v>3</c:v>
                </c:pt>
                <c:pt idx="7">
                  <c:v>3</c:v>
                </c:pt>
                <c:pt idx="8">
                  <c:v>4</c:v>
                </c:pt>
              </c:numCache>
            </c:numRef>
          </c:val>
          <c:extLst>
            <c:ext xmlns:c16="http://schemas.microsoft.com/office/drawing/2014/chart" uri="{C3380CC4-5D6E-409C-BE32-E72D297353CC}">
              <c16:uniqueId val="{0000000C-01DE-4038-9A37-B09F5B4A2EAB}"/>
            </c:ext>
          </c:extLst>
        </c:ser>
        <c:ser>
          <c:idx val="13"/>
          <c:order val="13"/>
          <c:tx>
            <c:strRef>
              <c:f>Feuil1!$O$1</c:f>
              <c:strCache>
                <c:ptCount val="1"/>
                <c:pt idx="0">
                  <c:v>Série 14</c:v>
                </c:pt>
              </c:strCache>
            </c:strRef>
          </c:tx>
          <c:spPr>
            <a:solidFill>
              <a:srgbClr val="FFCC0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8-2076-47B6-B6D8-8770988CEE6B}"/>
                </c:ext>
              </c:extLst>
            </c:dLbl>
            <c:dLbl>
              <c:idx val="2"/>
              <c:delete val="1"/>
              <c:extLst>
                <c:ext xmlns:c15="http://schemas.microsoft.com/office/drawing/2012/chart" uri="{CE6537A1-D6FC-4f65-9D91-7224C49458BB}"/>
                <c:ext xmlns:c16="http://schemas.microsoft.com/office/drawing/2014/chart" uri="{C3380CC4-5D6E-409C-BE32-E72D297353CC}">
                  <c16:uniqueId val="{00000009-2076-47B6-B6D8-8770988CEE6B}"/>
                </c:ext>
              </c:extLst>
            </c:dLbl>
            <c:dLbl>
              <c:idx val="7"/>
              <c:delete val="1"/>
              <c:extLst>
                <c:ext xmlns:c15="http://schemas.microsoft.com/office/drawing/2012/chart" uri="{CE6537A1-D6FC-4f65-9D91-7224C49458BB}"/>
                <c:ext xmlns:c16="http://schemas.microsoft.com/office/drawing/2014/chart" uri="{C3380CC4-5D6E-409C-BE32-E72D297353CC}">
                  <c16:uniqueId val="{0000000A-2076-47B6-B6D8-8770988CEE6B}"/>
                </c:ext>
              </c:extLst>
            </c:dLbl>
            <c:spPr>
              <a:solidFill>
                <a:schemeClr val="bg1">
                  <a:lumMod val="95000"/>
                </a:schemeClr>
              </a:solidFill>
              <a:ln>
                <a:solidFill>
                  <a:srgbClr val="FFCC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Feuil1!$O$2:$O$10</c:f>
              <c:numCache>
                <c:formatCode>General</c:formatCode>
                <c:ptCount val="9"/>
                <c:pt idx="0">
                  <c:v>0</c:v>
                </c:pt>
                <c:pt idx="1">
                  <c:v>1</c:v>
                </c:pt>
                <c:pt idx="2">
                  <c:v>0</c:v>
                </c:pt>
                <c:pt idx="3">
                  <c:v>2</c:v>
                </c:pt>
                <c:pt idx="4">
                  <c:v>1</c:v>
                </c:pt>
                <c:pt idx="5">
                  <c:v>1</c:v>
                </c:pt>
                <c:pt idx="6">
                  <c:v>4</c:v>
                </c:pt>
                <c:pt idx="7">
                  <c:v>0</c:v>
                </c:pt>
                <c:pt idx="8">
                  <c:v>1</c:v>
                </c:pt>
              </c:numCache>
            </c:numRef>
          </c:val>
          <c:extLst>
            <c:ext xmlns:c16="http://schemas.microsoft.com/office/drawing/2014/chart" uri="{C3380CC4-5D6E-409C-BE32-E72D297353CC}">
              <c16:uniqueId val="{0000000D-01DE-4038-9A37-B09F5B4A2EAB}"/>
            </c:ext>
          </c:extLst>
        </c:ser>
        <c:ser>
          <c:idx val="14"/>
          <c:order val="14"/>
          <c:tx>
            <c:strRef>
              <c:f>Feuil1!$P$1</c:f>
              <c:strCache>
                <c:ptCount val="1"/>
                <c:pt idx="0">
                  <c:v>Série 15</c:v>
                </c:pt>
              </c:strCache>
            </c:strRef>
          </c:tx>
          <c:spPr>
            <a:solidFill>
              <a:srgbClr val="FF0000"/>
            </a:solidFill>
            <a:ln>
              <a:noFill/>
            </a:ln>
            <a:effectLst/>
          </c:spPr>
          <c:invertIfNegative val="0"/>
          <c:dLbls>
            <c:dLbl>
              <c:idx val="6"/>
              <c:delete val="1"/>
              <c:extLst>
                <c:ext xmlns:c15="http://schemas.microsoft.com/office/drawing/2012/chart" uri="{CE6537A1-D6FC-4f65-9D91-7224C49458BB}"/>
                <c:ext xmlns:c16="http://schemas.microsoft.com/office/drawing/2014/chart" uri="{C3380CC4-5D6E-409C-BE32-E72D297353CC}">
                  <c16:uniqueId val="{0000000B-2076-47B6-B6D8-8770988CEE6B}"/>
                </c:ext>
              </c:extLst>
            </c:dLbl>
            <c:spPr>
              <a:solidFill>
                <a:schemeClr val="bg1">
                  <a:lumMod val="95000"/>
                </a:schemeClr>
              </a:solidFill>
              <a:ln>
                <a:solidFill>
                  <a:srgbClr val="FF0000"/>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Feuil1!$A$2:$A$10</c:f>
              <c:strCache>
                <c:ptCount val="9"/>
                <c:pt idx="0">
                  <c:v>Catégorie 1</c:v>
                </c:pt>
                <c:pt idx="1">
                  <c:v>Catégorie 2</c:v>
                </c:pt>
                <c:pt idx="2">
                  <c:v>Catégorie 3</c:v>
                </c:pt>
                <c:pt idx="3">
                  <c:v>Catégorie 4</c:v>
                </c:pt>
                <c:pt idx="4">
                  <c:v>Catégorie 5</c:v>
                </c:pt>
                <c:pt idx="5">
                  <c:v>Catégorie 6</c:v>
                </c:pt>
                <c:pt idx="6">
                  <c:v>Catégorie 7</c:v>
                </c:pt>
                <c:pt idx="7">
                  <c:v>Catégorie 8</c:v>
                </c:pt>
                <c:pt idx="8">
                  <c:v>Catégorie 9</c:v>
                </c:pt>
              </c:strCache>
            </c:strRef>
          </c:cat>
          <c:val>
            <c:numRef>
              <c:f>Feuil1!$P$2:$P$10</c:f>
              <c:numCache>
                <c:formatCode>General</c:formatCode>
                <c:ptCount val="9"/>
                <c:pt idx="0">
                  <c:v>6</c:v>
                </c:pt>
                <c:pt idx="1">
                  <c:v>5</c:v>
                </c:pt>
                <c:pt idx="2">
                  <c:v>4</c:v>
                </c:pt>
                <c:pt idx="3">
                  <c:v>3</c:v>
                </c:pt>
                <c:pt idx="4">
                  <c:v>1</c:v>
                </c:pt>
                <c:pt idx="5">
                  <c:v>3</c:v>
                </c:pt>
                <c:pt idx="6">
                  <c:v>0</c:v>
                </c:pt>
                <c:pt idx="7">
                  <c:v>4</c:v>
                </c:pt>
                <c:pt idx="8">
                  <c:v>2</c:v>
                </c:pt>
              </c:numCache>
            </c:numRef>
          </c:val>
          <c:extLst>
            <c:ext xmlns:c16="http://schemas.microsoft.com/office/drawing/2014/chart" uri="{C3380CC4-5D6E-409C-BE32-E72D297353CC}">
              <c16:uniqueId val="{0000000E-01DE-4038-9A37-B09F5B4A2EAB}"/>
            </c:ext>
          </c:extLst>
        </c:ser>
        <c:dLbls>
          <c:dLblPos val="ctr"/>
          <c:showLegendKey val="0"/>
          <c:showVal val="1"/>
          <c:showCatName val="0"/>
          <c:showSerName val="0"/>
          <c:showPercent val="0"/>
          <c:showBubbleSize val="0"/>
        </c:dLbls>
        <c:gapWidth val="150"/>
        <c:overlap val="100"/>
        <c:axId val="817463903"/>
        <c:axId val="817466399"/>
      </c:barChart>
      <c:catAx>
        <c:axId val="817463903"/>
        <c:scaling>
          <c:orientation val="minMax"/>
        </c:scaling>
        <c:delete val="1"/>
        <c:axPos val="l"/>
        <c:numFmt formatCode="General" sourceLinked="1"/>
        <c:majorTickMark val="none"/>
        <c:minorTickMark val="none"/>
        <c:tickLblPos val="nextTo"/>
        <c:crossAx val="817466399"/>
        <c:crosses val="autoZero"/>
        <c:auto val="1"/>
        <c:lblAlgn val="ctr"/>
        <c:lblOffset val="100"/>
        <c:noMultiLvlLbl val="0"/>
      </c:catAx>
      <c:valAx>
        <c:axId val="817466399"/>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81746390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07T14:45:53.746"/>
    </inkml:context>
    <inkml:brush xml:id="br0">
      <inkml:brushProperty name="width" value="0.03528" units="cm"/>
      <inkml:brushProperty name="height" value="0.03528" units="cm"/>
      <inkml:brushProperty name="color" value="#FFFFFF"/>
    </inkml:brush>
  </inkml:definitions>
  <inkml:trace contextRef="#ctx0" brushRef="#br0">1953 400 24575,'0'0'0,"0"0"0,0 0 0,-1-1 0,1 1 0,0 0 0,0 0 0,0 0 0,0-1 0,0 1 0,-1 0 0,1 0 0,0 0 0,0 0 0,0 0 0,0 0 0,-1-1 0,1 1 0,0 0 0,0 0 0,-1 0 0,1 0 0,0 0 0,-1 0 0,1 0 0,0 0 0,0 0 0,-11-1 0,6 0 0,3 0 0,1 1 0,0-1 0,0 0 0,-1 0 0,1 0 0,0 1 0,-1-2 0,2 1 0,-1 0 0,-1 0 0,2-1 0,-1 1 0,0 0 0,1-1 0,-1 1 0,0-1 0,0 1 0,1 0 0,0-1 0,-1 1 0,1-1 0,0-2 0,-2-5 0,2 1 0,-2-16 0,3 11 0,-2 0 0,0 1 0,0 0 0,-4-15 0,2 9 0,0 2 0,2-2 0,0 2 0,1-2 0,2-21 0,-2 36 0,1 1 0,0 0 0,-1 0 0,1-1 0,0 0 0,1-1 0,-1 1 0,0 2 0,1-3 0,-2 3 0,1-2 0,0-3 0,-1 5 0,0 1 0,0 0 0,0-1 0,0 0 0,-1 1 0,1-1 0,-1 1 0,1-1 0,0 1 0,0 0 0,-1-1 0,1 0 0,-1 1 0,1-1 0,-1 1 0,1 0 0,-1-1 0,1 1 0,-1 0 0,1 0 0,-1-1 0,1 1 0,-1 0 0,1-1 0,-1 1 0,0 0 0,0 0 0,-21-4 0,20 3 0,-26-5 0,21 4 0,0 0 0,0 0 0,0 2 0,0-1 0,-9 0 0,16 1 0,-1 0 0,1 0 0,-1 0 0,1 1 0,-1-1 0,1 1 0,0-1 0,-1 0 0,1 0 0,0 0 0,0 0 0,0 0 0,-1 0 0,0 0 0,1 1 0,0-1 0,0 1 0,-1-1 0,1 0 0,0 0 0,0 1 0,0-1 0,0 1 0,0-1 0,0 0 0,-1 1 0,1-1 0,0 0 0,0 1 0,0-1 0,0 1 0,0-1 0,0 1 0,0-1 0,1 0 0,-1 1 0,4 19 0,-1-6 0,-3-14 0,0 1 0,-1 0 0,1-1 0,0 1 0,0-1 0,-1 0 0,1 1 0,0-1 0,-1 1 0,1-1 0,-1 1 0,1-1 0,0 1 0,0-1 0,-1 0 0,0 0 0,1 1 0,-1-1 0,1 0 0,-1 1 0,1-1 0,-1 0 0,1 0 0,0 1 0,-1-1 0,0 0 0,1 0 0,-1 0 0,1 0 0,0 0 0,-1 0 0,0 0 0,-23 0 0,17-1 0,-12 0 0,-29 2 0,47-1 0,1 0 0,-1 0 0,1 0 0,0 0 0,0 0 0,-1 0 0,1 0 0,0 0 0,0 0 0,-1 0 0,1 0 0,0 0 0,-1 1 0,1-1 0,0 0 0,-1 0 0,1 0 0,0 0 0,0 0 0,0 1 0,-1-1 0,1 0 0,0 0 0,-1 0 0,1 1 0,0-1 0,0 1 0,0-1 0,0 0 0,0 0 0,0 0 0,0 1 0,-1-1 0,1 1 0,0-1 0,0 0 0,0 0 0,0 0 0,0 1 0,0-1 0,0 0 0,0 0 0,0 1 0,0-1 0,0 1 0,1-1 0,-1 0 0,0 0 0,0 1 0,0-1 0,0 0 0,0 0 0,0 0 0,1 1 0,-1-1 0,0 0 0,0 1 0,1-1 0,-1 1 0,15 16 0,-11-14 0,-1-1 0,-1 2 0,1-1 0,0 1 0,-1-1 0,0 1 0,0 0 0,0-1 0,-1 1 0,1 1 0,0-1 0,1 8 0,0 26 0,-2-17 0,0-20 0,-1 1 0,1-1 0,-1 1 0,1-1 0,-1 1 0,1-1 0,0 1 0,0-1 0,0 1 0,0-1 0,1 2 0,-1-1 0,0-2 0,0 2 0,0-1 0,-1 0 0,1 0 0,0 1 0,0 0 0,0 1 0,-1-2 0,0-1 0,0 2 0,0-2 0,0 2 0,0-2 0,0 1 0,-1 0 0,1 0 0,0 0 0,0-1 0,0 1 0,-1 0 0,0 0 0,1-1 0,-1 0 0,1 2 0,0-1 0,0-1 0,-2 1 0,2 0 0,-2-1 0,-20 27 0,8-15 0,7-7 0,1 0 0,0 2 0,-1-1 0,1 0 0,1 0 0,-9 13 0,-18 43 0,25-51 0,-2-1 0,1 1 0,-1-1 0,-1-1 0,-12 9 0,-18 18 0,36-32 0,0 0 0,-1-1 0,1 0 0,-1 0 0,0 0 0,0 0 0,0-1 0,-10 3 0,8-3 0,2 0 0,-1-1 0,1 1 0,-2-1 0,-4 0 0,9-1 0,1 0 0,-1 0 0,0 0 0,1 0 0,-1 0 0,0 0 0,1-1 0,-1 1 0,1-1 0,-1 0 0,1 0 0,-1 1 0,0-1 0,1 1 0,0-2 0,0 2 0,-1-2 0,-1-1 0,-7-12 0,9 12 0,-1 1 0,2 0 0,-1 0 0,-1 0 0,0 1 0,1-2 0,-4-2 0,-3-2 0,6 5 0,1 1 0,0-1 0,0 1 0,-1 0 0,1 0 0,-1 0 0,1-1 0,-4 0 0,-18-7 0,15 7 0,2-1 0,-1 1 0,0-2 0,0 1 0,-12-9 0,17 10 0,0 1 0,0-1 0,-1 1 0,2-1 0,-2 1 0,1 0 0,-1 0 0,0 0 0,1 0 0,-4 0 0,4 0 0,1 1 0,-1 0 0,0 0 0,2 1 0,-2-1 0,1 0 0,-1 1 0,1-1 0,-1 0 0,1 1 0,-1-1 0,2 1 0,-2 0 0,0-1 0,2 1 0,-2 0 0,1 0 0,0 0 0,0 0 0,-2 2 0,-3 3 0,-3 5 0,-15 18 0,23-27 0,0 0 0,1 0 0,-2 1 0,2-1 0,-2 0 0,2 4 0,0-5 0,0 1 0,0-1 0,-1 0 0,1 0 0,-1 1 0,1-2 0,-1 2 0,0-1 0,1 0 0,-1 0 0,1 0 0,-1 1 0,0-2 0,0 2 0,1-1 0,-1-1 0,-1 2 0,2-2 0,-2 1 0,2 0 0,-1-1 0,-3 2 0,-5 2 0,-1 1 0,0-2 0,-1 0 0,0 0 0,1-1 0,-12 2 0,20-3 0,2-1 0,-1 0 0,-1 0 0,2 0 0,-1 0 0,0 0 0,0 0 0,0 0 0,0 0 0,0 0 0,0 0 0,0-1 0,1 0 0,-3 0 0,2 1 0,1-1 0,0 0 0,-1 0 0,1 0 0,-1 0 0,1 0 0,0 0 0,-1 0 0,1 0 0,0 0 0,0 0 0,0 0 0,0 0 0,0 1 0,1-3 0,-1-16 0,0-39 0,0 58 0,0-1 0,0 1 0,-1-1 0,1 1 0,0-2 0,0 2 0,0 0 0,-1-1 0,1 1 0,0-1 0,0 1 0,-1-1 0,0 1 0,1 0 0,0 0 0,0-1 0,-1 1 0,1 0 0,-1-1 0,1 1 0,-1 0 0,1 0 0,-1 0 0,0-1 0,1 1 0,0 0 0,-1 0 0,0-1 0,1 1 0,-2 0 0,-21 2 0,14-2 0,-1 0 0,-4 0 0,-25 4 0,22-3 0,0 1 0,-29-4 0,10 1 0,32 1 0,2 0 0,-1 0 0,1 0 0,0 0 0,-1 1 0,1-1 0,-1 0 0,-1 2 0,3-2 0,0 1 0,1-1 0,-1 1 0,1-1 0,-1 0 0,1 1 0,0-1 0,-1 0 0,1 1 0,0-1 0,-1 1 0,1 0 0,0-1 0,0 0 0,-1 1 0,1-1 0,-1 2 0,1-2 0,0 0 0,0 1 0,0 0 0,0-1 0,0 1 0,0-1 0,0 1 0,0 0 0,0-1 0,0 1 0,0-1 0,0 1 0,0-1 0,1 1 0,-1 0 0,1 0 0,1 6 0,0 0 0,0 1 0,-1 0 0,0-1 0,0 12 0,-1-18 0,0 0 0,0 1 0,1-1 0,-1 1 0,0-1 0,1 1 0,-1-1 0,2 0 0,-1 3 0,4 8 0,-6-11 0,1-1 0,0 0 0,0 0 0,0 0 0,-1 1 0,1-1 0,0 0 0,-1 0 0,1 0 0,0 1 0,0-1 0,-1 0 0,1 0 0,0 0 0,-1 0 0,1 0 0,0 0 0,-1 0 0,1 0 0,0 0 0,0 0 0,-1 0 0,0 0 0,1 0 0,-1 0 0,-11 0 0,10 0 0,-71 4 0,6 0 0,61-3 0,0 1 0,-1-1 0,1 1 0,0 0 0,1 1 0,-1-1 0,-8 6 0,11-7 0,-1 1 0,0 0 0,1-1 0,-1 1 0,0-1 0,-5 1 0,7-2 0,1 0 0,-1 0 0,1 0 0,-1 0 0,0 0 0,1 0 0,-1 0 0,1-1 0,-2 1 0,2-1 0,0 1 0,-1-1 0,1 1 0,-1-1 0,1 0 0,-1 0 0,-1-1 0,-22-19 0,-1 0 0,20 18 0,1-1 0,0 0 0,0-1 0,0 1 0,0-1 0,-4-5 0,4 3 0,4 6 0,0 0 0,0 0 0,0-1 0,0 1 0,0-1 0,-1 0 0,2 1 0,-1-1 0,1 1 0,-1-1 0,1 0 0,-1 1 0,1-1 0,0 0 0,0 0 0,0-2 0,-5-41 0,5 44 0,0-1 0,0 0 0,0 1 0,-1 0 0,1 0 0,0-1 0,0 1 0,0 0 0,-1 0 0,0 0 0,1-1 0,-2 2 0,2-2 0,-1 1 0,1 0 0,-2 1 0,2-2 0,-1 2 0,0-2 0,-1 2 0,2-1 0,-1 0 0,0 0 0,-1 1 0,2 0 0,-2-1 0,-1 0 0,2-1 0,-1 2 0,-1 0 0,1-1 0,1 1 0,-2 0 0,1 0 0,0 0 0,0 0 0,0 0 0,1 0 0,-2 0 0,1 0 0,0 1 0,1-1 0,-2 1 0,-2 2 0,-2 0 0,-1 0 0,1-1 0,-1 1 0,1-1 0,-11 0 0,-8 3 0,15-3 0,0 0 0,-12 0 0,6-1 0,16-1 0,0 0 0,1 1 0,-1-1 0,1 1 0,-2-1 0,2 0 0,0 0 0,-1 0 0,0 1 0,1-1 0,-1 0 0,1 1 0,-1-1 0,1 1 0,0-1 0,-1 1 0,1 0 0,-1-1 0,1 1 0,0-1 0,-1 1 0,1-1 0,0 1 0,0 0 0,0-1 0,0 0 0,-1 2 0,-1 23 0,1-12 0,-2-4 0,2-5 0,1 0 0,0 0 0,-1 0 0,-1 0 0,1 0 0,0-1 0,-1 1 0,0 0 0,0-1 0,1 0 0,-2 0 0,1 0 0,-4 5 0,2-5 0,1 0 0,-1 1 0,1 0 0,-1 0 0,1 0 0,1 0 0,-1 0 0,-2 7 0,3-7 0,1-1 0,0 0 0,0 0 0,0 1 0,1-1 0,-1 1 0,1 0 0,0-1 0,0 0 0,0 1 0,0-1 0,1 1 0,0 3 0,5 37 0,-6-43 0,0 1 0,0-1 0,-1 0 0,1 1 0,0-1 0,0 0 0,0 0 0,-2 0 0,2 0 0,-1 1 0,1-1 0,-1 0 0,0 0 0,0 0 0,1 0 0,-1 0 0,0 0 0,1 0 0,-2 0 0,1 0 0,0-1 0,0 1 0,-1 1 0,-9 6 0,-11 11 0,18-16 0,0 0 0,-1 1 0,1-1 0,-7 9 0,10-9-114,0 1 1,0-1-1,1 1 0,-1-1 0,0 1 1,1 0-1,0 0 0,0-1 0,0 0 1,1 1-1,0 7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A2BB81-985B-4A3D-8A08-F732258266C0}" type="datetimeFigureOut">
              <a:rPr lang="fr-FR" smtClean="0"/>
              <a:t>15/06/2023</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8AFCB9-CB74-4F68-A695-2B709F7DF539}" type="slidenum">
              <a:rPr lang="fr-FR" smtClean="0"/>
              <a:t>‹N°›</a:t>
            </a:fld>
            <a:endParaRPr lang="fr-FR"/>
          </a:p>
        </p:txBody>
      </p:sp>
    </p:spTree>
    <p:extLst>
      <p:ext uri="{BB962C8B-B14F-4D97-AF65-F5344CB8AC3E}">
        <p14:creationId xmlns:p14="http://schemas.microsoft.com/office/powerpoint/2010/main" val="826295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E61EDC8-3AB7-4EF1-99E9-E73F2157D7D4}"/>
              </a:ext>
            </a:extLst>
          </p:cNvPr>
          <p:cNvGrpSpPr/>
          <p:nvPr userDrawn="1"/>
        </p:nvGrpSpPr>
        <p:grpSpPr>
          <a:xfrm>
            <a:off x="6430168" y="6451602"/>
            <a:ext cx="2485232" cy="369332"/>
            <a:chOff x="6420806" y="6404428"/>
            <a:chExt cx="2485232" cy="369332"/>
          </a:xfrm>
        </p:grpSpPr>
        <p:pic>
          <p:nvPicPr>
            <p:cNvPr id="4" name="Picture 3">
              <a:extLst>
                <a:ext uri="{FF2B5EF4-FFF2-40B4-BE49-F238E27FC236}">
                  <a16:creationId xmlns:a16="http://schemas.microsoft.com/office/drawing/2014/main" id="{BF2F3115-58F2-4681-9F19-31AC8CBF3ED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0768"/>
            <a:stretch/>
          </p:blipFill>
          <p:spPr>
            <a:xfrm>
              <a:off x="7772400" y="6404428"/>
              <a:ext cx="1133638" cy="329999"/>
            </a:xfrm>
            <a:prstGeom prst="rect">
              <a:avLst/>
            </a:prstGeom>
          </p:spPr>
        </p:pic>
        <p:sp>
          <p:nvSpPr>
            <p:cNvPr id="5" name="Text Box 1047">
              <a:extLst>
                <a:ext uri="{FF2B5EF4-FFF2-40B4-BE49-F238E27FC236}">
                  <a16:creationId xmlns:a16="http://schemas.microsoft.com/office/drawing/2014/main" id="{596A3F08-DB53-4E8F-A223-E7B7B0F4DB9B}"/>
                </a:ext>
              </a:extLst>
            </p:cNvPr>
            <p:cNvSpPr txBox="1">
              <a:spLocks noChangeArrowheads="1"/>
            </p:cNvSpPr>
            <p:nvPr userDrawn="1"/>
          </p:nvSpPr>
          <p:spPr bwMode="auto">
            <a:xfrm>
              <a:off x="6420806" y="6404428"/>
              <a:ext cx="1351594" cy="369332"/>
            </a:xfrm>
            <a:prstGeom prst="rect">
              <a:avLst/>
            </a:prstGeom>
            <a:noFill/>
            <a:ln w="9525">
              <a:noFill/>
              <a:miter lim="800000"/>
              <a:headEnd/>
              <a:tailEnd/>
            </a:ln>
          </p:spPr>
          <p:txBody>
            <a:bodyPr wrap="square">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GB" sz="900" b="0" dirty="0">
                  <a:solidFill>
                    <a:schemeClr val="tx1"/>
                  </a:solidFill>
                  <a:latin typeface="Calibri" panose="020F0502020204030204" pitchFamily="34" charset="0"/>
                  <a:cs typeface="Calibri" panose="020F0502020204030204" pitchFamily="34" charset="0"/>
                </a:rPr>
                <a:t>Implemented by </a:t>
              </a:r>
            </a:p>
            <a:p>
              <a:pPr marL="0" marR="0" lvl="0" indent="0" algn="r" defTabSz="914400" rtl="0" eaLnBrk="1" fontAlgn="base" latinLnBrk="0" hangingPunct="1">
                <a:lnSpc>
                  <a:spcPct val="100000"/>
                </a:lnSpc>
                <a:spcBef>
                  <a:spcPct val="0"/>
                </a:spcBef>
                <a:spcAft>
                  <a:spcPct val="0"/>
                </a:spcAft>
                <a:buClrTx/>
                <a:buSzTx/>
                <a:buFontTx/>
                <a:buNone/>
                <a:tabLst/>
                <a:defRPr/>
              </a:pPr>
              <a:r>
                <a:rPr lang="en-GB" sz="900" b="0" dirty="0">
                  <a:solidFill>
                    <a:schemeClr val="tx1"/>
                  </a:solidFill>
                  <a:latin typeface="Calibri" panose="020F0502020204030204" pitchFamily="34" charset="0"/>
                  <a:cs typeface="Calibri" panose="020F0502020204030204" pitchFamily="34" charset="0"/>
                </a:rPr>
                <a:t>a consortium led by:</a:t>
              </a:r>
              <a:endParaRPr lang="en-GB" sz="900" b="0" kern="1200" dirty="0">
                <a:solidFill>
                  <a:schemeClr val="tx1"/>
                </a:solidFill>
                <a:latin typeface="Calibri" panose="020F0502020204030204" pitchFamily="34" charset="0"/>
                <a:ea typeface="+mn-ea"/>
                <a:cs typeface="Calibri" panose="020F0502020204030204" pitchFamily="34" charset="0"/>
              </a:endParaRPr>
            </a:p>
          </p:txBody>
        </p:sp>
      </p:grpSp>
    </p:spTree>
    <p:extLst>
      <p:ext uri="{BB962C8B-B14F-4D97-AF65-F5344CB8AC3E}">
        <p14:creationId xmlns:p14="http://schemas.microsoft.com/office/powerpoint/2010/main" val="379459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udget">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CC30C08-99ED-4F28-92AA-5E81477111FF}"/>
              </a:ext>
            </a:extLst>
          </p:cNvPr>
          <p:cNvSpPr txBox="1">
            <a:spLocks/>
          </p:cNvSpPr>
          <p:nvPr userDrawn="1"/>
        </p:nvSpPr>
        <p:spPr>
          <a:xfrm>
            <a:off x="838109" y="757449"/>
            <a:ext cx="8305891" cy="413100"/>
          </a:xfrm>
          <a:prstGeom prst="rect">
            <a:avLst/>
          </a:prstGeom>
          <a:solidFill>
            <a:srgbClr val="BB5127"/>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6" name="Titre 1">
            <a:extLst>
              <a:ext uri="{FF2B5EF4-FFF2-40B4-BE49-F238E27FC236}">
                <a16:creationId xmlns:a16="http://schemas.microsoft.com/office/drawing/2014/main" id="{8BAB00F8-E56E-4381-B9F1-BBC178D14FEE}"/>
              </a:ext>
            </a:extLst>
          </p:cNvPr>
          <p:cNvSpPr txBox="1">
            <a:spLocks/>
          </p:cNvSpPr>
          <p:nvPr userDrawn="1"/>
        </p:nvSpPr>
        <p:spPr>
          <a:xfrm>
            <a:off x="839244" y="561600"/>
            <a:ext cx="8304756" cy="660605"/>
          </a:xfrm>
          <a:prstGeom prst="rect">
            <a:avLst/>
          </a:prstGeom>
          <a:solidFill>
            <a:srgbClr val="2C8E98"/>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11" name="Titre 1">
            <a:extLst>
              <a:ext uri="{FF2B5EF4-FFF2-40B4-BE49-F238E27FC236}">
                <a16:creationId xmlns:a16="http://schemas.microsoft.com/office/drawing/2014/main" id="{9C6B0781-3883-4E0D-A81D-A7C40802D585}"/>
              </a:ext>
            </a:extLst>
          </p:cNvPr>
          <p:cNvSpPr>
            <a:spLocks noGrp="1"/>
          </p:cNvSpPr>
          <p:nvPr>
            <p:ph type="title" hasCustomPrompt="1"/>
          </p:nvPr>
        </p:nvSpPr>
        <p:spPr>
          <a:xfrm>
            <a:off x="920477" y="597600"/>
            <a:ext cx="7813619"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8" name="Rectangle 7">
            <a:extLst>
              <a:ext uri="{FF2B5EF4-FFF2-40B4-BE49-F238E27FC236}">
                <a16:creationId xmlns:a16="http://schemas.microsoft.com/office/drawing/2014/main" id="{1D6AE96F-5109-4F78-8992-6DCEC533E4C1}"/>
              </a:ext>
            </a:extLst>
          </p:cNvPr>
          <p:cNvSpPr/>
          <p:nvPr userDrawn="1"/>
        </p:nvSpPr>
        <p:spPr>
          <a:xfrm>
            <a:off x="161888" y="4048301"/>
            <a:ext cx="428377" cy="1718611"/>
          </a:xfrm>
          <a:prstGeom prst="rect">
            <a:avLst/>
          </a:prstGeom>
          <a:gradFill>
            <a:gsLst>
              <a:gs pos="0">
                <a:schemeClr val="accent1">
                  <a:lumMod val="5000"/>
                  <a:lumOff val="95000"/>
                  <a:alpha val="0"/>
                </a:schemeClr>
              </a:gs>
              <a:gs pos="91000">
                <a:srgbClr val="BEE8E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9">
            <a:extLst>
              <a:ext uri="{FF2B5EF4-FFF2-40B4-BE49-F238E27FC236}">
                <a16:creationId xmlns:a16="http://schemas.microsoft.com/office/drawing/2014/main" id="{43FCF848-53B4-4E61-90BD-EFB6D1610109}"/>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rgbClr val="BEE8EC"/>
                </a:solidFill>
                <a:latin typeface="Arial" panose="020B0604020202020204" pitchFamily="34" charset="0"/>
                <a:cs typeface="Arial" panose="020B0604020202020204" pitchFamily="34" charset="0"/>
              </a:rPr>
              <a:t>5</a:t>
            </a:r>
          </a:p>
        </p:txBody>
      </p:sp>
      <p:sp>
        <p:nvSpPr>
          <p:cNvPr id="10" name="ZoneTexte 3">
            <a:extLst>
              <a:ext uri="{FF2B5EF4-FFF2-40B4-BE49-F238E27FC236}">
                <a16:creationId xmlns:a16="http://schemas.microsoft.com/office/drawing/2014/main" id="{83ADC806-6243-4098-989D-9B69E3FF3384}"/>
              </a:ext>
            </a:extLst>
          </p:cNvPr>
          <p:cNvSpPr txBox="1"/>
          <p:nvPr userDrawn="1"/>
        </p:nvSpPr>
        <p:spPr>
          <a:xfrm rot="16200000">
            <a:off x="-848236" y="4341626"/>
            <a:ext cx="2445336" cy="338554"/>
          </a:xfrm>
          <a:prstGeom prst="rect">
            <a:avLst/>
          </a:prstGeom>
          <a:noFill/>
        </p:spPr>
        <p:txBody>
          <a:bodyPr wrap="square" rtlCol="0">
            <a:spAutoFit/>
          </a:bodyPr>
          <a:lstStyle/>
          <a:p>
            <a:pPr algn="l"/>
            <a:r>
              <a:rPr lang="fr-FR" sz="1600" b="1" dirty="0">
                <a:solidFill>
                  <a:srgbClr val="2C8E98"/>
                </a:solidFill>
              </a:rPr>
              <a:t>FINANCING INSTRUMENTS</a:t>
            </a:r>
          </a:p>
        </p:txBody>
      </p:sp>
    </p:spTree>
    <p:extLst>
      <p:ext uri="{BB962C8B-B14F-4D97-AF65-F5344CB8AC3E}">
        <p14:creationId xmlns:p14="http://schemas.microsoft.com/office/powerpoint/2010/main" val="1474810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EAB77436-B218-47E7-A2F9-5E37DA5FDC6C}"/>
              </a:ext>
            </a:extLst>
          </p:cNvPr>
          <p:cNvSpPr txBox="1">
            <a:spLocks/>
          </p:cNvSpPr>
          <p:nvPr userDrawn="1"/>
        </p:nvSpPr>
        <p:spPr>
          <a:xfrm>
            <a:off x="838109" y="561600"/>
            <a:ext cx="8305891" cy="413100"/>
          </a:xfrm>
          <a:prstGeom prst="rect">
            <a:avLst/>
          </a:prstGeom>
          <a:solidFill>
            <a:schemeClr val="accent1">
              <a:lumMod val="75000"/>
            </a:schemeClr>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10" name="ZoneTexte 12">
            <a:extLst>
              <a:ext uri="{FF2B5EF4-FFF2-40B4-BE49-F238E27FC236}">
                <a16:creationId xmlns:a16="http://schemas.microsoft.com/office/drawing/2014/main" id="{BCA5B9BC-91A8-485A-A8A7-3131DD2558AD}"/>
              </a:ext>
            </a:extLst>
          </p:cNvPr>
          <p:cNvSpPr txBox="1"/>
          <p:nvPr userDrawn="1"/>
        </p:nvSpPr>
        <p:spPr>
          <a:xfrm>
            <a:off x="830868" y="1703130"/>
            <a:ext cx="8270397" cy="400110"/>
          </a:xfrm>
          <a:prstGeom prst="rect">
            <a:avLst/>
          </a:prstGeom>
          <a:noFill/>
        </p:spPr>
        <p:txBody>
          <a:bodyPr wrap="square" rtlCol="0">
            <a:spAutoFit/>
          </a:bodyPr>
          <a:lstStyle/>
          <a:p>
            <a:r>
              <a:rPr lang="en-GB" sz="2000" b="1" dirty="0">
                <a:solidFill>
                  <a:schemeClr val="bg1"/>
                </a:solidFill>
                <a:latin typeface="Calibri" panose="020F0502020204030204" pitchFamily="34" charset="0"/>
                <a:ea typeface="+mn-ea"/>
                <a:cs typeface="Calibri" panose="020F0502020204030204" pitchFamily="34" charset="0"/>
              </a:rPr>
              <a:t>4.2 </a:t>
            </a:r>
            <a:r>
              <a:rPr lang="en-US" sz="2000" b="1" dirty="0">
                <a:solidFill>
                  <a:schemeClr val="bg1"/>
                </a:solidFill>
              </a:rPr>
              <a:t>PROGRAMMING: COUNTRY AND REGIONAL MIPS</a:t>
            </a:r>
          </a:p>
        </p:txBody>
      </p:sp>
      <p:sp>
        <p:nvSpPr>
          <p:cNvPr id="12" name="Titre 1">
            <a:extLst>
              <a:ext uri="{FF2B5EF4-FFF2-40B4-BE49-F238E27FC236}">
                <a16:creationId xmlns:a16="http://schemas.microsoft.com/office/drawing/2014/main" id="{1B923EB3-6C9D-49FF-88B2-FF155695F83E}"/>
              </a:ext>
            </a:extLst>
          </p:cNvPr>
          <p:cNvSpPr>
            <a:spLocks noGrp="1"/>
          </p:cNvSpPr>
          <p:nvPr>
            <p:ph type="title" hasCustomPrompt="1"/>
          </p:nvPr>
        </p:nvSpPr>
        <p:spPr>
          <a:xfrm>
            <a:off x="920477" y="597600"/>
            <a:ext cx="7863599"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1" name="Rectangle 10">
            <a:extLst>
              <a:ext uri="{FF2B5EF4-FFF2-40B4-BE49-F238E27FC236}">
                <a16:creationId xmlns:a16="http://schemas.microsoft.com/office/drawing/2014/main" id="{5699ADD7-68B1-48E1-A5E2-7E85343FCFBE}"/>
              </a:ext>
            </a:extLst>
          </p:cNvPr>
          <p:cNvSpPr/>
          <p:nvPr userDrawn="1"/>
        </p:nvSpPr>
        <p:spPr>
          <a:xfrm>
            <a:off x="161888" y="3081339"/>
            <a:ext cx="428377" cy="2685574"/>
          </a:xfrm>
          <a:prstGeom prst="rect">
            <a:avLst/>
          </a:prstGeom>
          <a:gradFill>
            <a:gsLst>
              <a:gs pos="0">
                <a:schemeClr val="accent1">
                  <a:lumMod val="5000"/>
                  <a:lumOff val="95000"/>
                  <a:alpha val="0"/>
                </a:schemeClr>
              </a:gs>
              <a:gs pos="91000">
                <a:schemeClr val="accent1">
                  <a:lumMod val="20000"/>
                  <a:lumOff val="8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3">
            <a:extLst>
              <a:ext uri="{FF2B5EF4-FFF2-40B4-BE49-F238E27FC236}">
                <a16:creationId xmlns:a16="http://schemas.microsoft.com/office/drawing/2014/main" id="{EE0D8870-9DC6-4881-BB8A-F7FAD8F2D49D}"/>
              </a:ext>
            </a:extLst>
          </p:cNvPr>
          <p:cNvSpPr txBox="1"/>
          <p:nvPr userDrawn="1"/>
        </p:nvSpPr>
        <p:spPr>
          <a:xfrm rot="16200000">
            <a:off x="-1127626" y="4023956"/>
            <a:ext cx="3075948" cy="352276"/>
          </a:xfrm>
          <a:prstGeom prst="rect">
            <a:avLst/>
          </a:prstGeom>
          <a:noFill/>
        </p:spPr>
        <p:txBody>
          <a:bodyPr wrap="square" rtlCol="0">
            <a:spAutoFit/>
          </a:bodyPr>
          <a:lstStyle/>
          <a:p>
            <a:pPr algn="l">
              <a:lnSpc>
                <a:spcPts val="1000"/>
              </a:lnSpc>
            </a:pPr>
            <a:r>
              <a:rPr lang="fr-FR" sz="1600" b="1" dirty="0">
                <a:solidFill>
                  <a:schemeClr val="accent1">
                    <a:lumMod val="75000"/>
                  </a:schemeClr>
                </a:solidFill>
              </a:rPr>
              <a:t>PROJECT CYCLE</a:t>
            </a:r>
          </a:p>
          <a:p>
            <a:pPr marL="0" marR="0" lvl="0" indent="0" algn="l" defTabSz="457200" rtl="0" eaLnBrk="1" fontAlgn="auto" latinLnBrk="0" hangingPunct="1">
              <a:lnSpc>
                <a:spcPts val="1000"/>
              </a:lnSpc>
              <a:spcBef>
                <a:spcPts val="0"/>
              </a:spcBef>
              <a:spcAft>
                <a:spcPts val="0"/>
              </a:spcAft>
              <a:buClrTx/>
              <a:buSzTx/>
              <a:buFontTx/>
              <a:buNone/>
              <a:tabLst/>
              <a:defRPr/>
            </a:pPr>
            <a:r>
              <a:rPr lang="fr-FR" sz="1050" dirty="0" err="1">
                <a:solidFill>
                  <a:schemeClr val="accent1">
                    <a:lumMod val="75000"/>
                  </a:schemeClr>
                </a:solidFill>
              </a:rPr>
              <a:t>Programming</a:t>
            </a:r>
            <a:r>
              <a:rPr lang="fr-FR" sz="1050" dirty="0">
                <a:solidFill>
                  <a:schemeClr val="accent1">
                    <a:lumMod val="75000"/>
                  </a:schemeClr>
                </a:solidFill>
              </a:rPr>
              <a:t>, identification and formulation</a:t>
            </a:r>
          </a:p>
        </p:txBody>
      </p:sp>
      <p:sp>
        <p:nvSpPr>
          <p:cNvPr id="14" name="ZoneTexte 9">
            <a:extLst>
              <a:ext uri="{FF2B5EF4-FFF2-40B4-BE49-F238E27FC236}">
                <a16:creationId xmlns:a16="http://schemas.microsoft.com/office/drawing/2014/main" id="{1007A078-9B2F-4D70-9674-5964057EDD08}"/>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chemeClr val="accent1">
                    <a:lumMod val="20000"/>
                    <a:lumOff val="80000"/>
                  </a:schemeClr>
                </a:solidFill>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664922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Diapositive de titr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EAB77436-B218-47E7-A2F9-5E37DA5FDC6C}"/>
              </a:ext>
            </a:extLst>
          </p:cNvPr>
          <p:cNvSpPr txBox="1">
            <a:spLocks/>
          </p:cNvSpPr>
          <p:nvPr userDrawn="1"/>
        </p:nvSpPr>
        <p:spPr>
          <a:xfrm>
            <a:off x="838109" y="757449"/>
            <a:ext cx="8305891" cy="413100"/>
          </a:xfrm>
          <a:prstGeom prst="rect">
            <a:avLst/>
          </a:prstGeom>
          <a:solidFill>
            <a:srgbClr val="9CA371"/>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5" name="Titre 1">
            <a:extLst>
              <a:ext uri="{FF2B5EF4-FFF2-40B4-BE49-F238E27FC236}">
                <a16:creationId xmlns:a16="http://schemas.microsoft.com/office/drawing/2014/main" id="{7C0D78E2-E542-4F52-8FB6-552DDA95FBA7}"/>
              </a:ext>
            </a:extLst>
          </p:cNvPr>
          <p:cNvSpPr txBox="1">
            <a:spLocks/>
          </p:cNvSpPr>
          <p:nvPr userDrawn="1"/>
        </p:nvSpPr>
        <p:spPr>
          <a:xfrm>
            <a:off x="839245" y="561600"/>
            <a:ext cx="8304756" cy="664254"/>
          </a:xfrm>
          <a:prstGeom prst="rect">
            <a:avLst/>
          </a:prstGeom>
          <a:solidFill>
            <a:schemeClr val="accent1">
              <a:lumMod val="75000"/>
            </a:schemeClr>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8" name="Titre 1">
            <a:extLst>
              <a:ext uri="{FF2B5EF4-FFF2-40B4-BE49-F238E27FC236}">
                <a16:creationId xmlns:a16="http://schemas.microsoft.com/office/drawing/2014/main" id="{B36D1375-4F96-4A51-A500-59C553CA5A68}"/>
              </a:ext>
            </a:extLst>
          </p:cNvPr>
          <p:cNvSpPr>
            <a:spLocks noGrp="1"/>
          </p:cNvSpPr>
          <p:nvPr>
            <p:ph type="title" hasCustomPrompt="1"/>
          </p:nvPr>
        </p:nvSpPr>
        <p:spPr>
          <a:xfrm>
            <a:off x="920478" y="597600"/>
            <a:ext cx="7886700"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0" name="Rectangle 9">
            <a:extLst>
              <a:ext uri="{FF2B5EF4-FFF2-40B4-BE49-F238E27FC236}">
                <a16:creationId xmlns:a16="http://schemas.microsoft.com/office/drawing/2014/main" id="{E975DAEE-A9FA-4907-8C59-1D5B22D8AED4}"/>
              </a:ext>
            </a:extLst>
          </p:cNvPr>
          <p:cNvSpPr/>
          <p:nvPr userDrawn="1"/>
        </p:nvSpPr>
        <p:spPr>
          <a:xfrm>
            <a:off x="161888" y="3081339"/>
            <a:ext cx="428377" cy="2685574"/>
          </a:xfrm>
          <a:prstGeom prst="rect">
            <a:avLst/>
          </a:prstGeom>
          <a:gradFill>
            <a:gsLst>
              <a:gs pos="0">
                <a:schemeClr val="accent1">
                  <a:lumMod val="5000"/>
                  <a:lumOff val="95000"/>
                  <a:alpha val="0"/>
                </a:schemeClr>
              </a:gs>
              <a:gs pos="91000">
                <a:schemeClr val="accent1">
                  <a:lumMod val="20000"/>
                  <a:lumOff val="8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9">
            <a:extLst>
              <a:ext uri="{FF2B5EF4-FFF2-40B4-BE49-F238E27FC236}">
                <a16:creationId xmlns:a16="http://schemas.microsoft.com/office/drawing/2014/main" id="{D65A90CA-ED5A-416B-A89D-5D47EECBD4B7}"/>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chemeClr val="accent1">
                    <a:lumMod val="20000"/>
                    <a:lumOff val="80000"/>
                  </a:schemeClr>
                </a:solidFill>
                <a:latin typeface="Arial" panose="020B0604020202020204" pitchFamily="34" charset="0"/>
                <a:cs typeface="Arial" panose="020B0604020202020204" pitchFamily="34" charset="0"/>
              </a:rPr>
              <a:t>4</a:t>
            </a:r>
          </a:p>
        </p:txBody>
      </p:sp>
      <p:sp>
        <p:nvSpPr>
          <p:cNvPr id="13" name="ZoneTexte 3">
            <a:extLst>
              <a:ext uri="{FF2B5EF4-FFF2-40B4-BE49-F238E27FC236}">
                <a16:creationId xmlns:a16="http://schemas.microsoft.com/office/drawing/2014/main" id="{E3EB8FCD-B4C0-449F-9C5A-2F339CC2019A}"/>
              </a:ext>
            </a:extLst>
          </p:cNvPr>
          <p:cNvSpPr txBox="1"/>
          <p:nvPr userDrawn="1"/>
        </p:nvSpPr>
        <p:spPr>
          <a:xfrm rot="16200000">
            <a:off x="-1127626" y="4023956"/>
            <a:ext cx="3075948" cy="352276"/>
          </a:xfrm>
          <a:prstGeom prst="rect">
            <a:avLst/>
          </a:prstGeom>
          <a:noFill/>
        </p:spPr>
        <p:txBody>
          <a:bodyPr wrap="square" rtlCol="0">
            <a:spAutoFit/>
          </a:bodyPr>
          <a:lstStyle/>
          <a:p>
            <a:pPr algn="l">
              <a:lnSpc>
                <a:spcPts val="1000"/>
              </a:lnSpc>
            </a:pPr>
            <a:r>
              <a:rPr lang="fr-FR" sz="1600" b="1" dirty="0">
                <a:solidFill>
                  <a:schemeClr val="accent1">
                    <a:lumMod val="75000"/>
                  </a:schemeClr>
                </a:solidFill>
              </a:rPr>
              <a:t>PROJECT CYCLE</a:t>
            </a:r>
          </a:p>
          <a:p>
            <a:pPr marL="0" marR="0" lvl="0" indent="0" algn="l" defTabSz="457200" rtl="0" eaLnBrk="1" fontAlgn="auto" latinLnBrk="0" hangingPunct="1">
              <a:lnSpc>
                <a:spcPts val="1000"/>
              </a:lnSpc>
              <a:spcBef>
                <a:spcPts val="0"/>
              </a:spcBef>
              <a:spcAft>
                <a:spcPts val="0"/>
              </a:spcAft>
              <a:buClrTx/>
              <a:buSzTx/>
              <a:buFontTx/>
              <a:buNone/>
              <a:tabLst/>
              <a:defRPr/>
            </a:pPr>
            <a:r>
              <a:rPr lang="fr-FR" sz="1050" dirty="0" err="1">
                <a:solidFill>
                  <a:schemeClr val="accent1">
                    <a:lumMod val="75000"/>
                  </a:schemeClr>
                </a:solidFill>
              </a:rPr>
              <a:t>Programming</a:t>
            </a:r>
            <a:r>
              <a:rPr lang="fr-FR" sz="1050" dirty="0">
                <a:solidFill>
                  <a:schemeClr val="accent1">
                    <a:lumMod val="75000"/>
                  </a:schemeClr>
                </a:solidFill>
              </a:rPr>
              <a:t>, identification and formulation</a:t>
            </a:r>
          </a:p>
        </p:txBody>
      </p:sp>
    </p:spTree>
    <p:extLst>
      <p:ext uri="{BB962C8B-B14F-4D97-AF65-F5344CB8AC3E}">
        <p14:creationId xmlns:p14="http://schemas.microsoft.com/office/powerpoint/2010/main" val="967199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Diapositive de titr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EAB77436-B218-47E7-A2F9-5E37DA5FDC6C}"/>
              </a:ext>
            </a:extLst>
          </p:cNvPr>
          <p:cNvSpPr txBox="1">
            <a:spLocks/>
          </p:cNvSpPr>
          <p:nvPr userDrawn="1"/>
        </p:nvSpPr>
        <p:spPr>
          <a:xfrm>
            <a:off x="838109" y="597600"/>
            <a:ext cx="8305891" cy="413100"/>
          </a:xfrm>
          <a:prstGeom prst="rect">
            <a:avLst/>
          </a:prstGeom>
          <a:solidFill>
            <a:schemeClr val="accent1">
              <a:lumMod val="75000"/>
            </a:schemeClr>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10" name="ZoneTexte 12">
            <a:extLst>
              <a:ext uri="{FF2B5EF4-FFF2-40B4-BE49-F238E27FC236}">
                <a16:creationId xmlns:a16="http://schemas.microsoft.com/office/drawing/2014/main" id="{BCA5B9BC-91A8-485A-A8A7-3131DD2558AD}"/>
              </a:ext>
            </a:extLst>
          </p:cNvPr>
          <p:cNvSpPr txBox="1"/>
          <p:nvPr userDrawn="1"/>
        </p:nvSpPr>
        <p:spPr>
          <a:xfrm>
            <a:off x="830868" y="1703130"/>
            <a:ext cx="8270397" cy="400110"/>
          </a:xfrm>
          <a:prstGeom prst="rect">
            <a:avLst/>
          </a:prstGeom>
          <a:noFill/>
        </p:spPr>
        <p:txBody>
          <a:bodyPr wrap="square" rtlCol="0">
            <a:spAutoFit/>
          </a:bodyPr>
          <a:lstStyle/>
          <a:p>
            <a:r>
              <a:rPr lang="en-GB" sz="2000" b="1" dirty="0">
                <a:solidFill>
                  <a:schemeClr val="bg1"/>
                </a:solidFill>
                <a:latin typeface="Calibri" panose="020F0502020204030204" pitchFamily="34" charset="0"/>
                <a:ea typeface="+mn-ea"/>
                <a:cs typeface="Calibri" panose="020F0502020204030204" pitchFamily="34" charset="0"/>
              </a:rPr>
              <a:t>4.2 </a:t>
            </a:r>
            <a:r>
              <a:rPr lang="en-US" sz="2000" b="1" dirty="0">
                <a:solidFill>
                  <a:schemeClr val="bg1"/>
                </a:solidFill>
              </a:rPr>
              <a:t>PROGRAMMING: COUNTRY AND REGIONAL MIPS</a:t>
            </a:r>
          </a:p>
        </p:txBody>
      </p:sp>
      <p:sp>
        <p:nvSpPr>
          <p:cNvPr id="12" name="Titre 1">
            <a:extLst>
              <a:ext uri="{FF2B5EF4-FFF2-40B4-BE49-F238E27FC236}">
                <a16:creationId xmlns:a16="http://schemas.microsoft.com/office/drawing/2014/main" id="{1B923EB3-6C9D-49FF-88B2-FF155695F83E}"/>
              </a:ext>
            </a:extLst>
          </p:cNvPr>
          <p:cNvSpPr>
            <a:spLocks noGrp="1"/>
          </p:cNvSpPr>
          <p:nvPr>
            <p:ph type="title" hasCustomPrompt="1"/>
          </p:nvPr>
        </p:nvSpPr>
        <p:spPr>
          <a:xfrm>
            <a:off x="920477" y="597600"/>
            <a:ext cx="7863599"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1" name="Rectangle 10">
            <a:extLst>
              <a:ext uri="{FF2B5EF4-FFF2-40B4-BE49-F238E27FC236}">
                <a16:creationId xmlns:a16="http://schemas.microsoft.com/office/drawing/2014/main" id="{5699ADD7-68B1-48E1-A5E2-7E85343FCFBE}"/>
              </a:ext>
            </a:extLst>
          </p:cNvPr>
          <p:cNvSpPr/>
          <p:nvPr userDrawn="1"/>
        </p:nvSpPr>
        <p:spPr>
          <a:xfrm>
            <a:off x="161888" y="3081339"/>
            <a:ext cx="428377" cy="2685574"/>
          </a:xfrm>
          <a:prstGeom prst="rect">
            <a:avLst/>
          </a:prstGeom>
          <a:gradFill>
            <a:gsLst>
              <a:gs pos="0">
                <a:schemeClr val="accent1">
                  <a:lumMod val="5000"/>
                  <a:lumOff val="95000"/>
                  <a:alpha val="0"/>
                </a:schemeClr>
              </a:gs>
              <a:gs pos="91000">
                <a:schemeClr val="accent1">
                  <a:lumMod val="20000"/>
                  <a:lumOff val="8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3">
            <a:extLst>
              <a:ext uri="{FF2B5EF4-FFF2-40B4-BE49-F238E27FC236}">
                <a16:creationId xmlns:a16="http://schemas.microsoft.com/office/drawing/2014/main" id="{EE0D8870-9DC6-4881-BB8A-F7FAD8F2D49D}"/>
              </a:ext>
            </a:extLst>
          </p:cNvPr>
          <p:cNvSpPr txBox="1"/>
          <p:nvPr userDrawn="1"/>
        </p:nvSpPr>
        <p:spPr>
          <a:xfrm rot="16200000">
            <a:off x="-1127626" y="4023956"/>
            <a:ext cx="3075948" cy="352276"/>
          </a:xfrm>
          <a:prstGeom prst="rect">
            <a:avLst/>
          </a:prstGeom>
          <a:noFill/>
        </p:spPr>
        <p:txBody>
          <a:bodyPr wrap="square" rtlCol="0">
            <a:spAutoFit/>
          </a:bodyPr>
          <a:lstStyle/>
          <a:p>
            <a:pPr algn="l">
              <a:lnSpc>
                <a:spcPts val="1000"/>
              </a:lnSpc>
            </a:pPr>
            <a:r>
              <a:rPr lang="fr-FR" sz="1600" b="1" dirty="0">
                <a:solidFill>
                  <a:schemeClr val="accent1">
                    <a:lumMod val="75000"/>
                  </a:schemeClr>
                </a:solidFill>
              </a:rPr>
              <a:t>PROJECT CYCLE</a:t>
            </a:r>
          </a:p>
          <a:p>
            <a:pPr marL="0" lvl="1">
              <a:lnSpc>
                <a:spcPts val="1000"/>
              </a:lnSpc>
            </a:pPr>
            <a:r>
              <a:rPr lang="fr-FR" sz="1050" b="0" dirty="0" err="1">
                <a:solidFill>
                  <a:schemeClr val="accent1">
                    <a:lumMod val="75000"/>
                  </a:schemeClr>
                </a:solidFill>
              </a:rPr>
              <a:t>Implementation</a:t>
            </a:r>
            <a:r>
              <a:rPr lang="fr-FR" sz="1050" b="0" dirty="0">
                <a:solidFill>
                  <a:schemeClr val="accent1">
                    <a:lumMod val="75000"/>
                  </a:schemeClr>
                </a:solidFill>
              </a:rPr>
              <a:t>: Direct and indirect management</a:t>
            </a:r>
          </a:p>
        </p:txBody>
      </p:sp>
      <p:sp>
        <p:nvSpPr>
          <p:cNvPr id="14" name="ZoneTexte 9">
            <a:extLst>
              <a:ext uri="{FF2B5EF4-FFF2-40B4-BE49-F238E27FC236}">
                <a16:creationId xmlns:a16="http://schemas.microsoft.com/office/drawing/2014/main" id="{1007A078-9B2F-4D70-9674-5964057EDD08}"/>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chemeClr val="accent1">
                    <a:lumMod val="20000"/>
                    <a:lumOff val="80000"/>
                  </a:schemeClr>
                </a:solidFill>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1293586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Diapositive de titr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EAB77436-B218-47E7-A2F9-5E37DA5FDC6C}"/>
              </a:ext>
            </a:extLst>
          </p:cNvPr>
          <p:cNvSpPr txBox="1">
            <a:spLocks/>
          </p:cNvSpPr>
          <p:nvPr userDrawn="1"/>
        </p:nvSpPr>
        <p:spPr>
          <a:xfrm>
            <a:off x="838109" y="757449"/>
            <a:ext cx="8305891" cy="413100"/>
          </a:xfrm>
          <a:prstGeom prst="rect">
            <a:avLst/>
          </a:prstGeom>
          <a:solidFill>
            <a:srgbClr val="9CA371"/>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5" name="Titre 1">
            <a:extLst>
              <a:ext uri="{FF2B5EF4-FFF2-40B4-BE49-F238E27FC236}">
                <a16:creationId xmlns:a16="http://schemas.microsoft.com/office/drawing/2014/main" id="{7C0D78E2-E542-4F52-8FB6-552DDA95FBA7}"/>
              </a:ext>
            </a:extLst>
          </p:cNvPr>
          <p:cNvSpPr txBox="1">
            <a:spLocks/>
          </p:cNvSpPr>
          <p:nvPr userDrawn="1"/>
        </p:nvSpPr>
        <p:spPr>
          <a:xfrm>
            <a:off x="839245" y="561600"/>
            <a:ext cx="8304756" cy="664254"/>
          </a:xfrm>
          <a:prstGeom prst="rect">
            <a:avLst/>
          </a:prstGeom>
          <a:solidFill>
            <a:schemeClr val="accent1">
              <a:lumMod val="75000"/>
            </a:schemeClr>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8" name="Titre 1">
            <a:extLst>
              <a:ext uri="{FF2B5EF4-FFF2-40B4-BE49-F238E27FC236}">
                <a16:creationId xmlns:a16="http://schemas.microsoft.com/office/drawing/2014/main" id="{B36D1375-4F96-4A51-A500-59C553CA5A68}"/>
              </a:ext>
            </a:extLst>
          </p:cNvPr>
          <p:cNvSpPr>
            <a:spLocks noGrp="1"/>
          </p:cNvSpPr>
          <p:nvPr>
            <p:ph type="title" hasCustomPrompt="1"/>
          </p:nvPr>
        </p:nvSpPr>
        <p:spPr>
          <a:xfrm>
            <a:off x="920478" y="597600"/>
            <a:ext cx="7886700"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0" name="Rectangle 9">
            <a:extLst>
              <a:ext uri="{FF2B5EF4-FFF2-40B4-BE49-F238E27FC236}">
                <a16:creationId xmlns:a16="http://schemas.microsoft.com/office/drawing/2014/main" id="{E975DAEE-A9FA-4907-8C59-1D5B22D8AED4}"/>
              </a:ext>
            </a:extLst>
          </p:cNvPr>
          <p:cNvSpPr/>
          <p:nvPr userDrawn="1"/>
        </p:nvSpPr>
        <p:spPr>
          <a:xfrm>
            <a:off x="161888" y="3081339"/>
            <a:ext cx="428377" cy="2685574"/>
          </a:xfrm>
          <a:prstGeom prst="rect">
            <a:avLst/>
          </a:prstGeom>
          <a:gradFill>
            <a:gsLst>
              <a:gs pos="0">
                <a:schemeClr val="accent1">
                  <a:lumMod val="5000"/>
                  <a:lumOff val="95000"/>
                  <a:alpha val="0"/>
                </a:schemeClr>
              </a:gs>
              <a:gs pos="91000">
                <a:schemeClr val="accent1">
                  <a:lumMod val="20000"/>
                  <a:lumOff val="8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9">
            <a:extLst>
              <a:ext uri="{FF2B5EF4-FFF2-40B4-BE49-F238E27FC236}">
                <a16:creationId xmlns:a16="http://schemas.microsoft.com/office/drawing/2014/main" id="{D65A90CA-ED5A-416B-A89D-5D47EECBD4B7}"/>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chemeClr val="accent1">
                    <a:lumMod val="20000"/>
                    <a:lumOff val="80000"/>
                  </a:schemeClr>
                </a:solidFill>
                <a:latin typeface="Arial" panose="020B0604020202020204" pitchFamily="34" charset="0"/>
                <a:cs typeface="Arial" panose="020B0604020202020204" pitchFamily="34" charset="0"/>
              </a:rPr>
              <a:t>4</a:t>
            </a:r>
          </a:p>
        </p:txBody>
      </p:sp>
      <p:sp>
        <p:nvSpPr>
          <p:cNvPr id="13" name="ZoneTexte 3">
            <a:extLst>
              <a:ext uri="{FF2B5EF4-FFF2-40B4-BE49-F238E27FC236}">
                <a16:creationId xmlns:a16="http://schemas.microsoft.com/office/drawing/2014/main" id="{E3EB8FCD-B4C0-449F-9C5A-2F339CC2019A}"/>
              </a:ext>
            </a:extLst>
          </p:cNvPr>
          <p:cNvSpPr txBox="1"/>
          <p:nvPr userDrawn="1"/>
        </p:nvSpPr>
        <p:spPr>
          <a:xfrm rot="16200000">
            <a:off x="-1127626" y="4023956"/>
            <a:ext cx="3075948" cy="352276"/>
          </a:xfrm>
          <a:prstGeom prst="rect">
            <a:avLst/>
          </a:prstGeom>
          <a:noFill/>
        </p:spPr>
        <p:txBody>
          <a:bodyPr wrap="square" rtlCol="0">
            <a:spAutoFit/>
          </a:bodyPr>
          <a:lstStyle/>
          <a:p>
            <a:pPr algn="l">
              <a:lnSpc>
                <a:spcPts val="1000"/>
              </a:lnSpc>
            </a:pPr>
            <a:r>
              <a:rPr lang="fr-FR" sz="1600" b="1" dirty="0">
                <a:solidFill>
                  <a:schemeClr val="accent1">
                    <a:lumMod val="75000"/>
                  </a:schemeClr>
                </a:solidFill>
              </a:rPr>
              <a:t>PROJECT CYCLE</a:t>
            </a:r>
          </a:p>
          <a:p>
            <a:pPr marL="0" lvl="1">
              <a:lnSpc>
                <a:spcPts val="1000"/>
              </a:lnSpc>
            </a:pPr>
            <a:r>
              <a:rPr lang="fr-FR" sz="1050" b="0" dirty="0" err="1">
                <a:solidFill>
                  <a:schemeClr val="accent1">
                    <a:lumMod val="75000"/>
                  </a:schemeClr>
                </a:solidFill>
              </a:rPr>
              <a:t>Implementation</a:t>
            </a:r>
            <a:r>
              <a:rPr lang="fr-FR" sz="1050" b="0" dirty="0">
                <a:solidFill>
                  <a:schemeClr val="accent1">
                    <a:lumMod val="75000"/>
                  </a:schemeClr>
                </a:solidFill>
              </a:rPr>
              <a:t>: Direct and indirect management</a:t>
            </a:r>
          </a:p>
        </p:txBody>
      </p:sp>
    </p:spTree>
    <p:extLst>
      <p:ext uri="{BB962C8B-B14F-4D97-AF65-F5344CB8AC3E}">
        <p14:creationId xmlns:p14="http://schemas.microsoft.com/office/powerpoint/2010/main" val="436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6488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DA833AD1-88E4-4E3B-A4CB-2820043D4AF2}"/>
              </a:ext>
            </a:extLst>
          </p:cNvPr>
          <p:cNvSpPr txBox="1">
            <a:spLocks/>
          </p:cNvSpPr>
          <p:nvPr userDrawn="1"/>
        </p:nvSpPr>
        <p:spPr>
          <a:xfrm>
            <a:off x="832981" y="561600"/>
            <a:ext cx="8311019" cy="413101"/>
          </a:xfrm>
          <a:prstGeom prst="rect">
            <a:avLst/>
          </a:prstGeom>
          <a:solidFill>
            <a:srgbClr val="0C4DA2"/>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10" name="Titre 1">
            <a:extLst>
              <a:ext uri="{FF2B5EF4-FFF2-40B4-BE49-F238E27FC236}">
                <a16:creationId xmlns:a16="http://schemas.microsoft.com/office/drawing/2014/main" id="{810427B4-43F8-4D97-92DE-CA894751241E}"/>
              </a:ext>
            </a:extLst>
          </p:cNvPr>
          <p:cNvSpPr>
            <a:spLocks noGrp="1"/>
          </p:cNvSpPr>
          <p:nvPr>
            <p:ph type="title" hasCustomPrompt="1"/>
          </p:nvPr>
        </p:nvSpPr>
        <p:spPr>
          <a:xfrm>
            <a:off x="920478" y="598736"/>
            <a:ext cx="4098994"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7" name="Rectangle 6">
            <a:extLst>
              <a:ext uri="{FF2B5EF4-FFF2-40B4-BE49-F238E27FC236}">
                <a16:creationId xmlns:a16="http://schemas.microsoft.com/office/drawing/2014/main" id="{6D21C080-2AE2-4FA4-85AD-663BB126A449}"/>
              </a:ext>
            </a:extLst>
          </p:cNvPr>
          <p:cNvSpPr/>
          <p:nvPr userDrawn="1"/>
        </p:nvSpPr>
        <p:spPr>
          <a:xfrm>
            <a:off x="161888" y="4048301"/>
            <a:ext cx="428377" cy="1718611"/>
          </a:xfrm>
          <a:prstGeom prst="rect">
            <a:avLst/>
          </a:prstGeom>
          <a:gradFill>
            <a:gsLst>
              <a:gs pos="0">
                <a:schemeClr val="accent1">
                  <a:lumMod val="5000"/>
                  <a:lumOff val="95000"/>
                  <a:alpha val="0"/>
                </a:schemeClr>
              </a:gs>
              <a:gs pos="91000">
                <a:srgbClr val="B8D4FA"/>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3">
            <a:extLst>
              <a:ext uri="{FF2B5EF4-FFF2-40B4-BE49-F238E27FC236}">
                <a16:creationId xmlns:a16="http://schemas.microsoft.com/office/drawing/2014/main" id="{288ED69E-CCFD-498B-9ADD-A43105AD3F8F}"/>
              </a:ext>
            </a:extLst>
          </p:cNvPr>
          <p:cNvSpPr txBox="1"/>
          <p:nvPr userDrawn="1"/>
        </p:nvSpPr>
        <p:spPr>
          <a:xfrm rot="16200000">
            <a:off x="-362731" y="4858827"/>
            <a:ext cx="1477617" cy="338554"/>
          </a:xfrm>
          <a:prstGeom prst="rect">
            <a:avLst/>
          </a:prstGeom>
          <a:noFill/>
        </p:spPr>
        <p:txBody>
          <a:bodyPr wrap="square" rtlCol="0">
            <a:spAutoFit/>
          </a:bodyPr>
          <a:lstStyle/>
          <a:p>
            <a:pPr algn="l"/>
            <a:r>
              <a:rPr lang="fr-FR" sz="1600" b="1" dirty="0">
                <a:solidFill>
                  <a:srgbClr val="0C4DA2"/>
                </a:solidFill>
              </a:rPr>
              <a:t>POLICY</a:t>
            </a:r>
          </a:p>
        </p:txBody>
      </p:sp>
      <p:sp>
        <p:nvSpPr>
          <p:cNvPr id="9" name="ZoneTexte 9">
            <a:extLst>
              <a:ext uri="{FF2B5EF4-FFF2-40B4-BE49-F238E27FC236}">
                <a16:creationId xmlns:a16="http://schemas.microsoft.com/office/drawing/2014/main" id="{E049F30C-C8C8-4806-852C-DD146ADA72C5}"/>
              </a:ext>
            </a:extLst>
          </p:cNvPr>
          <p:cNvSpPr txBox="1"/>
          <p:nvPr userDrawn="1"/>
        </p:nvSpPr>
        <p:spPr>
          <a:xfrm rot="16200000">
            <a:off x="75386" y="5465482"/>
            <a:ext cx="602584" cy="830997"/>
          </a:xfrm>
          <a:prstGeom prst="rect">
            <a:avLst/>
          </a:prstGeom>
          <a:noFill/>
        </p:spPr>
        <p:txBody>
          <a:bodyPr wrap="square" rtlCol="0">
            <a:spAutoFit/>
          </a:bodyPr>
          <a:lstStyle/>
          <a:p>
            <a:r>
              <a:rPr lang="fr-FR" sz="4800" dirty="0">
                <a:solidFill>
                  <a:srgbClr val="B8D4FA"/>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4257098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C01FBB0A-7E5E-49AE-873C-2B7928474C1B}"/>
              </a:ext>
            </a:extLst>
          </p:cNvPr>
          <p:cNvSpPr txBox="1">
            <a:spLocks/>
          </p:cNvSpPr>
          <p:nvPr userDrawn="1"/>
        </p:nvSpPr>
        <p:spPr>
          <a:xfrm>
            <a:off x="836110" y="561600"/>
            <a:ext cx="8311019" cy="662400"/>
          </a:xfrm>
          <a:prstGeom prst="rect">
            <a:avLst/>
          </a:prstGeom>
          <a:solidFill>
            <a:srgbClr val="0C4DA2"/>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9" name="Titre 1">
            <a:extLst>
              <a:ext uri="{FF2B5EF4-FFF2-40B4-BE49-F238E27FC236}">
                <a16:creationId xmlns:a16="http://schemas.microsoft.com/office/drawing/2014/main" id="{798BBF78-0058-43B7-A509-917CD03CF62D}"/>
              </a:ext>
            </a:extLst>
          </p:cNvPr>
          <p:cNvSpPr>
            <a:spLocks noGrp="1"/>
          </p:cNvSpPr>
          <p:nvPr userDrawn="1">
            <p:ph type="title" hasCustomPrompt="1"/>
          </p:nvPr>
        </p:nvSpPr>
        <p:spPr>
          <a:xfrm>
            <a:off x="920477" y="598736"/>
            <a:ext cx="8084273" cy="960853"/>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7" name="Rectangle 6">
            <a:extLst>
              <a:ext uri="{FF2B5EF4-FFF2-40B4-BE49-F238E27FC236}">
                <a16:creationId xmlns:a16="http://schemas.microsoft.com/office/drawing/2014/main" id="{2CCCF708-CE9E-4873-A41C-839CF5EB6AE7}"/>
              </a:ext>
            </a:extLst>
          </p:cNvPr>
          <p:cNvSpPr/>
          <p:nvPr userDrawn="1"/>
        </p:nvSpPr>
        <p:spPr>
          <a:xfrm>
            <a:off x="161888" y="4048301"/>
            <a:ext cx="428377" cy="1718611"/>
          </a:xfrm>
          <a:prstGeom prst="rect">
            <a:avLst/>
          </a:prstGeom>
          <a:gradFill>
            <a:gsLst>
              <a:gs pos="0">
                <a:schemeClr val="accent1">
                  <a:lumMod val="5000"/>
                  <a:lumOff val="95000"/>
                  <a:alpha val="0"/>
                </a:schemeClr>
              </a:gs>
              <a:gs pos="91000">
                <a:srgbClr val="B8D4FA"/>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3">
            <a:extLst>
              <a:ext uri="{FF2B5EF4-FFF2-40B4-BE49-F238E27FC236}">
                <a16:creationId xmlns:a16="http://schemas.microsoft.com/office/drawing/2014/main" id="{BEACB64F-80A6-4349-B0C8-8DEA0FE1E7C5}"/>
              </a:ext>
            </a:extLst>
          </p:cNvPr>
          <p:cNvSpPr txBox="1"/>
          <p:nvPr userDrawn="1"/>
        </p:nvSpPr>
        <p:spPr>
          <a:xfrm rot="16200000">
            <a:off x="-362731" y="4858827"/>
            <a:ext cx="1477617" cy="338554"/>
          </a:xfrm>
          <a:prstGeom prst="rect">
            <a:avLst/>
          </a:prstGeom>
          <a:noFill/>
        </p:spPr>
        <p:txBody>
          <a:bodyPr wrap="square" rtlCol="0">
            <a:spAutoFit/>
          </a:bodyPr>
          <a:lstStyle/>
          <a:p>
            <a:pPr algn="l"/>
            <a:r>
              <a:rPr lang="fr-FR" sz="1600" b="1" dirty="0">
                <a:solidFill>
                  <a:srgbClr val="0C4DA2"/>
                </a:solidFill>
              </a:rPr>
              <a:t>POLICY</a:t>
            </a:r>
          </a:p>
        </p:txBody>
      </p:sp>
      <p:sp>
        <p:nvSpPr>
          <p:cNvPr id="13" name="ZoneTexte 9">
            <a:extLst>
              <a:ext uri="{FF2B5EF4-FFF2-40B4-BE49-F238E27FC236}">
                <a16:creationId xmlns:a16="http://schemas.microsoft.com/office/drawing/2014/main" id="{D85994E9-8A8F-4313-9C25-18BD7B05405C}"/>
              </a:ext>
            </a:extLst>
          </p:cNvPr>
          <p:cNvSpPr txBox="1"/>
          <p:nvPr userDrawn="1"/>
        </p:nvSpPr>
        <p:spPr>
          <a:xfrm rot="16200000">
            <a:off x="75386" y="5465482"/>
            <a:ext cx="602584" cy="830997"/>
          </a:xfrm>
          <a:prstGeom prst="rect">
            <a:avLst/>
          </a:prstGeom>
          <a:noFill/>
        </p:spPr>
        <p:txBody>
          <a:bodyPr wrap="square" rtlCol="0">
            <a:spAutoFit/>
          </a:bodyPr>
          <a:lstStyle/>
          <a:p>
            <a:r>
              <a:rPr lang="fr-FR" sz="4800" dirty="0">
                <a:solidFill>
                  <a:srgbClr val="B8D4FA"/>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428056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stitutions">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1E1BADEA-F3CD-40AC-8378-7A240B060083}"/>
              </a:ext>
            </a:extLst>
          </p:cNvPr>
          <p:cNvSpPr txBox="1">
            <a:spLocks/>
          </p:cNvSpPr>
          <p:nvPr userDrawn="1"/>
        </p:nvSpPr>
        <p:spPr>
          <a:xfrm>
            <a:off x="839245" y="561600"/>
            <a:ext cx="8304756" cy="413100"/>
          </a:xfrm>
          <a:prstGeom prst="rect">
            <a:avLst/>
          </a:prstGeom>
          <a:solidFill>
            <a:schemeClr val="accent4">
              <a:lumMod val="75000"/>
            </a:schemeClr>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8" name="Titre 1">
            <a:extLst>
              <a:ext uri="{FF2B5EF4-FFF2-40B4-BE49-F238E27FC236}">
                <a16:creationId xmlns:a16="http://schemas.microsoft.com/office/drawing/2014/main" id="{6703906C-DE2C-4501-B80B-F1799466A8FF}"/>
              </a:ext>
            </a:extLst>
          </p:cNvPr>
          <p:cNvSpPr>
            <a:spLocks noGrp="1"/>
          </p:cNvSpPr>
          <p:nvPr userDrawn="1">
            <p:ph type="title" hasCustomPrompt="1"/>
          </p:nvPr>
        </p:nvSpPr>
        <p:spPr>
          <a:xfrm>
            <a:off x="920478" y="597600"/>
            <a:ext cx="4098994"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9" name="Rectangle 8">
            <a:extLst>
              <a:ext uri="{FF2B5EF4-FFF2-40B4-BE49-F238E27FC236}">
                <a16:creationId xmlns:a16="http://schemas.microsoft.com/office/drawing/2014/main" id="{5D258B3B-D9D2-4780-94B3-99196B51F009}"/>
              </a:ext>
            </a:extLst>
          </p:cNvPr>
          <p:cNvSpPr/>
          <p:nvPr userDrawn="1"/>
        </p:nvSpPr>
        <p:spPr>
          <a:xfrm>
            <a:off x="161888" y="4048301"/>
            <a:ext cx="428377" cy="1718611"/>
          </a:xfrm>
          <a:prstGeom prst="rect">
            <a:avLst/>
          </a:prstGeom>
          <a:gradFill>
            <a:gsLst>
              <a:gs pos="0">
                <a:schemeClr val="accent1">
                  <a:lumMod val="5000"/>
                  <a:lumOff val="95000"/>
                  <a:alpha val="0"/>
                </a:schemeClr>
              </a:gs>
              <a:gs pos="91000">
                <a:schemeClr val="accent4">
                  <a:lumMod val="20000"/>
                  <a:lumOff val="8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3">
            <a:extLst>
              <a:ext uri="{FF2B5EF4-FFF2-40B4-BE49-F238E27FC236}">
                <a16:creationId xmlns:a16="http://schemas.microsoft.com/office/drawing/2014/main" id="{E2D3C117-F420-4C7A-BB91-238B21F7C954}"/>
              </a:ext>
            </a:extLst>
          </p:cNvPr>
          <p:cNvSpPr txBox="1"/>
          <p:nvPr userDrawn="1"/>
        </p:nvSpPr>
        <p:spPr>
          <a:xfrm rot="16200000">
            <a:off x="-364377" y="4825486"/>
            <a:ext cx="1477617" cy="338554"/>
          </a:xfrm>
          <a:prstGeom prst="rect">
            <a:avLst/>
          </a:prstGeom>
          <a:noFill/>
        </p:spPr>
        <p:txBody>
          <a:bodyPr wrap="square" rtlCol="0">
            <a:spAutoFit/>
          </a:bodyPr>
          <a:lstStyle/>
          <a:p>
            <a:pPr algn="l"/>
            <a:r>
              <a:rPr lang="fr-FR" sz="1600" b="1" dirty="0">
                <a:solidFill>
                  <a:schemeClr val="accent4">
                    <a:lumMod val="75000"/>
                  </a:schemeClr>
                </a:solidFill>
              </a:rPr>
              <a:t>INSTITUTIONS</a:t>
            </a:r>
          </a:p>
        </p:txBody>
      </p:sp>
      <p:sp>
        <p:nvSpPr>
          <p:cNvPr id="12" name="ZoneTexte 9">
            <a:extLst>
              <a:ext uri="{FF2B5EF4-FFF2-40B4-BE49-F238E27FC236}">
                <a16:creationId xmlns:a16="http://schemas.microsoft.com/office/drawing/2014/main" id="{47C2FB06-8B46-45FC-A2B9-FEF813BD1AD1}"/>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chemeClr val="accent4">
                    <a:lumMod val="20000"/>
                    <a:lumOff val="80000"/>
                  </a:schemeClr>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1210512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nstitutions">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1E1BADEA-F3CD-40AC-8378-7A240B060083}"/>
              </a:ext>
            </a:extLst>
          </p:cNvPr>
          <p:cNvSpPr txBox="1">
            <a:spLocks/>
          </p:cNvSpPr>
          <p:nvPr userDrawn="1"/>
        </p:nvSpPr>
        <p:spPr>
          <a:xfrm>
            <a:off x="839245" y="561600"/>
            <a:ext cx="8304756" cy="660605"/>
          </a:xfrm>
          <a:prstGeom prst="rect">
            <a:avLst/>
          </a:prstGeom>
          <a:solidFill>
            <a:schemeClr val="accent4">
              <a:lumMod val="75000"/>
            </a:schemeClr>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11" name="Titre 1">
            <a:extLst>
              <a:ext uri="{FF2B5EF4-FFF2-40B4-BE49-F238E27FC236}">
                <a16:creationId xmlns:a16="http://schemas.microsoft.com/office/drawing/2014/main" id="{EFE960F0-6BD0-46D2-A427-354CEBD01987}"/>
              </a:ext>
            </a:extLst>
          </p:cNvPr>
          <p:cNvSpPr>
            <a:spLocks noGrp="1"/>
          </p:cNvSpPr>
          <p:nvPr>
            <p:ph type="title" hasCustomPrompt="1"/>
          </p:nvPr>
        </p:nvSpPr>
        <p:spPr>
          <a:xfrm>
            <a:off x="920477" y="597600"/>
            <a:ext cx="8018735"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2" name="Rectangle 11">
            <a:extLst>
              <a:ext uri="{FF2B5EF4-FFF2-40B4-BE49-F238E27FC236}">
                <a16:creationId xmlns:a16="http://schemas.microsoft.com/office/drawing/2014/main" id="{412EF18C-6601-4EC9-B29A-A1F5FA953FBC}"/>
              </a:ext>
            </a:extLst>
          </p:cNvPr>
          <p:cNvSpPr/>
          <p:nvPr userDrawn="1"/>
        </p:nvSpPr>
        <p:spPr>
          <a:xfrm>
            <a:off x="161888" y="4048301"/>
            <a:ext cx="428377" cy="1718611"/>
          </a:xfrm>
          <a:prstGeom prst="rect">
            <a:avLst/>
          </a:prstGeom>
          <a:gradFill>
            <a:gsLst>
              <a:gs pos="0">
                <a:schemeClr val="accent1">
                  <a:lumMod val="5000"/>
                  <a:lumOff val="95000"/>
                  <a:alpha val="0"/>
                </a:schemeClr>
              </a:gs>
              <a:gs pos="91000">
                <a:schemeClr val="accent4">
                  <a:lumMod val="20000"/>
                  <a:lumOff val="8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ZoneTexte 9">
            <a:extLst>
              <a:ext uri="{FF2B5EF4-FFF2-40B4-BE49-F238E27FC236}">
                <a16:creationId xmlns:a16="http://schemas.microsoft.com/office/drawing/2014/main" id="{968D9DE7-A582-4FE3-B74A-2A4BF57A95DC}"/>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chemeClr val="accent4">
                    <a:lumMod val="20000"/>
                    <a:lumOff val="80000"/>
                  </a:schemeClr>
                </a:solidFill>
                <a:latin typeface="Arial" panose="020B0604020202020204" pitchFamily="34" charset="0"/>
                <a:cs typeface="Arial" panose="020B0604020202020204" pitchFamily="34" charset="0"/>
              </a:rPr>
              <a:t>2</a:t>
            </a:r>
          </a:p>
        </p:txBody>
      </p:sp>
      <p:sp>
        <p:nvSpPr>
          <p:cNvPr id="8" name="ZoneTexte 3">
            <a:extLst>
              <a:ext uri="{FF2B5EF4-FFF2-40B4-BE49-F238E27FC236}">
                <a16:creationId xmlns:a16="http://schemas.microsoft.com/office/drawing/2014/main" id="{1133002E-4E62-4C80-AAB1-E01C89BF6B5B}"/>
              </a:ext>
            </a:extLst>
          </p:cNvPr>
          <p:cNvSpPr txBox="1"/>
          <p:nvPr userDrawn="1"/>
        </p:nvSpPr>
        <p:spPr>
          <a:xfrm rot="16200000">
            <a:off x="-364377" y="4825486"/>
            <a:ext cx="1477617" cy="338554"/>
          </a:xfrm>
          <a:prstGeom prst="rect">
            <a:avLst/>
          </a:prstGeom>
          <a:noFill/>
        </p:spPr>
        <p:txBody>
          <a:bodyPr wrap="square" rtlCol="0">
            <a:spAutoFit/>
          </a:bodyPr>
          <a:lstStyle/>
          <a:p>
            <a:pPr algn="l"/>
            <a:r>
              <a:rPr lang="fr-FR" sz="1600" b="1" dirty="0">
                <a:solidFill>
                  <a:schemeClr val="accent4">
                    <a:lumMod val="75000"/>
                  </a:schemeClr>
                </a:solidFill>
              </a:rPr>
              <a:t>INSTITUTIONS</a:t>
            </a:r>
          </a:p>
        </p:txBody>
      </p:sp>
    </p:spTree>
    <p:extLst>
      <p:ext uri="{BB962C8B-B14F-4D97-AF65-F5344CB8AC3E}">
        <p14:creationId xmlns:p14="http://schemas.microsoft.com/office/powerpoint/2010/main" val="384707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dget">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CC30C08-99ED-4F28-92AA-5E81477111FF}"/>
              </a:ext>
            </a:extLst>
          </p:cNvPr>
          <p:cNvSpPr txBox="1">
            <a:spLocks/>
          </p:cNvSpPr>
          <p:nvPr userDrawn="1"/>
        </p:nvSpPr>
        <p:spPr>
          <a:xfrm>
            <a:off x="838109" y="561600"/>
            <a:ext cx="8305891" cy="413100"/>
          </a:xfrm>
          <a:prstGeom prst="rect">
            <a:avLst/>
          </a:prstGeom>
          <a:solidFill>
            <a:srgbClr val="9DC050"/>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6" name="Titre 1">
            <a:extLst>
              <a:ext uri="{FF2B5EF4-FFF2-40B4-BE49-F238E27FC236}">
                <a16:creationId xmlns:a16="http://schemas.microsoft.com/office/drawing/2014/main" id="{2C840F94-6D4F-4C7F-A833-6999FEF9A41A}"/>
              </a:ext>
            </a:extLst>
          </p:cNvPr>
          <p:cNvSpPr>
            <a:spLocks noGrp="1"/>
          </p:cNvSpPr>
          <p:nvPr>
            <p:ph type="title" hasCustomPrompt="1"/>
          </p:nvPr>
        </p:nvSpPr>
        <p:spPr>
          <a:xfrm>
            <a:off x="920478" y="597600"/>
            <a:ext cx="7937772"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1" name="Rectangle 10">
            <a:extLst>
              <a:ext uri="{FF2B5EF4-FFF2-40B4-BE49-F238E27FC236}">
                <a16:creationId xmlns:a16="http://schemas.microsoft.com/office/drawing/2014/main" id="{3F2A4B40-0179-47E9-9887-EF72D2EE55BD}"/>
              </a:ext>
            </a:extLst>
          </p:cNvPr>
          <p:cNvSpPr/>
          <p:nvPr userDrawn="1"/>
        </p:nvSpPr>
        <p:spPr>
          <a:xfrm>
            <a:off x="161888" y="4048301"/>
            <a:ext cx="428377" cy="1718611"/>
          </a:xfrm>
          <a:prstGeom prst="rect">
            <a:avLst/>
          </a:prstGeom>
          <a:gradFill>
            <a:gsLst>
              <a:gs pos="0">
                <a:schemeClr val="accent1">
                  <a:lumMod val="5000"/>
                  <a:lumOff val="95000"/>
                  <a:alpha val="0"/>
                </a:schemeClr>
              </a:gs>
              <a:gs pos="91000">
                <a:srgbClr val="E6F3D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3">
            <a:extLst>
              <a:ext uri="{FF2B5EF4-FFF2-40B4-BE49-F238E27FC236}">
                <a16:creationId xmlns:a16="http://schemas.microsoft.com/office/drawing/2014/main" id="{0C9057CF-5419-4BB5-9138-FFCBA8A16B2E}"/>
              </a:ext>
            </a:extLst>
          </p:cNvPr>
          <p:cNvSpPr txBox="1"/>
          <p:nvPr userDrawn="1"/>
        </p:nvSpPr>
        <p:spPr>
          <a:xfrm rot="16200000">
            <a:off x="-364378" y="4791945"/>
            <a:ext cx="1477617" cy="338554"/>
          </a:xfrm>
          <a:prstGeom prst="rect">
            <a:avLst/>
          </a:prstGeom>
          <a:noFill/>
        </p:spPr>
        <p:txBody>
          <a:bodyPr wrap="square" rtlCol="0">
            <a:spAutoFit/>
          </a:bodyPr>
          <a:lstStyle/>
          <a:p>
            <a:pPr algn="l"/>
            <a:r>
              <a:rPr lang="fr-FR" sz="1600" b="1" dirty="0">
                <a:solidFill>
                  <a:srgbClr val="9DC050"/>
                </a:solidFill>
              </a:rPr>
              <a:t>BUDGET</a:t>
            </a:r>
          </a:p>
        </p:txBody>
      </p:sp>
      <p:sp>
        <p:nvSpPr>
          <p:cNvPr id="13" name="ZoneTexte 9">
            <a:extLst>
              <a:ext uri="{FF2B5EF4-FFF2-40B4-BE49-F238E27FC236}">
                <a16:creationId xmlns:a16="http://schemas.microsoft.com/office/drawing/2014/main" id="{CB858E25-AC8A-46D5-ACAF-521B6CB80503}"/>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rgbClr val="E1F1CB"/>
                </a:solidFill>
                <a:latin typeface="Arial" panose="020B0604020202020204" pitchFamily="34" charset="0"/>
                <a:cs typeface="Arial" panose="020B0604020202020204" pitchFamily="34" charset="0"/>
              </a:rPr>
              <a:t>3</a:t>
            </a:r>
          </a:p>
        </p:txBody>
      </p:sp>
    </p:spTree>
    <p:extLst>
      <p:ext uri="{BB962C8B-B14F-4D97-AF65-F5344CB8AC3E}">
        <p14:creationId xmlns:p14="http://schemas.microsoft.com/office/powerpoint/2010/main" val="1659517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udget">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CC30C08-99ED-4F28-92AA-5E81477111FF}"/>
              </a:ext>
            </a:extLst>
          </p:cNvPr>
          <p:cNvSpPr txBox="1">
            <a:spLocks/>
          </p:cNvSpPr>
          <p:nvPr userDrawn="1"/>
        </p:nvSpPr>
        <p:spPr>
          <a:xfrm>
            <a:off x="838109" y="757449"/>
            <a:ext cx="8305891" cy="413100"/>
          </a:xfrm>
          <a:prstGeom prst="rect">
            <a:avLst/>
          </a:prstGeom>
          <a:solidFill>
            <a:srgbClr val="BB5127"/>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6" name="Titre 1">
            <a:extLst>
              <a:ext uri="{FF2B5EF4-FFF2-40B4-BE49-F238E27FC236}">
                <a16:creationId xmlns:a16="http://schemas.microsoft.com/office/drawing/2014/main" id="{8BAB00F8-E56E-4381-B9F1-BBC178D14FEE}"/>
              </a:ext>
            </a:extLst>
          </p:cNvPr>
          <p:cNvSpPr txBox="1">
            <a:spLocks/>
          </p:cNvSpPr>
          <p:nvPr userDrawn="1"/>
        </p:nvSpPr>
        <p:spPr>
          <a:xfrm>
            <a:off x="839244" y="561600"/>
            <a:ext cx="8304756" cy="660605"/>
          </a:xfrm>
          <a:prstGeom prst="rect">
            <a:avLst/>
          </a:prstGeom>
          <a:solidFill>
            <a:srgbClr val="9DC050"/>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11" name="Titre 1">
            <a:extLst>
              <a:ext uri="{FF2B5EF4-FFF2-40B4-BE49-F238E27FC236}">
                <a16:creationId xmlns:a16="http://schemas.microsoft.com/office/drawing/2014/main" id="{9C6B0781-3883-4E0D-A81D-A7C40802D585}"/>
              </a:ext>
            </a:extLst>
          </p:cNvPr>
          <p:cNvSpPr>
            <a:spLocks noGrp="1"/>
          </p:cNvSpPr>
          <p:nvPr>
            <p:ph type="title" hasCustomPrompt="1"/>
          </p:nvPr>
        </p:nvSpPr>
        <p:spPr>
          <a:xfrm>
            <a:off x="920478" y="597600"/>
            <a:ext cx="7952060"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2" name="Rectangle 11">
            <a:extLst>
              <a:ext uri="{FF2B5EF4-FFF2-40B4-BE49-F238E27FC236}">
                <a16:creationId xmlns:a16="http://schemas.microsoft.com/office/drawing/2014/main" id="{75C8E904-15F4-4D9A-8504-E0331A50793F}"/>
              </a:ext>
            </a:extLst>
          </p:cNvPr>
          <p:cNvSpPr/>
          <p:nvPr userDrawn="1"/>
        </p:nvSpPr>
        <p:spPr>
          <a:xfrm>
            <a:off x="161888" y="4048301"/>
            <a:ext cx="428377" cy="1718611"/>
          </a:xfrm>
          <a:prstGeom prst="rect">
            <a:avLst/>
          </a:prstGeom>
          <a:gradFill>
            <a:gsLst>
              <a:gs pos="0">
                <a:schemeClr val="accent1">
                  <a:lumMod val="5000"/>
                  <a:lumOff val="95000"/>
                  <a:alpha val="0"/>
                </a:schemeClr>
              </a:gs>
              <a:gs pos="91000">
                <a:srgbClr val="E6F3D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3">
            <a:extLst>
              <a:ext uri="{FF2B5EF4-FFF2-40B4-BE49-F238E27FC236}">
                <a16:creationId xmlns:a16="http://schemas.microsoft.com/office/drawing/2014/main" id="{EBE60436-582C-436C-8AE0-5AC2ED0DF9B2}"/>
              </a:ext>
            </a:extLst>
          </p:cNvPr>
          <p:cNvSpPr txBox="1"/>
          <p:nvPr userDrawn="1"/>
        </p:nvSpPr>
        <p:spPr>
          <a:xfrm rot="16200000">
            <a:off x="-364378" y="4791945"/>
            <a:ext cx="1477617" cy="338554"/>
          </a:xfrm>
          <a:prstGeom prst="rect">
            <a:avLst/>
          </a:prstGeom>
          <a:noFill/>
        </p:spPr>
        <p:txBody>
          <a:bodyPr wrap="square" rtlCol="0">
            <a:spAutoFit/>
          </a:bodyPr>
          <a:lstStyle/>
          <a:p>
            <a:pPr algn="l"/>
            <a:r>
              <a:rPr lang="fr-FR" sz="1600" b="1" dirty="0">
                <a:solidFill>
                  <a:srgbClr val="9DC050"/>
                </a:solidFill>
              </a:rPr>
              <a:t>BUDGET</a:t>
            </a:r>
          </a:p>
        </p:txBody>
      </p:sp>
      <p:sp>
        <p:nvSpPr>
          <p:cNvPr id="14" name="ZoneTexte 9">
            <a:extLst>
              <a:ext uri="{FF2B5EF4-FFF2-40B4-BE49-F238E27FC236}">
                <a16:creationId xmlns:a16="http://schemas.microsoft.com/office/drawing/2014/main" id="{F59D3E87-B6DF-4C44-943B-9D13AF445660}"/>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rgbClr val="E1F1CB"/>
                </a:solidFill>
                <a:latin typeface="Arial" panose="020B0604020202020204" pitchFamily="34" charset="0"/>
                <a:cs typeface="Arial" panose="020B0604020202020204" pitchFamily="34" charset="0"/>
              </a:rPr>
              <a:t>3</a:t>
            </a:r>
          </a:p>
        </p:txBody>
      </p:sp>
    </p:spTree>
    <p:extLst>
      <p:ext uri="{BB962C8B-B14F-4D97-AF65-F5344CB8AC3E}">
        <p14:creationId xmlns:p14="http://schemas.microsoft.com/office/powerpoint/2010/main" val="3647046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udget">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CC30C08-99ED-4F28-92AA-5E81477111FF}"/>
              </a:ext>
            </a:extLst>
          </p:cNvPr>
          <p:cNvSpPr txBox="1">
            <a:spLocks/>
          </p:cNvSpPr>
          <p:nvPr userDrawn="1"/>
        </p:nvSpPr>
        <p:spPr>
          <a:xfrm>
            <a:off x="838109" y="561600"/>
            <a:ext cx="8305891" cy="413100"/>
          </a:xfrm>
          <a:prstGeom prst="rect">
            <a:avLst/>
          </a:prstGeom>
          <a:solidFill>
            <a:srgbClr val="2C8E98"/>
          </a:solidFill>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sz="2400" dirty="0">
              <a:solidFill>
                <a:schemeClr val="bg1"/>
              </a:solidFill>
              <a:latin typeface="+mn-lt"/>
            </a:endParaRPr>
          </a:p>
        </p:txBody>
      </p:sp>
      <p:sp>
        <p:nvSpPr>
          <p:cNvPr id="6" name="Titre 1">
            <a:extLst>
              <a:ext uri="{FF2B5EF4-FFF2-40B4-BE49-F238E27FC236}">
                <a16:creationId xmlns:a16="http://schemas.microsoft.com/office/drawing/2014/main" id="{2C840F94-6D4F-4C7F-A833-6999FEF9A41A}"/>
              </a:ext>
            </a:extLst>
          </p:cNvPr>
          <p:cNvSpPr>
            <a:spLocks noGrp="1"/>
          </p:cNvSpPr>
          <p:nvPr>
            <p:ph type="title" hasCustomPrompt="1"/>
          </p:nvPr>
        </p:nvSpPr>
        <p:spPr>
          <a:xfrm>
            <a:off x="920477" y="597600"/>
            <a:ext cx="7962265" cy="664255"/>
          </a:xfrm>
          <a:prstGeom prst="rect">
            <a:avLst/>
          </a:prstGeom>
        </p:spPr>
        <p:txBody>
          <a:bodyPr/>
          <a:lstStyle>
            <a:lvl1pPr>
              <a:defRPr sz="1800" b="1">
                <a:solidFill>
                  <a:schemeClr val="bg1"/>
                </a:solidFill>
                <a:latin typeface="+mn-lt"/>
              </a:defRPr>
            </a:lvl1pPr>
          </a:lstStyle>
          <a:p>
            <a:r>
              <a:rPr lang="fr-FR" dirty="0"/>
              <a:t>MODIFIEZ LE STYLE DU TITRE</a:t>
            </a:r>
          </a:p>
        </p:txBody>
      </p:sp>
      <p:sp>
        <p:nvSpPr>
          <p:cNvPr id="11" name="Rectangle 10">
            <a:extLst>
              <a:ext uri="{FF2B5EF4-FFF2-40B4-BE49-F238E27FC236}">
                <a16:creationId xmlns:a16="http://schemas.microsoft.com/office/drawing/2014/main" id="{6A7EE901-4208-40EA-8359-541E86F86A68}"/>
              </a:ext>
            </a:extLst>
          </p:cNvPr>
          <p:cNvSpPr/>
          <p:nvPr userDrawn="1"/>
        </p:nvSpPr>
        <p:spPr>
          <a:xfrm>
            <a:off x="161888" y="4048301"/>
            <a:ext cx="428377" cy="1718611"/>
          </a:xfrm>
          <a:prstGeom prst="rect">
            <a:avLst/>
          </a:prstGeom>
          <a:gradFill>
            <a:gsLst>
              <a:gs pos="0">
                <a:schemeClr val="accent1">
                  <a:lumMod val="5000"/>
                  <a:lumOff val="95000"/>
                  <a:alpha val="0"/>
                </a:schemeClr>
              </a:gs>
              <a:gs pos="91000">
                <a:srgbClr val="BEE8E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9">
            <a:extLst>
              <a:ext uri="{FF2B5EF4-FFF2-40B4-BE49-F238E27FC236}">
                <a16:creationId xmlns:a16="http://schemas.microsoft.com/office/drawing/2014/main" id="{CF15E185-5357-47DA-94B7-60EC1091F4D6}"/>
              </a:ext>
            </a:extLst>
          </p:cNvPr>
          <p:cNvSpPr txBox="1"/>
          <p:nvPr userDrawn="1"/>
        </p:nvSpPr>
        <p:spPr>
          <a:xfrm rot="16200000">
            <a:off x="75386" y="5541690"/>
            <a:ext cx="602584" cy="830997"/>
          </a:xfrm>
          <a:prstGeom prst="rect">
            <a:avLst/>
          </a:prstGeom>
          <a:noFill/>
        </p:spPr>
        <p:txBody>
          <a:bodyPr wrap="square" rtlCol="0">
            <a:spAutoFit/>
          </a:bodyPr>
          <a:lstStyle/>
          <a:p>
            <a:r>
              <a:rPr lang="fr-FR" sz="4800" dirty="0">
                <a:solidFill>
                  <a:srgbClr val="BEE8EC"/>
                </a:solidFill>
                <a:latin typeface="Arial" panose="020B0604020202020204" pitchFamily="34" charset="0"/>
                <a:cs typeface="Arial" panose="020B0604020202020204" pitchFamily="34" charset="0"/>
              </a:rPr>
              <a:t>5</a:t>
            </a:r>
          </a:p>
        </p:txBody>
      </p:sp>
      <p:sp>
        <p:nvSpPr>
          <p:cNvPr id="13" name="ZoneTexte 3">
            <a:extLst>
              <a:ext uri="{FF2B5EF4-FFF2-40B4-BE49-F238E27FC236}">
                <a16:creationId xmlns:a16="http://schemas.microsoft.com/office/drawing/2014/main" id="{958AEC1E-98C4-49A1-AA87-11A54163D6EA}"/>
              </a:ext>
            </a:extLst>
          </p:cNvPr>
          <p:cNvSpPr txBox="1"/>
          <p:nvPr userDrawn="1"/>
        </p:nvSpPr>
        <p:spPr>
          <a:xfrm rot="16200000">
            <a:off x="-848236" y="4341626"/>
            <a:ext cx="2445336" cy="338554"/>
          </a:xfrm>
          <a:prstGeom prst="rect">
            <a:avLst/>
          </a:prstGeom>
          <a:noFill/>
        </p:spPr>
        <p:txBody>
          <a:bodyPr wrap="square" rtlCol="0">
            <a:spAutoFit/>
          </a:bodyPr>
          <a:lstStyle/>
          <a:p>
            <a:pPr algn="l"/>
            <a:r>
              <a:rPr lang="fr-FR" sz="1600" b="1" dirty="0">
                <a:solidFill>
                  <a:srgbClr val="2C8E98"/>
                </a:solidFill>
              </a:rPr>
              <a:t>FINANCING INSTRUMENTS</a:t>
            </a:r>
          </a:p>
        </p:txBody>
      </p:sp>
    </p:spTree>
    <p:extLst>
      <p:ext uri="{BB962C8B-B14F-4D97-AF65-F5344CB8AC3E}">
        <p14:creationId xmlns:p14="http://schemas.microsoft.com/office/powerpoint/2010/main" val="189030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ACA4152-0381-4BCC-938A-A145D2942035}"/>
              </a:ext>
            </a:extLst>
          </p:cNvPr>
          <p:cNvSpPr/>
          <p:nvPr userDrawn="1"/>
        </p:nvSpPr>
        <p:spPr>
          <a:xfrm>
            <a:off x="0" y="6243056"/>
            <a:ext cx="9183376" cy="614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Rectangle 1">
            <a:extLst>
              <a:ext uri="{FF2B5EF4-FFF2-40B4-BE49-F238E27FC236}">
                <a16:creationId xmlns:a16="http://schemas.microsoft.com/office/drawing/2014/main" id="{2E125C56-69BA-466D-8082-94B31910F7CD}"/>
              </a:ext>
            </a:extLst>
          </p:cNvPr>
          <p:cNvSpPr/>
          <p:nvPr userDrawn="1"/>
        </p:nvSpPr>
        <p:spPr>
          <a:xfrm>
            <a:off x="0" y="-30626"/>
            <a:ext cx="9183376" cy="614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7" name="Rectangle 16">
            <a:extLst>
              <a:ext uri="{FF2B5EF4-FFF2-40B4-BE49-F238E27FC236}">
                <a16:creationId xmlns:a16="http://schemas.microsoft.com/office/drawing/2014/main" id="{BC5C0F9C-43D5-4F5F-AD17-B6473F7A7132}"/>
              </a:ext>
            </a:extLst>
          </p:cNvPr>
          <p:cNvSpPr/>
          <p:nvPr userDrawn="1"/>
        </p:nvSpPr>
        <p:spPr>
          <a:xfrm>
            <a:off x="0" y="6325644"/>
            <a:ext cx="9144000" cy="5323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extBox 13">
            <a:extLst>
              <a:ext uri="{FF2B5EF4-FFF2-40B4-BE49-F238E27FC236}">
                <a16:creationId xmlns:a16="http://schemas.microsoft.com/office/drawing/2014/main" id="{9903E6F3-86B2-4C6C-9E64-8B7B77E09CE1}"/>
              </a:ext>
            </a:extLst>
          </p:cNvPr>
          <p:cNvSpPr txBox="1"/>
          <p:nvPr userDrawn="1"/>
        </p:nvSpPr>
        <p:spPr>
          <a:xfrm>
            <a:off x="920478" y="128601"/>
            <a:ext cx="7914968" cy="313851"/>
          </a:xfrm>
          <a:prstGeom prst="rect">
            <a:avLst/>
          </a:prstGeom>
          <a:noFill/>
        </p:spPr>
        <p:txBody>
          <a:bodyPr wrap="square" rtlCol="0">
            <a:noAutofit/>
          </a:bodyPr>
          <a:lstStyle/>
          <a:p>
            <a:pPr algn="l"/>
            <a:r>
              <a:rPr lang="en-US" sz="1600" b="1" kern="1200" dirty="0">
                <a:solidFill>
                  <a:srgbClr val="0C4DA2"/>
                </a:solidFill>
                <a:effectLst/>
                <a:latin typeface="+mj-lt"/>
                <a:ea typeface="Verdana" panose="020B0604030504040204" pitchFamily="34" charset="0"/>
                <a:cs typeface="Calibri Light" panose="020F0302020204030204" pitchFamily="34" charset="0"/>
              </a:rPr>
              <a:t>EU Global Technical Assistance Facility (TAF) for Sustainable Energy </a:t>
            </a:r>
          </a:p>
        </p:txBody>
      </p:sp>
      <p:pic>
        <p:nvPicPr>
          <p:cNvPr id="21" name="Picture 20" descr="Graphical user interface, text&#10;&#10;Description automatically generated">
            <a:extLst>
              <a:ext uri="{FF2B5EF4-FFF2-40B4-BE49-F238E27FC236}">
                <a16:creationId xmlns:a16="http://schemas.microsoft.com/office/drawing/2014/main" id="{99B2882A-0D92-499F-B621-6249BF6FC529}"/>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54329" y="6412305"/>
            <a:ext cx="1447800" cy="307325"/>
          </a:xfrm>
          <a:prstGeom prst="rect">
            <a:avLst/>
          </a:prstGeom>
        </p:spPr>
      </p:pic>
      <p:pic>
        <p:nvPicPr>
          <p:cNvPr id="22" name="Picture 21" descr="A picture containing graphical user interface&#10;&#10;Description automatically generated">
            <a:extLst>
              <a:ext uri="{FF2B5EF4-FFF2-40B4-BE49-F238E27FC236}">
                <a16:creationId xmlns:a16="http://schemas.microsoft.com/office/drawing/2014/main" id="{4FEC3B8F-889A-4E4A-BE34-F58CCF77A3F0}"/>
              </a:ext>
            </a:extLst>
          </p:cNvPr>
          <p:cNvPicPr>
            <a:picLocks noChangeAspect="1"/>
          </p:cNvPicPr>
          <p:nvPr userDrawn="1"/>
        </p:nvPicPr>
        <p:blipFill rotWithShape="1">
          <a:blip r:embed="rId17">
            <a:extLst>
              <a:ext uri="{28A0092B-C50C-407E-A947-70E740481C1C}">
                <a14:useLocalDpi xmlns:a14="http://schemas.microsoft.com/office/drawing/2010/main" val="0"/>
              </a:ext>
            </a:extLst>
          </a:blip>
          <a:srcRect b="34972"/>
          <a:stretch/>
        </p:blipFill>
        <p:spPr>
          <a:xfrm>
            <a:off x="-97026" y="-100686"/>
            <a:ext cx="1039694" cy="685004"/>
          </a:xfrm>
          <a:prstGeom prst="rect">
            <a:avLst/>
          </a:prstGeom>
        </p:spPr>
      </p:pic>
    </p:spTree>
    <p:extLst>
      <p:ext uri="{BB962C8B-B14F-4D97-AF65-F5344CB8AC3E}">
        <p14:creationId xmlns:p14="http://schemas.microsoft.com/office/powerpoint/2010/main" val="3732652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 id="2147483700" r:id="rId4"/>
    <p:sldLayoutId id="2147483676" r:id="rId5"/>
    <p:sldLayoutId id="2147483697" r:id="rId6"/>
    <p:sldLayoutId id="2147483678" r:id="rId7"/>
    <p:sldLayoutId id="2147483698" r:id="rId8"/>
    <p:sldLayoutId id="2147483704" r:id="rId9"/>
    <p:sldLayoutId id="2147483705" r:id="rId10"/>
    <p:sldLayoutId id="2147483686" r:id="rId11"/>
    <p:sldLayoutId id="2147483699" r:id="rId12"/>
    <p:sldLayoutId id="2147483708" r:id="rId13"/>
    <p:sldLayoutId id="2147483709"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svg"/><Relationship Id="rId7" Type="http://schemas.openxmlformats.org/officeDocument/2006/relationships/image" Target="../media/image36.sv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11" Type="http://schemas.openxmlformats.org/officeDocument/2006/relationships/image" Target="../media/image40.svg"/><Relationship Id="rId5" Type="http://schemas.openxmlformats.org/officeDocument/2006/relationships/image" Target="../media/image34.svg"/><Relationship Id="rId10" Type="http://schemas.openxmlformats.org/officeDocument/2006/relationships/image" Target="../media/image39.png"/><Relationship Id="rId4" Type="http://schemas.openxmlformats.org/officeDocument/2006/relationships/image" Target="../media/image33.png"/><Relationship Id="rId9" Type="http://schemas.openxmlformats.org/officeDocument/2006/relationships/image" Target="../media/image38.svg"/></Relationships>
</file>

<file path=ppt/slides/_rels/slide18.xml.rels><?xml version="1.0" encoding="UTF-8" standalone="yes"?>
<Relationships xmlns="http://schemas.openxmlformats.org/package/2006/relationships"><Relationship Id="rId8" Type="http://schemas.openxmlformats.org/officeDocument/2006/relationships/image" Target="../media/image47.png"/><Relationship Id="rId13" Type="http://schemas.openxmlformats.org/officeDocument/2006/relationships/image" Target="../media/image52.jpeg"/><Relationship Id="rId18" Type="http://schemas.openxmlformats.org/officeDocument/2006/relationships/image" Target="../media/image57.png"/><Relationship Id="rId3" Type="http://schemas.openxmlformats.org/officeDocument/2006/relationships/image" Target="../media/image42.png"/><Relationship Id="rId7" Type="http://schemas.openxmlformats.org/officeDocument/2006/relationships/image" Target="../media/image46.png"/><Relationship Id="rId12" Type="http://schemas.openxmlformats.org/officeDocument/2006/relationships/image" Target="../media/image51.png"/><Relationship Id="rId17" Type="http://schemas.openxmlformats.org/officeDocument/2006/relationships/image" Target="../media/image56.png"/><Relationship Id="rId2" Type="http://schemas.openxmlformats.org/officeDocument/2006/relationships/image" Target="../media/image41.wmf"/><Relationship Id="rId16" Type="http://schemas.openxmlformats.org/officeDocument/2006/relationships/image" Target="../media/image55.png"/><Relationship Id="rId20" Type="http://schemas.openxmlformats.org/officeDocument/2006/relationships/image" Target="../media/image59.png"/><Relationship Id="rId1" Type="http://schemas.openxmlformats.org/officeDocument/2006/relationships/slideLayout" Target="../slideLayouts/slideLayout2.xml"/><Relationship Id="rId6" Type="http://schemas.openxmlformats.org/officeDocument/2006/relationships/image" Target="../media/image45.png"/><Relationship Id="rId11" Type="http://schemas.openxmlformats.org/officeDocument/2006/relationships/image" Target="../media/image50.png"/><Relationship Id="rId5" Type="http://schemas.openxmlformats.org/officeDocument/2006/relationships/image" Target="../media/image44.png"/><Relationship Id="rId15" Type="http://schemas.openxmlformats.org/officeDocument/2006/relationships/image" Target="../media/image54.png"/><Relationship Id="rId10" Type="http://schemas.openxmlformats.org/officeDocument/2006/relationships/image" Target="../media/image49.png"/><Relationship Id="rId19" Type="http://schemas.openxmlformats.org/officeDocument/2006/relationships/image" Target="../media/image58.jpeg"/><Relationship Id="rId4" Type="http://schemas.openxmlformats.org/officeDocument/2006/relationships/image" Target="../media/image43.png"/><Relationship Id="rId9" Type="http://schemas.openxmlformats.org/officeDocument/2006/relationships/image" Target="../media/image48.png"/><Relationship Id="rId14" Type="http://schemas.openxmlformats.org/officeDocument/2006/relationships/image" Target="../media/image53.png"/></Relationships>
</file>

<file path=ppt/slides/_rels/slide19.xml.rels><?xml version="1.0" encoding="UTF-8" standalone="yes"?>
<Relationships xmlns="http://schemas.openxmlformats.org/package/2006/relationships"><Relationship Id="rId8" Type="http://schemas.openxmlformats.org/officeDocument/2006/relationships/image" Target="../media/image66.png"/><Relationship Id="rId13" Type="http://schemas.openxmlformats.org/officeDocument/2006/relationships/image" Target="../media/image71.jpeg"/><Relationship Id="rId18" Type="http://schemas.openxmlformats.org/officeDocument/2006/relationships/image" Target="../media/image76.png"/><Relationship Id="rId3" Type="http://schemas.openxmlformats.org/officeDocument/2006/relationships/image" Target="../media/image61.png"/><Relationship Id="rId7" Type="http://schemas.openxmlformats.org/officeDocument/2006/relationships/image" Target="../media/image65.png"/><Relationship Id="rId12" Type="http://schemas.openxmlformats.org/officeDocument/2006/relationships/image" Target="../media/image70.png"/><Relationship Id="rId17" Type="http://schemas.openxmlformats.org/officeDocument/2006/relationships/image" Target="../media/image75.png"/><Relationship Id="rId2" Type="http://schemas.openxmlformats.org/officeDocument/2006/relationships/image" Target="../media/image60.png"/><Relationship Id="rId16" Type="http://schemas.openxmlformats.org/officeDocument/2006/relationships/image" Target="../media/image74.png"/><Relationship Id="rId20" Type="http://schemas.openxmlformats.org/officeDocument/2006/relationships/image" Target="../media/image78.png"/><Relationship Id="rId1" Type="http://schemas.openxmlformats.org/officeDocument/2006/relationships/slideLayout" Target="../slideLayouts/slideLayout2.xml"/><Relationship Id="rId6" Type="http://schemas.openxmlformats.org/officeDocument/2006/relationships/image" Target="../media/image64.png"/><Relationship Id="rId11" Type="http://schemas.openxmlformats.org/officeDocument/2006/relationships/image" Target="../media/image69.png"/><Relationship Id="rId5" Type="http://schemas.openxmlformats.org/officeDocument/2006/relationships/image" Target="../media/image63.png"/><Relationship Id="rId15" Type="http://schemas.openxmlformats.org/officeDocument/2006/relationships/image" Target="../media/image73.png"/><Relationship Id="rId10" Type="http://schemas.openxmlformats.org/officeDocument/2006/relationships/image" Target="../media/image68.png"/><Relationship Id="rId19" Type="http://schemas.openxmlformats.org/officeDocument/2006/relationships/image" Target="../media/image77.png"/><Relationship Id="rId4" Type="http://schemas.openxmlformats.org/officeDocument/2006/relationships/image" Target="../media/image62.png"/><Relationship Id="rId9" Type="http://schemas.openxmlformats.org/officeDocument/2006/relationships/image" Target="../media/image67.png"/><Relationship Id="rId14" Type="http://schemas.openxmlformats.org/officeDocument/2006/relationships/image" Target="../media/image7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80.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xperttp15@gmail.com" TargetMode="External"/><Relationship Id="rId2" Type="http://schemas.openxmlformats.org/officeDocument/2006/relationships/hyperlink" Target="mailto:georges.kamar@eutaf.e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jpeg"/><Relationship Id="rId16" Type="http://schemas.openxmlformats.org/officeDocument/2006/relationships/image" Target="../media/image26.svg"/><Relationship Id="rId1" Type="http://schemas.openxmlformats.org/officeDocument/2006/relationships/slideLayout" Target="../slideLayouts/slideLayout2.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gif"/><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EBA622-4FD8-4C52-BE0C-D8259CEFC0BA}"/>
              </a:ext>
            </a:extLst>
          </p:cNvPr>
          <p:cNvSpPr/>
          <p:nvPr/>
        </p:nvSpPr>
        <p:spPr>
          <a:xfrm>
            <a:off x="0" y="597076"/>
            <a:ext cx="9144000" cy="5565913"/>
          </a:xfrm>
          <a:prstGeom prst="rect">
            <a:avLst/>
          </a:prstGeom>
          <a:solidFill>
            <a:srgbClr val="0C4DA2">
              <a:alpha val="55000"/>
            </a:srgbClr>
          </a:solidFill>
          <a:ln>
            <a:solidFill>
              <a:schemeClr val="accent3">
                <a:shade val="50000"/>
                <a:alpha val="7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dirty="0"/>
          </a:p>
        </p:txBody>
      </p:sp>
      <p:sp>
        <p:nvSpPr>
          <p:cNvPr id="3" name="Espace réservé du contenu 2">
            <a:extLst>
              <a:ext uri="{FF2B5EF4-FFF2-40B4-BE49-F238E27FC236}">
                <a16:creationId xmlns:a16="http://schemas.microsoft.com/office/drawing/2014/main" id="{1372FD0A-F287-4C19-982C-2FA8BC713F0B}"/>
              </a:ext>
            </a:extLst>
          </p:cNvPr>
          <p:cNvSpPr>
            <a:spLocks noGrp="1"/>
          </p:cNvSpPr>
          <p:nvPr>
            <p:ph idx="4294967295"/>
          </p:nvPr>
        </p:nvSpPr>
        <p:spPr>
          <a:xfrm>
            <a:off x="849578" y="880544"/>
            <a:ext cx="8294422" cy="4673022"/>
          </a:xfrm>
          <a:prstGeom prst="rect">
            <a:avLst/>
          </a:prstGeom>
        </p:spPr>
        <p:txBody>
          <a:bodyPr/>
          <a:lstStyle/>
          <a:p>
            <a:pPr marL="0" indent="0">
              <a:buNone/>
            </a:pPr>
            <a:r>
              <a:rPr lang="en-US" sz="3200" b="1" dirty="0">
                <a:solidFill>
                  <a:schemeClr val="bg1"/>
                </a:solidFill>
                <a:latin typeface="Arial" panose="020B0604020202020204" pitchFamily="34" charset="0"/>
                <a:cs typeface="Arial" panose="020B0604020202020204" pitchFamily="34" charset="0"/>
              </a:rPr>
              <a:t>               Technical platform Program</a:t>
            </a:r>
          </a:p>
          <a:p>
            <a:pPr marL="0" indent="0">
              <a:buNone/>
            </a:pPr>
            <a:endParaRPr lang="en-US" sz="2400" b="1" dirty="0">
              <a:solidFill>
                <a:schemeClr val="bg1"/>
              </a:solidFill>
              <a:latin typeface="Arial" panose="020B0604020202020204" pitchFamily="34" charset="0"/>
              <a:cs typeface="Arial" panose="020B0604020202020204" pitchFamily="34" charset="0"/>
            </a:endParaRPr>
          </a:p>
          <a:p>
            <a:pPr marL="0" indent="0">
              <a:buNone/>
            </a:pPr>
            <a:endParaRPr lang="en-US" sz="2400" b="1" dirty="0">
              <a:solidFill>
                <a:schemeClr val="bg1"/>
              </a:solidFill>
              <a:latin typeface="Arial" panose="020B0604020202020204" pitchFamily="34" charset="0"/>
              <a:cs typeface="Arial" panose="020B0604020202020204" pitchFamily="34" charset="0"/>
            </a:endParaRPr>
          </a:p>
          <a:p>
            <a:pPr marL="0" indent="0">
              <a:buNone/>
            </a:pPr>
            <a:endParaRPr lang="en-US" sz="1000" b="1" dirty="0">
              <a:solidFill>
                <a:schemeClr val="bg1"/>
              </a:solidFill>
              <a:latin typeface="Arial" panose="020B0604020202020204" pitchFamily="34" charset="0"/>
              <a:cs typeface="Arial" panose="020B0604020202020204" pitchFamily="34" charset="0"/>
            </a:endParaRPr>
          </a:p>
          <a:p>
            <a:pPr marL="0" indent="0">
              <a:buNone/>
            </a:pPr>
            <a:r>
              <a:rPr lang="en-US" sz="2400" b="1" dirty="0">
                <a:solidFill>
                  <a:schemeClr val="bg1"/>
                </a:solidFill>
                <a:latin typeface="Arial" panose="020B0604020202020204" pitchFamily="34" charset="0"/>
                <a:cs typeface="Arial" panose="020B0604020202020204" pitchFamily="34" charset="0"/>
              </a:rPr>
              <a:t>The importance of regulation in accelerating renewable energy development in Africa</a:t>
            </a:r>
            <a:endParaRPr lang="fr-FR" sz="1600" dirty="0">
              <a:solidFill>
                <a:schemeClr val="bg1"/>
              </a:solidFill>
              <a:latin typeface="Arial" panose="020B0604020202020204" pitchFamily="34" charset="0"/>
              <a:cs typeface="Arial" panose="020B0604020202020204" pitchFamily="34" charset="0"/>
            </a:endParaRPr>
          </a:p>
          <a:p>
            <a:pPr marL="0" lvl="1" indent="0">
              <a:buNone/>
            </a:pPr>
            <a:endParaRPr lang="fr-FR" sz="1300" dirty="0">
              <a:solidFill>
                <a:schemeClr val="bg1"/>
              </a:solidFill>
              <a:latin typeface="Arial" panose="020B0604020202020204" pitchFamily="34" charset="0"/>
              <a:cs typeface="Arial" panose="020B0604020202020204" pitchFamily="34" charset="0"/>
            </a:endParaRPr>
          </a:p>
          <a:p>
            <a:pPr marL="0" lvl="1" indent="0">
              <a:buNone/>
            </a:pPr>
            <a:endParaRPr lang="fr-FR" sz="1300" dirty="0">
              <a:solidFill>
                <a:schemeClr val="bg1"/>
              </a:solidFill>
              <a:latin typeface="Arial" panose="020B0604020202020204" pitchFamily="34" charset="0"/>
              <a:cs typeface="Arial" panose="020B0604020202020204" pitchFamily="34" charset="0"/>
            </a:endParaRPr>
          </a:p>
          <a:p>
            <a:pPr marL="0" lvl="1" indent="0">
              <a:buNone/>
            </a:pPr>
            <a:endParaRPr lang="fr-FR" sz="1300" dirty="0">
              <a:solidFill>
                <a:schemeClr val="bg1"/>
              </a:solidFill>
              <a:latin typeface="Arial" panose="020B0604020202020204" pitchFamily="34" charset="0"/>
              <a:cs typeface="Arial" panose="020B0604020202020204" pitchFamily="34" charset="0"/>
            </a:endParaRPr>
          </a:p>
          <a:p>
            <a:pPr marL="0" lvl="1" indent="0">
              <a:buNone/>
            </a:pPr>
            <a:endParaRPr lang="fr-FR" sz="1200" b="1" dirty="0">
              <a:solidFill>
                <a:schemeClr val="bg1"/>
              </a:solidFill>
              <a:latin typeface="Arial" panose="020B0604020202020204" pitchFamily="34" charset="0"/>
              <a:cs typeface="Arial" panose="020B0604020202020204" pitchFamily="34" charset="0"/>
            </a:endParaRPr>
          </a:p>
          <a:p>
            <a:pPr marL="0" lvl="1" indent="0">
              <a:buNone/>
            </a:pPr>
            <a:endParaRPr lang="fr-FR" sz="1200" b="1" dirty="0">
              <a:solidFill>
                <a:schemeClr val="bg1"/>
              </a:solidFill>
              <a:latin typeface="Arial" panose="020B0604020202020204" pitchFamily="34" charset="0"/>
              <a:cs typeface="Arial" panose="020B0604020202020204" pitchFamily="34" charset="0"/>
            </a:endParaRPr>
          </a:p>
          <a:p>
            <a:pPr marL="0" lvl="1" indent="0">
              <a:buNone/>
            </a:pPr>
            <a:endParaRPr lang="fr-FR" sz="1200" b="1" dirty="0">
              <a:solidFill>
                <a:schemeClr val="bg1"/>
              </a:solidFill>
              <a:latin typeface="Arial" panose="020B0604020202020204" pitchFamily="34" charset="0"/>
              <a:cs typeface="Arial" panose="020B0604020202020204" pitchFamily="34" charset="0"/>
            </a:endParaRPr>
          </a:p>
          <a:p>
            <a:pPr marL="0" lvl="1" indent="0">
              <a:buNone/>
            </a:pPr>
            <a:endParaRPr lang="fr-FR" sz="1200" b="1" dirty="0">
              <a:solidFill>
                <a:schemeClr val="bg1"/>
              </a:solidFill>
              <a:latin typeface="Arial" panose="020B0604020202020204" pitchFamily="34" charset="0"/>
              <a:cs typeface="Arial" panose="020B0604020202020204" pitchFamily="34" charset="0"/>
            </a:endParaRPr>
          </a:p>
          <a:p>
            <a:pPr marL="0" lvl="1" indent="0">
              <a:buNone/>
            </a:pPr>
            <a:r>
              <a:rPr lang="fr-FR" sz="1200" dirty="0">
                <a:solidFill>
                  <a:schemeClr val="bg1"/>
                </a:solidFill>
                <a:latin typeface="Arial" panose="020B0604020202020204" pitchFamily="34" charset="0"/>
                <a:cs typeface="Arial" panose="020B0604020202020204" pitchFamily="34" charset="0"/>
              </a:rPr>
              <a:t>15th of June, 2023</a:t>
            </a:r>
          </a:p>
        </p:txBody>
      </p:sp>
      <p:pic>
        <p:nvPicPr>
          <p:cNvPr id="8" name="Image 7">
            <a:extLst>
              <a:ext uri="{FF2B5EF4-FFF2-40B4-BE49-F238E27FC236}">
                <a16:creationId xmlns:a16="http://schemas.microsoft.com/office/drawing/2014/main" id="{8FC42C88-F0D3-4ED4-84EF-3D6037C3B6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25006"/>
            <a:ext cx="9150625" cy="774347"/>
          </a:xfrm>
          <a:prstGeom prst="rect">
            <a:avLst/>
          </a:prstGeom>
        </p:spPr>
      </p:pic>
      <p:pic>
        <p:nvPicPr>
          <p:cNvPr id="6" name="Graphic 5" descr="Chevron arrows with solid fill">
            <a:extLst>
              <a:ext uri="{FF2B5EF4-FFF2-40B4-BE49-F238E27FC236}">
                <a16:creationId xmlns:a16="http://schemas.microsoft.com/office/drawing/2014/main" id="{C69F857C-8994-4CED-9489-6D61E19B92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5096" y="2637113"/>
            <a:ext cx="397758" cy="397758"/>
          </a:xfrm>
          <a:prstGeom prst="rect">
            <a:avLst/>
          </a:prstGeom>
        </p:spPr>
      </p:pic>
      <p:pic>
        <p:nvPicPr>
          <p:cNvPr id="5" name="Image 4">
            <a:extLst>
              <a:ext uri="{FF2B5EF4-FFF2-40B4-BE49-F238E27FC236}">
                <a16:creationId xmlns:a16="http://schemas.microsoft.com/office/drawing/2014/main" id="{4F7E25C0-919E-A824-CCA3-0A6EFA3FBA8E}"/>
              </a:ext>
            </a:extLst>
          </p:cNvPr>
          <p:cNvPicPr>
            <a:picLocks noChangeAspect="1"/>
          </p:cNvPicPr>
          <p:nvPr/>
        </p:nvPicPr>
        <p:blipFill rotWithShape="1">
          <a:blip r:embed="rId5"/>
          <a:srcRect l="6405" t="18040" r="71563" b="66898"/>
          <a:stretch/>
        </p:blipFill>
        <p:spPr>
          <a:xfrm>
            <a:off x="981911" y="914399"/>
            <a:ext cx="1512000" cy="581181"/>
          </a:xfrm>
          <a:prstGeom prst="rect">
            <a:avLst/>
          </a:prstGeom>
        </p:spPr>
      </p:pic>
      <p:sp>
        <p:nvSpPr>
          <p:cNvPr id="4" name="Text Placeholder 3">
            <a:extLst>
              <a:ext uri="{FF2B5EF4-FFF2-40B4-BE49-F238E27FC236}">
                <a16:creationId xmlns:a16="http://schemas.microsoft.com/office/drawing/2014/main" id="{456A186E-D80E-DBBE-C4F0-D67BBA043F71}"/>
              </a:ext>
            </a:extLst>
          </p:cNvPr>
          <p:cNvSpPr txBox="1">
            <a:spLocks/>
          </p:cNvSpPr>
          <p:nvPr/>
        </p:nvSpPr>
        <p:spPr>
          <a:xfrm>
            <a:off x="971545" y="4291029"/>
            <a:ext cx="4129094" cy="438150"/>
          </a:xfrm>
          <a:prstGeom prst="rect">
            <a:avLst/>
          </a:prstGeom>
          <a:solidFill>
            <a:srgbClr val="002060"/>
          </a:solidFill>
        </p:spPr>
        <p:txBody>
          <a:bodyPr>
            <a:noAutofit/>
          </a:bodyPr>
          <a:lstStyle>
            <a:lvl1pPr marL="128585" indent="-128585" algn="l" defTabSz="514337"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54" indent="-128585" algn="l" defTabSz="514337"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22" indent="-128585" algn="l" defTabSz="514337"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091"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59"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28"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4"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indent="0" fontAlgn="auto">
              <a:lnSpc>
                <a:spcPct val="100000"/>
              </a:lnSpc>
              <a:spcBef>
                <a:spcPts val="0"/>
              </a:spcBef>
              <a:spcAft>
                <a:spcPts val="113"/>
              </a:spcAft>
              <a:buFont typeface="Arial" panose="020B0604020202020204" pitchFamily="34" charset="0"/>
              <a:buNone/>
            </a:pPr>
            <a:r>
              <a:rPr lang="sv-SE" sz="1400" b="1" dirty="0">
                <a:solidFill>
                  <a:schemeClr val="bg1"/>
                </a:solidFill>
                <a:latin typeface="Arial" panose="020B0604020202020204" pitchFamily="34" charset="0"/>
                <a:cs typeface="Arial" panose="020B0604020202020204" pitchFamily="34" charset="0"/>
              </a:rPr>
              <a:t>Georges KAMAR &amp; Patrick TROLLIET, EU-TAF</a:t>
            </a:r>
          </a:p>
        </p:txBody>
      </p:sp>
      <p:pic>
        <p:nvPicPr>
          <p:cNvPr id="7" name="Picture 8">
            <a:extLst>
              <a:ext uri="{FF2B5EF4-FFF2-40B4-BE49-F238E27FC236}">
                <a16:creationId xmlns:a16="http://schemas.microsoft.com/office/drawing/2014/main" id="{4BFEF7DB-622B-C11D-6D8C-2D9E21672545}"/>
              </a:ext>
            </a:extLst>
          </p:cNvPr>
          <p:cNvPicPr>
            <a:picLocks noGrp="1" noRot="1" noChangeAspect="1" noMove="1" noResize="1" noEditPoints="1" noAdjustHandles="1" noChangeArrowheads="1" noChangeShapeType="1" noCrop="1"/>
          </p:cNvPicPr>
          <p:nvPr/>
        </p:nvPicPr>
        <p:blipFill rotWithShape="1">
          <a:blip r:embed="rId6" cstate="print">
            <a:extLst>
              <a:ext uri="{28A0092B-C50C-407E-A947-70E740481C1C}">
                <a14:useLocalDpi xmlns:a14="http://schemas.microsoft.com/office/drawing/2010/main" val="0"/>
              </a:ext>
            </a:extLst>
          </a:blip>
          <a:srcRect t="20768"/>
          <a:stretch/>
        </p:blipFill>
        <p:spPr>
          <a:xfrm>
            <a:off x="7672238" y="6404431"/>
            <a:ext cx="1133639" cy="329999"/>
          </a:xfrm>
          <a:prstGeom prst="rect">
            <a:avLst/>
          </a:prstGeom>
        </p:spPr>
      </p:pic>
      <p:sp>
        <p:nvSpPr>
          <p:cNvPr id="9" name="Text Box 1047">
            <a:extLst>
              <a:ext uri="{FF2B5EF4-FFF2-40B4-BE49-F238E27FC236}">
                <a16:creationId xmlns:a16="http://schemas.microsoft.com/office/drawing/2014/main" id="{0AB60ED9-3A40-9682-E34C-A8A3F72C14B1}"/>
              </a:ext>
            </a:extLst>
          </p:cNvPr>
          <p:cNvSpPr txBox="1">
            <a:spLocks noGrp="1" noRot="1" noMove="1" noResize="1" noEditPoints="1" noAdjustHandles="1" noChangeArrowheads="1" noChangeShapeType="1"/>
          </p:cNvSpPr>
          <p:nvPr/>
        </p:nvSpPr>
        <p:spPr bwMode="auto">
          <a:xfrm>
            <a:off x="6381924" y="6443246"/>
            <a:ext cx="1280949" cy="338554"/>
          </a:xfrm>
          <a:prstGeom prst="rect">
            <a:avLst/>
          </a:prstGeom>
          <a:noFill/>
          <a:ln w="9525">
            <a:noFill/>
            <a:miter lim="800000"/>
            <a:headEnd/>
            <a:tailEnd/>
          </a:ln>
        </p:spPr>
        <p:txBody>
          <a:bodyPr wrap="square">
            <a:spAutoFit/>
          </a:bodyPr>
          <a:lstStyle/>
          <a:p>
            <a:pPr marL="0" marR="0" lvl="0" indent="0" algn="r" defTabSz="514337" rtl="0" eaLnBrk="1" fontAlgn="base" latinLnBrk="0" hangingPunct="1">
              <a:lnSpc>
                <a:spcPct val="100000"/>
              </a:lnSpc>
              <a:spcBef>
                <a:spcPct val="0"/>
              </a:spcBef>
              <a:spcAft>
                <a:spcPct val="0"/>
              </a:spcAft>
              <a:buClrTx/>
              <a:buSzTx/>
              <a:buFontTx/>
              <a:buNone/>
              <a:tabLst/>
              <a:defRPr/>
            </a:pPr>
            <a:r>
              <a:rPr lang="en-US" sz="800" b="0" noProof="0" dirty="0">
                <a:solidFill>
                  <a:schemeClr val="tx1"/>
                </a:solidFill>
                <a:latin typeface="Arial" panose="020B0604020202020204" pitchFamily="34" charset="0"/>
                <a:cs typeface="Arial" panose="020B0604020202020204" pitchFamily="34" charset="0"/>
              </a:rPr>
              <a:t>Implemented by a consortium led by:</a:t>
            </a:r>
            <a:endParaRPr lang="en-US" sz="800" b="0" kern="1200" noProof="0" dirty="0">
              <a:solidFill>
                <a:schemeClr val="tx1"/>
              </a:solidFill>
              <a:latin typeface="Arial" panose="020B0604020202020204" pitchFamily="34" charset="0"/>
              <a:ea typeface="+mn-ea"/>
              <a:cs typeface="Arial" panose="020B0604020202020204" pitchFamily="34" charset="0"/>
            </a:endParaRPr>
          </a:p>
        </p:txBody>
      </p:sp>
      <p:pic>
        <p:nvPicPr>
          <p:cNvPr id="10" name="Graphique 9" descr="Panneaux solaires avec un remplissage uni">
            <a:extLst>
              <a:ext uri="{FF2B5EF4-FFF2-40B4-BE49-F238E27FC236}">
                <a16:creationId xmlns:a16="http://schemas.microsoft.com/office/drawing/2014/main" id="{F3709661-8CB0-034B-8497-65DFD47788D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20200" y="5556000"/>
            <a:ext cx="540000" cy="540000"/>
          </a:xfrm>
          <a:prstGeom prst="rect">
            <a:avLst/>
          </a:prstGeom>
        </p:spPr>
      </p:pic>
    </p:spTree>
    <p:extLst>
      <p:ext uri="{BB962C8B-B14F-4D97-AF65-F5344CB8AC3E}">
        <p14:creationId xmlns:p14="http://schemas.microsoft.com/office/powerpoint/2010/main" val="1296451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E647729-FBA7-694B-725A-82C2A9BE723B}"/>
              </a:ext>
            </a:extLst>
          </p:cNvPr>
          <p:cNvSpPr/>
          <p:nvPr/>
        </p:nvSpPr>
        <p:spPr>
          <a:xfrm>
            <a:off x="0" y="656806"/>
            <a:ext cx="9144000" cy="369332"/>
          </a:xfrm>
          <a:prstGeom prst="rect">
            <a:avLst/>
          </a:prstGeom>
        </p:spPr>
        <p:txBody>
          <a:bodyPr wrap="square">
            <a:spAutoFit/>
          </a:bodyPr>
          <a:lstStyle/>
          <a:p>
            <a:pPr algn="ctr" defTabSz="914400" fontAlgn="base">
              <a:spcBef>
                <a:spcPct val="0"/>
              </a:spcBef>
              <a:spcAft>
                <a:spcPct val="0"/>
              </a:spcAft>
            </a:pPr>
            <a:r>
              <a:rPr lang="en-US" b="1" dirty="0">
                <a:solidFill>
                  <a:srgbClr val="0070C0"/>
                </a:solidFill>
                <a:latin typeface="Arial" panose="020B0604020202020204" pitchFamily="34" charset="0"/>
                <a:cs typeface="Arial" panose="020B0604020202020204" pitchFamily="34" charset="0"/>
              </a:rPr>
              <a:t>Key RE prerequisites to connect to the network</a:t>
            </a:r>
            <a:endParaRPr lang="en-US" dirty="0">
              <a:solidFill>
                <a:srgbClr val="0070C0"/>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7350770-21D5-0646-5528-D88596C61985}"/>
              </a:ext>
            </a:extLst>
          </p:cNvPr>
          <p:cNvSpPr/>
          <p:nvPr/>
        </p:nvSpPr>
        <p:spPr>
          <a:xfrm>
            <a:off x="890585" y="2921498"/>
            <a:ext cx="2322441" cy="2913618"/>
          </a:xfrm>
          <a:prstGeom prst="rect">
            <a:avLst/>
          </a:prstGeom>
        </p:spPr>
        <p:txBody>
          <a:bodyPr wrap="square">
            <a:spAutoFit/>
          </a:bodyPr>
          <a:lstStyle/>
          <a:p>
            <a:pPr marL="108000" indent="-108000" algn="ctr" defTabSz="914400" fontAlgn="base">
              <a:spcBef>
                <a:spcPct val="0"/>
              </a:spcBef>
              <a:spcAft>
                <a:spcPts val="200"/>
              </a:spcAft>
              <a:buFont typeface="Wingdings" panose="05000000000000000000" pitchFamily="2" charset="2"/>
              <a:buChar char="§"/>
            </a:pPr>
            <a:r>
              <a:rPr lang="en-US" sz="1200" dirty="0">
                <a:solidFill>
                  <a:srgbClr val="000000"/>
                </a:solidFill>
                <a:latin typeface="Arial" charset="0"/>
              </a:rPr>
              <a:t>RE generation is often constrained by network expansion and upgrade opportunities. </a:t>
            </a:r>
          </a:p>
          <a:p>
            <a:pPr marL="108000" indent="-108000" algn="ctr" defTabSz="914400" fontAlgn="base">
              <a:spcBef>
                <a:spcPct val="0"/>
              </a:spcBef>
              <a:buFont typeface="Wingdings" panose="05000000000000000000" pitchFamily="2" charset="2"/>
              <a:buChar char="§"/>
            </a:pPr>
            <a:r>
              <a:rPr lang="en-US" sz="1200" dirty="0">
                <a:solidFill>
                  <a:srgbClr val="000000"/>
                </a:solidFill>
                <a:latin typeface="Arial" charset="0"/>
              </a:rPr>
              <a:t>Without connection standards and guidelines, the network will be bound to chaos and unnecessary negative impacts.</a:t>
            </a:r>
          </a:p>
          <a:p>
            <a:pPr marL="108000" indent="-108000" algn="ctr" defTabSz="914400" fontAlgn="base">
              <a:spcBef>
                <a:spcPct val="0"/>
              </a:spcBef>
              <a:spcAft>
                <a:spcPts val="200"/>
              </a:spcAft>
              <a:buFont typeface="Wingdings" panose="05000000000000000000" pitchFamily="2" charset="2"/>
              <a:buChar char="§"/>
            </a:pPr>
            <a:r>
              <a:rPr lang="en-US" sz="1200" dirty="0">
                <a:solidFill>
                  <a:srgbClr val="000000"/>
                </a:solidFill>
                <a:latin typeface="Arial" charset="0"/>
              </a:rPr>
              <a:t>Connection standards will include voltage, frequency, etc.</a:t>
            </a:r>
          </a:p>
          <a:p>
            <a:pPr marL="108000" indent="-108000" algn="ctr" defTabSz="914400" fontAlgn="base">
              <a:spcBef>
                <a:spcPct val="0"/>
              </a:spcBef>
              <a:spcAft>
                <a:spcPts val="200"/>
              </a:spcAft>
              <a:buFont typeface="Wingdings" panose="05000000000000000000" pitchFamily="2" charset="2"/>
              <a:buChar char="§"/>
            </a:pPr>
            <a:r>
              <a:rPr lang="en-US" sz="1200" dirty="0">
                <a:solidFill>
                  <a:srgbClr val="000000"/>
                </a:solidFill>
                <a:latin typeface="Arial" charset="0"/>
              </a:rPr>
              <a:t>These standards must be specified in the grid or distribution code provisions</a:t>
            </a:r>
            <a:endParaRPr lang="fr-FR" sz="1200" dirty="0">
              <a:solidFill>
                <a:srgbClr val="000000"/>
              </a:solidFill>
              <a:latin typeface="Arial" charset="0"/>
            </a:endParaRPr>
          </a:p>
        </p:txBody>
      </p:sp>
      <p:sp>
        <p:nvSpPr>
          <p:cNvPr id="4" name="Rectangle 3">
            <a:extLst>
              <a:ext uri="{FF2B5EF4-FFF2-40B4-BE49-F238E27FC236}">
                <a16:creationId xmlns:a16="http://schemas.microsoft.com/office/drawing/2014/main" id="{78BD8F20-3BE7-2D1A-680B-0C731E5774F6}"/>
              </a:ext>
            </a:extLst>
          </p:cNvPr>
          <p:cNvSpPr/>
          <p:nvPr/>
        </p:nvSpPr>
        <p:spPr>
          <a:xfrm>
            <a:off x="3411000" y="2921498"/>
            <a:ext cx="2267588" cy="2677656"/>
          </a:xfrm>
          <a:prstGeom prst="rect">
            <a:avLst/>
          </a:prstGeom>
        </p:spPr>
        <p:txBody>
          <a:bodyPr wrap="square">
            <a:spAutoFit/>
          </a:bodyPr>
          <a:lstStyle/>
          <a:p>
            <a:pPr algn="ctr" defTabSz="914400" fontAlgn="base">
              <a:spcBef>
                <a:spcPct val="0"/>
              </a:spcBef>
              <a:spcAft>
                <a:spcPct val="0"/>
              </a:spcAft>
            </a:pPr>
            <a:r>
              <a:rPr lang="en-US" sz="1200" dirty="0">
                <a:solidFill>
                  <a:srgbClr val="000000"/>
                </a:solidFill>
                <a:latin typeface="Arial" charset="0"/>
              </a:rPr>
              <a:t>A grid integration study aims at </a:t>
            </a:r>
            <a:r>
              <a:rPr lang="en-US" sz="1200" b="1" dirty="0">
                <a:solidFill>
                  <a:srgbClr val="000000"/>
                </a:solidFill>
                <a:latin typeface="Arial" charset="0"/>
              </a:rPr>
              <a:t>evaluating a power system </a:t>
            </a:r>
            <a:r>
              <a:rPr lang="en-US" sz="1200" dirty="0">
                <a:solidFill>
                  <a:srgbClr val="000000"/>
                </a:solidFill>
                <a:latin typeface="Arial" charset="0"/>
              </a:rPr>
              <a:t>with </a:t>
            </a:r>
            <a:r>
              <a:rPr lang="en-US" sz="1200" b="1" dirty="0">
                <a:solidFill>
                  <a:srgbClr val="000000"/>
                </a:solidFill>
                <a:latin typeface="Arial" charset="0"/>
              </a:rPr>
              <a:t>high penetration levels of variable RE</a:t>
            </a:r>
            <a:r>
              <a:rPr lang="en-US" sz="1200" dirty="0">
                <a:solidFill>
                  <a:srgbClr val="000000"/>
                </a:solidFill>
                <a:latin typeface="Arial" charset="0"/>
              </a:rPr>
              <a:t>, to:</a:t>
            </a:r>
          </a:p>
          <a:p>
            <a:pPr marL="108000" indent="-108000" algn="ctr" defTabSz="914400" fontAlgn="base">
              <a:spcBef>
                <a:spcPct val="0"/>
              </a:spcBef>
              <a:spcAft>
                <a:spcPct val="0"/>
              </a:spcAft>
              <a:buFont typeface="Wingdings" panose="05000000000000000000" pitchFamily="2" charset="2"/>
              <a:buChar char="§"/>
            </a:pPr>
            <a:r>
              <a:rPr lang="en-US" sz="1200" dirty="0">
                <a:solidFill>
                  <a:srgbClr val="000000"/>
                </a:solidFill>
                <a:latin typeface="Arial" charset="0"/>
              </a:rPr>
              <a:t>Simulate the operation of the power system under different variable RE scenarios to establish where, </a:t>
            </a:r>
            <a:r>
              <a:rPr lang="en-US" sz="1200" b="1" dirty="0">
                <a:solidFill>
                  <a:srgbClr val="000000"/>
                </a:solidFill>
                <a:latin typeface="Arial" charset="0"/>
              </a:rPr>
              <a:t>how much, and over what timeframe </a:t>
            </a:r>
            <a:r>
              <a:rPr lang="en-US" sz="1200" dirty="0">
                <a:solidFill>
                  <a:srgbClr val="000000"/>
                </a:solidFill>
                <a:latin typeface="Arial" charset="0"/>
              </a:rPr>
              <a:t>to build generation and transmission capacity</a:t>
            </a:r>
          </a:p>
          <a:p>
            <a:pPr marL="108000" indent="-108000" algn="ctr" defTabSz="914400" fontAlgn="base">
              <a:spcBef>
                <a:spcPct val="0"/>
              </a:spcBef>
              <a:spcAft>
                <a:spcPct val="0"/>
              </a:spcAft>
              <a:buFont typeface="Wingdings" panose="05000000000000000000" pitchFamily="2" charset="2"/>
              <a:buChar char="§"/>
            </a:pPr>
            <a:r>
              <a:rPr lang="en-US" sz="1200" dirty="0">
                <a:solidFill>
                  <a:srgbClr val="000000"/>
                </a:solidFill>
                <a:latin typeface="Arial" charset="0"/>
              </a:rPr>
              <a:t>Identify reliability constraints</a:t>
            </a:r>
          </a:p>
          <a:p>
            <a:pPr marL="108000" indent="-108000" algn="ctr" defTabSz="914400" fontAlgn="base">
              <a:spcBef>
                <a:spcPct val="0"/>
              </a:spcBef>
              <a:spcAft>
                <a:spcPct val="0"/>
              </a:spcAft>
              <a:buFont typeface="Wingdings" panose="05000000000000000000" pitchFamily="2" charset="2"/>
              <a:buChar char="§"/>
            </a:pPr>
            <a:r>
              <a:rPr lang="en-US" sz="1200" dirty="0">
                <a:solidFill>
                  <a:srgbClr val="000000"/>
                </a:solidFill>
                <a:latin typeface="Arial" charset="0"/>
              </a:rPr>
              <a:t>Evaluate the cost of needed actions </a:t>
            </a:r>
          </a:p>
        </p:txBody>
      </p:sp>
      <p:sp>
        <p:nvSpPr>
          <p:cNvPr id="5" name="Rectangle 4">
            <a:extLst>
              <a:ext uri="{FF2B5EF4-FFF2-40B4-BE49-F238E27FC236}">
                <a16:creationId xmlns:a16="http://schemas.microsoft.com/office/drawing/2014/main" id="{29431D10-B220-19D9-FADA-7187B4C9FDFB}"/>
              </a:ext>
            </a:extLst>
          </p:cNvPr>
          <p:cNvSpPr/>
          <p:nvPr/>
        </p:nvSpPr>
        <p:spPr>
          <a:xfrm>
            <a:off x="5893381" y="2921498"/>
            <a:ext cx="2315387" cy="2308324"/>
          </a:xfrm>
          <a:prstGeom prst="rect">
            <a:avLst/>
          </a:prstGeom>
        </p:spPr>
        <p:txBody>
          <a:bodyPr wrap="square">
            <a:spAutoFit/>
          </a:bodyPr>
          <a:lstStyle/>
          <a:p>
            <a:pPr algn="ctr" defTabSz="914400" fontAlgn="base">
              <a:spcBef>
                <a:spcPct val="0"/>
              </a:spcBef>
              <a:spcAft>
                <a:spcPct val="0"/>
              </a:spcAft>
            </a:pPr>
            <a:r>
              <a:rPr lang="en-US" sz="1200" dirty="0">
                <a:solidFill>
                  <a:srgbClr val="000000"/>
                </a:solidFill>
                <a:latin typeface="Arial" charset="0"/>
              </a:rPr>
              <a:t>Connection agreements to the electricity grid </a:t>
            </a:r>
            <a:r>
              <a:rPr lang="en-US" sz="1200" b="1" dirty="0">
                <a:solidFill>
                  <a:srgbClr val="000000"/>
                </a:solidFill>
                <a:latin typeface="Arial" charset="0"/>
              </a:rPr>
              <a:t>vary</a:t>
            </a:r>
            <a:r>
              <a:rPr lang="en-US" sz="1200" dirty="0">
                <a:solidFill>
                  <a:srgbClr val="000000"/>
                </a:solidFill>
                <a:latin typeface="Arial" charset="0"/>
              </a:rPr>
              <a:t> widely, </a:t>
            </a:r>
            <a:r>
              <a:rPr lang="en-US" sz="1200" u="sng" dirty="0">
                <a:solidFill>
                  <a:srgbClr val="000000"/>
                </a:solidFill>
                <a:latin typeface="Arial" charset="0"/>
              </a:rPr>
              <a:t>depending on the size of the RE system</a:t>
            </a:r>
            <a:r>
              <a:rPr lang="en-US" sz="1200" dirty="0">
                <a:solidFill>
                  <a:srgbClr val="000000"/>
                </a:solidFill>
                <a:latin typeface="Arial" charset="0"/>
              </a:rPr>
              <a:t>. </a:t>
            </a:r>
          </a:p>
          <a:p>
            <a:pPr algn="ctr" defTabSz="914400" fontAlgn="base">
              <a:spcBef>
                <a:spcPct val="0"/>
              </a:spcBef>
              <a:spcAft>
                <a:spcPct val="0"/>
              </a:spcAft>
            </a:pPr>
            <a:r>
              <a:rPr lang="en-US" sz="1200" dirty="0">
                <a:solidFill>
                  <a:srgbClr val="000000"/>
                </a:solidFill>
                <a:latin typeface="Arial" charset="0"/>
              </a:rPr>
              <a:t>Connection agreements must comply with the grid or distribution code provisions.</a:t>
            </a:r>
          </a:p>
          <a:p>
            <a:pPr algn="ctr" defTabSz="914400" fontAlgn="base">
              <a:spcBef>
                <a:spcPct val="0"/>
              </a:spcBef>
              <a:spcAft>
                <a:spcPct val="0"/>
              </a:spcAft>
            </a:pPr>
            <a:r>
              <a:rPr lang="en-US" sz="1200" dirty="0">
                <a:solidFill>
                  <a:srgbClr val="000000"/>
                </a:solidFill>
                <a:latin typeface="Arial" charset="0"/>
              </a:rPr>
              <a:t>Connection agreements will have to do with safety, power quality, and metering. The agreement will also require liability insurance.</a:t>
            </a:r>
          </a:p>
        </p:txBody>
      </p:sp>
      <p:sp>
        <p:nvSpPr>
          <p:cNvPr id="6" name="Rectangle 5">
            <a:extLst>
              <a:ext uri="{FF2B5EF4-FFF2-40B4-BE49-F238E27FC236}">
                <a16:creationId xmlns:a16="http://schemas.microsoft.com/office/drawing/2014/main" id="{6A7295BA-9E0D-5FCF-FCF5-53BA58194FED}"/>
              </a:ext>
            </a:extLst>
          </p:cNvPr>
          <p:cNvSpPr/>
          <p:nvPr/>
        </p:nvSpPr>
        <p:spPr>
          <a:xfrm>
            <a:off x="912784" y="2332408"/>
            <a:ext cx="2340000" cy="503626"/>
          </a:xfrm>
          <a:prstGeom prst="rect">
            <a:avLst/>
          </a:prstGeom>
          <a:solidFill>
            <a:srgbClr val="002060"/>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Connection standards guidelines</a:t>
            </a:r>
          </a:p>
        </p:txBody>
      </p:sp>
      <p:sp>
        <p:nvSpPr>
          <p:cNvPr id="7" name="Rectangle 6">
            <a:extLst>
              <a:ext uri="{FF2B5EF4-FFF2-40B4-BE49-F238E27FC236}">
                <a16:creationId xmlns:a16="http://schemas.microsoft.com/office/drawing/2014/main" id="{AF712CDE-31AC-BCB6-4768-E6A3E2FA70D8}"/>
              </a:ext>
            </a:extLst>
          </p:cNvPr>
          <p:cNvSpPr/>
          <p:nvPr/>
        </p:nvSpPr>
        <p:spPr>
          <a:xfrm>
            <a:off x="3378784" y="2332408"/>
            <a:ext cx="2340000" cy="503626"/>
          </a:xfrm>
          <a:prstGeom prst="rect">
            <a:avLst/>
          </a:prstGeom>
          <a:solidFill>
            <a:srgbClr val="002060"/>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GB" sz="12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Grid integration studies</a:t>
            </a:r>
          </a:p>
        </p:txBody>
      </p:sp>
      <p:sp>
        <p:nvSpPr>
          <p:cNvPr id="8" name="Rectangle 7">
            <a:extLst>
              <a:ext uri="{FF2B5EF4-FFF2-40B4-BE49-F238E27FC236}">
                <a16:creationId xmlns:a16="http://schemas.microsoft.com/office/drawing/2014/main" id="{A4B66414-F943-07AD-E692-D165C91052AC}"/>
              </a:ext>
            </a:extLst>
          </p:cNvPr>
          <p:cNvSpPr/>
          <p:nvPr/>
        </p:nvSpPr>
        <p:spPr>
          <a:xfrm>
            <a:off x="5868784" y="2332408"/>
            <a:ext cx="2340000" cy="503626"/>
          </a:xfrm>
          <a:prstGeom prst="rect">
            <a:avLst/>
          </a:prstGeom>
          <a:solidFill>
            <a:srgbClr val="002060"/>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Connection agreement </a:t>
            </a:r>
          </a:p>
        </p:txBody>
      </p:sp>
      <p:cxnSp>
        <p:nvCxnSpPr>
          <p:cNvPr id="9" name="Connecteur droit 8">
            <a:extLst>
              <a:ext uri="{FF2B5EF4-FFF2-40B4-BE49-F238E27FC236}">
                <a16:creationId xmlns:a16="http://schemas.microsoft.com/office/drawing/2014/main" id="{1812B185-0C36-1B63-99F9-22E8011187AC}"/>
              </a:ext>
            </a:extLst>
          </p:cNvPr>
          <p:cNvCxnSpPr/>
          <p:nvPr/>
        </p:nvCxnSpPr>
        <p:spPr>
          <a:xfrm>
            <a:off x="3309184" y="2431298"/>
            <a:ext cx="0" cy="2700000"/>
          </a:xfrm>
          <a:prstGeom prst="line">
            <a:avLst/>
          </a:prstGeom>
          <a:noFill/>
          <a:ln w="19050" cap="flat" cmpd="sng" algn="ctr">
            <a:solidFill>
              <a:srgbClr val="FFFFFF">
                <a:lumMod val="50000"/>
              </a:srgbClr>
            </a:solidFill>
            <a:prstDash val="sysDash"/>
          </a:ln>
          <a:effectLst/>
        </p:spPr>
      </p:cxnSp>
      <p:cxnSp>
        <p:nvCxnSpPr>
          <p:cNvPr id="10" name="Connecteur droit 9">
            <a:extLst>
              <a:ext uri="{FF2B5EF4-FFF2-40B4-BE49-F238E27FC236}">
                <a16:creationId xmlns:a16="http://schemas.microsoft.com/office/drawing/2014/main" id="{A6DD7F7F-33E2-7FCE-6731-B2E868DAE9AB}"/>
              </a:ext>
            </a:extLst>
          </p:cNvPr>
          <p:cNvCxnSpPr/>
          <p:nvPr/>
        </p:nvCxnSpPr>
        <p:spPr>
          <a:xfrm>
            <a:off x="5785984" y="2431298"/>
            <a:ext cx="0" cy="2700000"/>
          </a:xfrm>
          <a:prstGeom prst="line">
            <a:avLst/>
          </a:prstGeom>
          <a:noFill/>
          <a:ln w="19050" cap="flat" cmpd="sng" algn="ctr">
            <a:solidFill>
              <a:srgbClr val="FFFFFF">
                <a:lumMod val="50000"/>
              </a:srgbClr>
            </a:solidFill>
            <a:prstDash val="sysDash"/>
          </a:ln>
          <a:effectLst/>
        </p:spPr>
      </p:cxnSp>
      <p:sp>
        <p:nvSpPr>
          <p:cNvPr id="11" name="ZoneTexte 10">
            <a:extLst>
              <a:ext uri="{FF2B5EF4-FFF2-40B4-BE49-F238E27FC236}">
                <a16:creationId xmlns:a16="http://schemas.microsoft.com/office/drawing/2014/main" id="{80FC30A5-574F-B717-F3CD-B652DB01CB1B}"/>
              </a:ext>
            </a:extLst>
          </p:cNvPr>
          <p:cNvSpPr txBox="1"/>
          <p:nvPr/>
        </p:nvSpPr>
        <p:spPr>
          <a:xfrm>
            <a:off x="457200" y="1170000"/>
            <a:ext cx="8154000" cy="461665"/>
          </a:xfrm>
          <a:prstGeom prst="rect">
            <a:avLst/>
          </a:prstGeom>
          <a:solidFill>
            <a:srgbClr val="1D488D"/>
          </a:solidFill>
        </p:spPr>
        <p:txBody>
          <a:bodyPr wrap="square">
            <a:spAutoFit/>
          </a:bodyPr>
          <a:lstStyle/>
          <a:p>
            <a:pPr algn="ctr" defTabSz="914400" fontAlgn="base">
              <a:spcBef>
                <a:spcPct val="0"/>
              </a:spcBef>
              <a:spcAft>
                <a:spcPct val="0"/>
              </a:spcAft>
            </a:pPr>
            <a:r>
              <a:rPr lang="en-US" sz="1200" dirty="0">
                <a:solidFill>
                  <a:srgbClr val="FFFFFF"/>
                </a:solidFill>
                <a:latin typeface="Arial" charset="0"/>
              </a:rPr>
              <a:t>RE regulation and monitoring is a relatively new and complex regulatory task, with technical and economic challenges that may prevent their integration into the grid. </a:t>
            </a:r>
          </a:p>
        </p:txBody>
      </p:sp>
    </p:spTree>
    <p:extLst>
      <p:ext uri="{BB962C8B-B14F-4D97-AF65-F5344CB8AC3E}">
        <p14:creationId xmlns:p14="http://schemas.microsoft.com/office/powerpoint/2010/main" val="3723424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50">
            <a:extLst>
              <a:ext uri="{FF2B5EF4-FFF2-40B4-BE49-F238E27FC236}">
                <a16:creationId xmlns:a16="http://schemas.microsoft.com/office/drawing/2014/main" id="{90DC5D2C-C434-C0FA-B8A4-794AFBBF6053}"/>
              </a:ext>
            </a:extLst>
          </p:cNvPr>
          <p:cNvCxnSpPr/>
          <p:nvPr/>
        </p:nvCxnSpPr>
        <p:spPr>
          <a:xfrm>
            <a:off x="762000" y="2248589"/>
            <a:ext cx="7488000" cy="16798"/>
          </a:xfrm>
          <a:prstGeom prst="straightConnector1">
            <a:avLst/>
          </a:prstGeom>
          <a:noFill/>
          <a:ln w="28575" cap="flat" cmpd="sng" algn="ctr">
            <a:solidFill>
              <a:srgbClr val="1D488D">
                <a:shade val="90000"/>
              </a:srgbClr>
            </a:solidFill>
            <a:prstDash val="solid"/>
            <a:tailEnd type="triangle"/>
          </a:ln>
          <a:effectLst/>
        </p:spPr>
      </p:cxnSp>
      <p:sp>
        <p:nvSpPr>
          <p:cNvPr id="3" name="Oval 91">
            <a:extLst>
              <a:ext uri="{FF2B5EF4-FFF2-40B4-BE49-F238E27FC236}">
                <a16:creationId xmlns:a16="http://schemas.microsoft.com/office/drawing/2014/main" id="{DB60C795-FA87-61C1-4E84-0B4383F63A3A}"/>
              </a:ext>
            </a:extLst>
          </p:cNvPr>
          <p:cNvSpPr/>
          <p:nvPr/>
        </p:nvSpPr>
        <p:spPr>
          <a:xfrm>
            <a:off x="1617000" y="2129787"/>
            <a:ext cx="288000" cy="288000"/>
          </a:xfrm>
          <a:prstGeom prst="ellipse">
            <a:avLst/>
          </a:prstGeom>
          <a:solidFill>
            <a:srgbClr val="1D488D"/>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Rockwell" panose="02060603020205020403"/>
                <a:ea typeface="+mn-ea"/>
                <a:cs typeface="+mn-cs"/>
              </a:rPr>
              <a:t>1</a:t>
            </a:r>
          </a:p>
        </p:txBody>
      </p:sp>
      <p:sp>
        <p:nvSpPr>
          <p:cNvPr id="4" name="Oval 108">
            <a:extLst>
              <a:ext uri="{FF2B5EF4-FFF2-40B4-BE49-F238E27FC236}">
                <a16:creationId xmlns:a16="http://schemas.microsoft.com/office/drawing/2014/main" id="{75B5AF10-2870-816E-8A17-2E270426341D}"/>
              </a:ext>
            </a:extLst>
          </p:cNvPr>
          <p:cNvSpPr/>
          <p:nvPr/>
        </p:nvSpPr>
        <p:spPr>
          <a:xfrm>
            <a:off x="7108200" y="2129787"/>
            <a:ext cx="288000" cy="288000"/>
          </a:xfrm>
          <a:prstGeom prst="ellipse">
            <a:avLst/>
          </a:prstGeom>
          <a:solidFill>
            <a:srgbClr val="1D488D"/>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Rockwell" panose="02060603020205020403"/>
                <a:ea typeface="+mn-ea"/>
                <a:cs typeface="+mn-cs"/>
              </a:rPr>
              <a:t>3</a:t>
            </a:r>
          </a:p>
        </p:txBody>
      </p:sp>
      <p:sp>
        <p:nvSpPr>
          <p:cNvPr id="5" name="Oval 85">
            <a:extLst>
              <a:ext uri="{FF2B5EF4-FFF2-40B4-BE49-F238E27FC236}">
                <a16:creationId xmlns:a16="http://schemas.microsoft.com/office/drawing/2014/main" id="{2A46467C-E009-F9B7-4467-46BB47A32DBB}"/>
              </a:ext>
            </a:extLst>
          </p:cNvPr>
          <p:cNvSpPr/>
          <p:nvPr/>
        </p:nvSpPr>
        <p:spPr>
          <a:xfrm>
            <a:off x="4272000" y="2129787"/>
            <a:ext cx="288000" cy="288000"/>
          </a:xfrm>
          <a:prstGeom prst="ellipse">
            <a:avLst/>
          </a:prstGeom>
          <a:solidFill>
            <a:srgbClr val="1D488D"/>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Rockwell" panose="02060603020205020403"/>
                <a:ea typeface="+mn-ea"/>
                <a:cs typeface="+mn-cs"/>
              </a:rPr>
              <a:t>2</a:t>
            </a:r>
          </a:p>
        </p:txBody>
      </p:sp>
      <p:sp>
        <p:nvSpPr>
          <p:cNvPr id="7" name="Rectangle 6">
            <a:extLst>
              <a:ext uri="{FF2B5EF4-FFF2-40B4-BE49-F238E27FC236}">
                <a16:creationId xmlns:a16="http://schemas.microsoft.com/office/drawing/2014/main" id="{0A1ADE6B-7ED1-1CC4-7F92-6B4444E5FF94}"/>
              </a:ext>
            </a:extLst>
          </p:cNvPr>
          <p:cNvSpPr/>
          <p:nvPr/>
        </p:nvSpPr>
        <p:spPr>
          <a:xfrm>
            <a:off x="810491" y="2586987"/>
            <a:ext cx="1932709" cy="3132000"/>
          </a:xfrm>
          <a:prstGeom prst="rect">
            <a:avLst/>
          </a:prstGeom>
          <a:solidFill>
            <a:srgbClr val="1D488D">
              <a:lumMod val="50000"/>
            </a:srgbClr>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8" name="ZoneTexte 7">
            <a:extLst>
              <a:ext uri="{FF2B5EF4-FFF2-40B4-BE49-F238E27FC236}">
                <a16:creationId xmlns:a16="http://schemas.microsoft.com/office/drawing/2014/main" id="{09481B57-C60B-FAAD-53E0-60A00DB70B18}"/>
              </a:ext>
            </a:extLst>
          </p:cNvPr>
          <p:cNvSpPr txBox="1"/>
          <p:nvPr/>
        </p:nvSpPr>
        <p:spPr>
          <a:xfrm>
            <a:off x="810491" y="2815587"/>
            <a:ext cx="1932709" cy="2531462"/>
          </a:xfrm>
          <a:prstGeom prst="rect">
            <a:avLst/>
          </a:prstGeom>
          <a:solidFill>
            <a:srgbClr val="1D488D">
              <a:lumMod val="50000"/>
            </a:srgbClr>
          </a:solidFill>
        </p:spPr>
        <p:txBody>
          <a:bodyPr wrap="square">
            <a:spAutoFit/>
          </a:bodyPr>
          <a:lstStyle/>
          <a:p>
            <a:pPr marL="0" marR="0" lvl="0" indent="0" algn="ctr" defTabSz="914400" eaLnBrk="1" fontAlgn="base" latinLnBrk="0" hangingPunct="1">
              <a:lnSpc>
                <a:spcPct val="100000"/>
              </a:lnSpc>
              <a:spcBef>
                <a:spcPct val="0"/>
              </a:spcBef>
              <a:spcAft>
                <a:spcPts val="30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Arial" charset="0"/>
              </a:rPr>
              <a:t>The structure and risk allocation regime under the PPA is central to the IPP ability to </a:t>
            </a:r>
            <a:r>
              <a:rPr kumimoji="0" lang="en-US" sz="1200" b="1" i="0" u="none" strike="noStrike" kern="0" cap="none" spc="0" normalizeH="0" baseline="0" noProof="0" dirty="0">
                <a:ln>
                  <a:noFill/>
                </a:ln>
                <a:solidFill>
                  <a:srgbClr val="FFFFFF"/>
                </a:solidFill>
                <a:effectLst/>
                <a:uLnTx/>
                <a:uFillTx/>
                <a:latin typeface="Arial" charset="0"/>
              </a:rPr>
              <a:t>raise finance </a:t>
            </a:r>
            <a:r>
              <a:rPr kumimoji="0" lang="en-US" sz="1200" b="0" i="0" u="none" strike="noStrike" kern="0" cap="none" spc="0" normalizeH="0" baseline="0" noProof="0" dirty="0">
                <a:ln>
                  <a:noFill/>
                </a:ln>
                <a:solidFill>
                  <a:srgbClr val="FFFFFF"/>
                </a:solidFill>
                <a:effectLst/>
                <a:uLnTx/>
                <a:uFillTx/>
                <a:latin typeface="Arial" charset="0"/>
              </a:rPr>
              <a:t>for the project, recover its capital costs, and earn a return on equity.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Arial" charset="0"/>
              </a:rPr>
              <a:t>Typically, IPPs and lenders will require the PPA to run for a </a:t>
            </a:r>
            <a:r>
              <a:rPr kumimoji="0" lang="en-US" sz="1200" b="1" i="0" u="none" strike="noStrike" kern="0" cap="none" spc="0" normalizeH="0" baseline="0" noProof="0" dirty="0">
                <a:ln>
                  <a:noFill/>
                </a:ln>
                <a:solidFill>
                  <a:srgbClr val="FFFFFF"/>
                </a:solidFill>
                <a:effectLst/>
                <a:uLnTx/>
                <a:uFillTx/>
                <a:latin typeface="Arial" charset="0"/>
              </a:rPr>
              <a:t>long term </a:t>
            </a:r>
            <a:r>
              <a:rPr kumimoji="0" lang="en-US" sz="1200" b="0" i="0" u="none" strike="noStrike" kern="0" cap="none" spc="0" normalizeH="0" baseline="0" noProof="0" dirty="0">
                <a:ln>
                  <a:noFill/>
                </a:ln>
                <a:solidFill>
                  <a:srgbClr val="FFFFFF"/>
                </a:solidFill>
                <a:effectLst/>
                <a:uLnTx/>
                <a:uFillTx/>
                <a:latin typeface="Arial" charset="0"/>
              </a:rPr>
              <a:t>to guarantee investment recovery</a:t>
            </a:r>
            <a:endParaRPr kumimoji="0" lang="fr-FR" sz="1200" b="0" i="0" u="none" strike="noStrike" kern="0" cap="none" spc="0" normalizeH="0" baseline="0" noProof="0" dirty="0">
              <a:ln>
                <a:noFill/>
              </a:ln>
              <a:solidFill>
                <a:srgbClr val="FFFFFF"/>
              </a:solidFill>
              <a:effectLst/>
              <a:uLnTx/>
              <a:uFillTx/>
              <a:latin typeface="Arial" charset="0"/>
            </a:endParaRPr>
          </a:p>
        </p:txBody>
      </p:sp>
      <p:sp>
        <p:nvSpPr>
          <p:cNvPr id="9" name="Rectangle 8">
            <a:extLst>
              <a:ext uri="{FF2B5EF4-FFF2-40B4-BE49-F238E27FC236}">
                <a16:creationId xmlns:a16="http://schemas.microsoft.com/office/drawing/2014/main" id="{ECE818B3-F8CA-81E6-E0B0-04DE16220311}"/>
              </a:ext>
            </a:extLst>
          </p:cNvPr>
          <p:cNvSpPr/>
          <p:nvPr/>
        </p:nvSpPr>
        <p:spPr>
          <a:xfrm>
            <a:off x="3477491" y="2586987"/>
            <a:ext cx="1932709" cy="3132000"/>
          </a:xfrm>
          <a:prstGeom prst="rect">
            <a:avLst/>
          </a:prstGeom>
          <a:solidFill>
            <a:srgbClr val="0070C0"/>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10" name="ZoneTexte 9">
            <a:extLst>
              <a:ext uri="{FF2B5EF4-FFF2-40B4-BE49-F238E27FC236}">
                <a16:creationId xmlns:a16="http://schemas.microsoft.com/office/drawing/2014/main" id="{95FE0D01-0294-75EA-12BB-3BBE0941D8AB}"/>
              </a:ext>
            </a:extLst>
          </p:cNvPr>
          <p:cNvSpPr txBox="1"/>
          <p:nvPr/>
        </p:nvSpPr>
        <p:spPr>
          <a:xfrm>
            <a:off x="3501798" y="2839460"/>
            <a:ext cx="1894114" cy="2754600"/>
          </a:xfrm>
          <a:prstGeom prst="rect">
            <a:avLst/>
          </a:prstGeom>
          <a:noFill/>
        </p:spPr>
        <p:txBody>
          <a:bodyPr wrap="square">
            <a:spAutoFit/>
          </a:bodyPr>
          <a:lstStyle/>
          <a:p>
            <a:pPr algn="ctr" defTabSz="914400" fontAlgn="base">
              <a:spcBef>
                <a:spcPct val="0"/>
              </a:spcBef>
              <a:spcAft>
                <a:spcPts val="300"/>
              </a:spcAft>
            </a:pPr>
            <a:r>
              <a:rPr lang="en-US" sz="1200" dirty="0">
                <a:solidFill>
                  <a:srgbClr val="FFFFFF"/>
                </a:solidFill>
                <a:latin typeface="Arial" charset="0"/>
              </a:rPr>
              <a:t>PPA should address impact on tariff in the event of a change in applicable law and regulation, as well as the mechanism for tariff adjustment. </a:t>
            </a:r>
          </a:p>
          <a:p>
            <a:pPr algn="ctr" defTabSz="914400" fontAlgn="base">
              <a:spcBef>
                <a:spcPct val="0"/>
              </a:spcBef>
              <a:spcAft>
                <a:spcPts val="300"/>
              </a:spcAft>
            </a:pPr>
            <a:r>
              <a:rPr lang="en-US" sz="1200" dirty="0">
                <a:solidFill>
                  <a:srgbClr val="FFFFFF"/>
                </a:solidFill>
                <a:latin typeface="Arial" charset="0"/>
              </a:rPr>
              <a:t>PPA may also address unexpected currency depreciation ,as well as currency transfer.</a:t>
            </a:r>
          </a:p>
          <a:p>
            <a:pPr algn="ctr" defTabSz="914400" fontAlgn="base">
              <a:spcBef>
                <a:spcPct val="0"/>
              </a:spcBef>
              <a:spcAft>
                <a:spcPts val="300"/>
              </a:spcAft>
            </a:pPr>
            <a:r>
              <a:rPr lang="en-US" sz="1200" dirty="0">
                <a:solidFill>
                  <a:srgbClr val="FFFFFF"/>
                </a:solidFill>
                <a:latin typeface="Arial" charset="0"/>
              </a:rPr>
              <a:t>Government or IFI guarantees could be provided</a:t>
            </a:r>
            <a:endParaRPr lang="fr-FR" sz="1200" dirty="0">
              <a:solidFill>
                <a:srgbClr val="FFFFFF"/>
              </a:solidFill>
              <a:latin typeface="Arial" charset="0"/>
            </a:endParaRPr>
          </a:p>
        </p:txBody>
      </p:sp>
      <p:sp>
        <p:nvSpPr>
          <p:cNvPr id="11" name="Rectangle 10">
            <a:extLst>
              <a:ext uri="{FF2B5EF4-FFF2-40B4-BE49-F238E27FC236}">
                <a16:creationId xmlns:a16="http://schemas.microsoft.com/office/drawing/2014/main" id="{C0558EE6-2809-826E-885F-BEF858ACCA98}"/>
              </a:ext>
            </a:extLst>
          </p:cNvPr>
          <p:cNvSpPr/>
          <p:nvPr/>
        </p:nvSpPr>
        <p:spPr>
          <a:xfrm>
            <a:off x="6220691" y="2586987"/>
            <a:ext cx="1932709" cy="3132000"/>
          </a:xfrm>
          <a:prstGeom prst="rect">
            <a:avLst/>
          </a:prstGeom>
          <a:solidFill>
            <a:schemeClr val="bg1">
              <a:lumMod val="50000"/>
            </a:schemeClr>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12" name="ZoneTexte 11">
            <a:extLst>
              <a:ext uri="{FF2B5EF4-FFF2-40B4-BE49-F238E27FC236}">
                <a16:creationId xmlns:a16="http://schemas.microsoft.com/office/drawing/2014/main" id="{F68CCE95-9BAF-D59B-D2CC-F2F0A6860C62}"/>
              </a:ext>
            </a:extLst>
          </p:cNvPr>
          <p:cNvSpPr txBox="1"/>
          <p:nvPr/>
        </p:nvSpPr>
        <p:spPr>
          <a:xfrm>
            <a:off x="6248400" y="2605070"/>
            <a:ext cx="1920819" cy="3085460"/>
          </a:xfrm>
          <a:prstGeom prst="rect">
            <a:avLst/>
          </a:prstGeom>
          <a:noFill/>
        </p:spPr>
        <p:txBody>
          <a:bodyPr wrap="square">
            <a:spAutoFit/>
          </a:bodyPr>
          <a:lstStyle/>
          <a:p>
            <a:pPr algn="ctr" defTabSz="914400" fontAlgn="base">
              <a:spcBef>
                <a:spcPct val="0"/>
              </a:spcBef>
              <a:spcAft>
                <a:spcPts val="300"/>
              </a:spcAft>
            </a:pPr>
            <a:r>
              <a:rPr lang="en-US" sz="1200" dirty="0">
                <a:solidFill>
                  <a:srgbClr val="FFFFFF"/>
                </a:solidFill>
                <a:latin typeface="Arial" charset="0"/>
              </a:rPr>
              <a:t>The PPA should provide for what happens on termination (whether at end of contract term or early termination for default etc.), including obligations of the IPP to hand-over assets, and what happens to employees. </a:t>
            </a:r>
          </a:p>
          <a:p>
            <a:pPr algn="ctr" defTabSz="914400" fontAlgn="base">
              <a:spcBef>
                <a:spcPct val="0"/>
              </a:spcBef>
              <a:spcAft>
                <a:spcPct val="0"/>
              </a:spcAft>
            </a:pPr>
            <a:r>
              <a:rPr lang="en-US" sz="1200" dirty="0">
                <a:solidFill>
                  <a:srgbClr val="FFFFFF"/>
                </a:solidFill>
                <a:latin typeface="Arial" charset="0"/>
              </a:rPr>
              <a:t>The availability and calculation of an early termination payment will be central to the commercial viability and bankability</a:t>
            </a:r>
          </a:p>
        </p:txBody>
      </p:sp>
      <p:sp>
        <p:nvSpPr>
          <p:cNvPr id="13" name="ZoneTexte 12">
            <a:extLst>
              <a:ext uri="{FF2B5EF4-FFF2-40B4-BE49-F238E27FC236}">
                <a16:creationId xmlns:a16="http://schemas.microsoft.com/office/drawing/2014/main" id="{73AD2F93-E540-2F0A-3116-CE515D4BCB84}"/>
              </a:ext>
            </a:extLst>
          </p:cNvPr>
          <p:cNvSpPr txBox="1"/>
          <p:nvPr/>
        </p:nvSpPr>
        <p:spPr>
          <a:xfrm>
            <a:off x="0" y="652456"/>
            <a:ext cx="9144000" cy="369332"/>
          </a:xfrm>
          <a:prstGeom prst="rect">
            <a:avLst/>
          </a:prstGeom>
          <a:noFill/>
        </p:spPr>
        <p:txBody>
          <a:bodyPr wrap="square">
            <a:spAutoFit/>
          </a:bodyPr>
          <a:lstStyle/>
          <a:p>
            <a:pPr algn="ctr" defTabSz="914400" fontAlgn="base">
              <a:spcBef>
                <a:spcPct val="0"/>
              </a:spcBef>
              <a:spcAft>
                <a:spcPct val="0"/>
              </a:spcAft>
            </a:pPr>
            <a:r>
              <a:rPr lang="en-US" b="1" dirty="0">
                <a:solidFill>
                  <a:srgbClr val="0070C0"/>
                </a:solidFill>
                <a:latin typeface="Arial" charset="0"/>
              </a:rPr>
              <a:t>Key Power Purchase Agreement (PPA) provisions</a:t>
            </a:r>
          </a:p>
        </p:txBody>
      </p:sp>
      <p:sp>
        <p:nvSpPr>
          <p:cNvPr id="14" name="ZoneTexte 13">
            <a:extLst>
              <a:ext uri="{FF2B5EF4-FFF2-40B4-BE49-F238E27FC236}">
                <a16:creationId xmlns:a16="http://schemas.microsoft.com/office/drawing/2014/main" id="{A89001C0-E0B0-60E7-877B-1EC468AA9B19}"/>
              </a:ext>
            </a:extLst>
          </p:cNvPr>
          <p:cNvSpPr txBox="1"/>
          <p:nvPr/>
        </p:nvSpPr>
        <p:spPr>
          <a:xfrm>
            <a:off x="457200" y="1185856"/>
            <a:ext cx="8153400" cy="646331"/>
          </a:xfrm>
          <a:prstGeom prst="rect">
            <a:avLst/>
          </a:prstGeom>
          <a:solidFill>
            <a:srgbClr val="FFFFFF">
              <a:lumMod val="95000"/>
            </a:srgbClr>
          </a:solidFill>
        </p:spPr>
        <p:txBody>
          <a:bodyPr wrap="square">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charset="0"/>
              </a:rPr>
              <a:t>In addition to the connection agreement, the IPP shall enter into a power purchase agreement (PPA).</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charset="0"/>
              </a:rPr>
              <a:t>A PPA is </a:t>
            </a:r>
            <a:r>
              <a:rPr lang="en-US" sz="1200" kern="0" dirty="0">
                <a:solidFill>
                  <a:srgbClr val="000000"/>
                </a:solidFill>
                <a:latin typeface="Arial" charset="0"/>
              </a:rPr>
              <a:t>the </a:t>
            </a:r>
            <a:r>
              <a:rPr kumimoji="0" lang="en-US" sz="1200" b="0" i="0" u="none" strike="noStrike" kern="0" cap="none" spc="0" normalizeH="0" baseline="0" noProof="0" dirty="0">
                <a:ln>
                  <a:noFill/>
                </a:ln>
                <a:solidFill>
                  <a:srgbClr val="000000"/>
                </a:solidFill>
                <a:effectLst/>
                <a:uLnTx/>
                <a:uFillTx/>
                <a:latin typeface="Arial" charset="0"/>
              </a:rPr>
              <a:t>contract between the purchaser or “off-taker" (often a state-owned electricity utility Single Buyer) and a privately-owned independent power producer (IPP), that provides the primary revenue stream. </a:t>
            </a:r>
          </a:p>
        </p:txBody>
      </p:sp>
    </p:spTree>
    <p:extLst>
      <p:ext uri="{BB962C8B-B14F-4D97-AF65-F5344CB8AC3E}">
        <p14:creationId xmlns:p14="http://schemas.microsoft.com/office/powerpoint/2010/main" val="197004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2C7BCAC1-7BF7-99DB-2AA6-10FEA77DE89C}"/>
              </a:ext>
            </a:extLst>
          </p:cNvPr>
          <p:cNvSpPr txBox="1">
            <a:spLocks/>
          </p:cNvSpPr>
          <p:nvPr/>
        </p:nvSpPr>
        <p:spPr>
          <a:xfrm>
            <a:off x="938204" y="1219200"/>
            <a:ext cx="2316481" cy="457200"/>
          </a:xfrm>
          <a:prstGeom prst="rect">
            <a:avLst/>
          </a:prstGeom>
        </p:spPr>
        <p:txBody>
          <a:bodyPr/>
          <a:lstStyle>
            <a:lvl1pPr marL="0" indent="0" algn="l" defTabSz="685800" rtl="0" eaLnBrk="1" latinLnBrk="0" hangingPunct="1">
              <a:lnSpc>
                <a:spcPct val="120000"/>
              </a:lnSpc>
              <a:spcBef>
                <a:spcPts val="750"/>
              </a:spcBef>
              <a:buClr>
                <a:schemeClr val="accent1"/>
              </a:buClr>
              <a:buSzPct val="110000"/>
              <a:buFont typeface="Wingdings" panose="05000000000000000000" pitchFamily="2" charset="2"/>
              <a:buNone/>
              <a:defRPr sz="2400" kern="1200">
                <a:solidFill>
                  <a:schemeClr val="accent1"/>
                </a:solidFill>
                <a:effectLst/>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120000"/>
              </a:lnSpc>
              <a:spcBef>
                <a:spcPts val="375"/>
              </a:spcBef>
              <a:buClr>
                <a:schemeClr val="accent1"/>
              </a:buClr>
              <a:buSzPct val="110000"/>
              <a:buFont typeface="Arial" panose="020B0604020202020204" pitchFamily="34" charset="0"/>
              <a:buChar char="•"/>
              <a:defRPr sz="2400" kern="1200">
                <a:solidFill>
                  <a:schemeClr val="tx1"/>
                </a:solidFill>
                <a:effectLst/>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120000"/>
              </a:lnSpc>
              <a:spcBef>
                <a:spcPts val="375"/>
              </a:spcBef>
              <a:buClr>
                <a:schemeClr val="accent1"/>
              </a:buClr>
              <a:buSzPct val="110000"/>
              <a:buFont typeface="Courier New" panose="02070309020205020404" pitchFamily="49" charset="0"/>
              <a:buChar char="o"/>
              <a:defRPr sz="2000" kern="1200">
                <a:solidFill>
                  <a:schemeClr val="tx1"/>
                </a:solidFill>
                <a:effectLst/>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2000" kern="1200">
                <a:solidFill>
                  <a:schemeClr val="tx1"/>
                </a:solidFill>
                <a:effectLst/>
                <a:latin typeface="Calibri" panose="020F0502020204030204" pitchFamily="34" charset="0"/>
                <a:ea typeface="+mn-ea"/>
                <a:cs typeface="Calibri" panose="020F0502020204030204" pitchFamily="34" charset="0"/>
              </a:defRPr>
            </a:lvl4pPr>
            <a:lvl5pPr marL="1714500" indent="-342900" algn="l" defTabSz="685800" rtl="0" eaLnBrk="1" latinLnBrk="0" hangingPunct="1">
              <a:lnSpc>
                <a:spcPct val="120000"/>
              </a:lnSpc>
              <a:spcBef>
                <a:spcPts val="375"/>
              </a:spcBef>
              <a:buClr>
                <a:schemeClr val="accent1"/>
              </a:buClr>
              <a:buSzPct val="110000"/>
              <a:buFont typeface="Arial" panose="020B0604020202020204" pitchFamily="34" charset="0"/>
              <a:buChar char="•"/>
              <a:defRPr sz="2000" kern="1200">
                <a:solidFill>
                  <a:schemeClr val="tx1"/>
                </a:solidFill>
                <a:effectLst/>
                <a:latin typeface="Calibri" panose="020F0502020204030204" pitchFamily="34" charset="0"/>
                <a:ea typeface="+mn-ea"/>
                <a:cs typeface="Calibri" panose="020F0502020204030204" pitchFamily="34" charset="0"/>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a:lstStyle>
          <a:p>
            <a:r>
              <a:rPr lang="fr-BE" sz="1800" b="1">
                <a:solidFill>
                  <a:srgbClr val="0070C0"/>
                </a:solidFill>
                <a:latin typeface="Arial" panose="020B0604020202020204" pitchFamily="34" charset="0"/>
                <a:cs typeface="Arial" panose="020B0604020202020204" pitchFamily="34" charset="0"/>
              </a:rPr>
              <a:t>Table of content</a:t>
            </a:r>
            <a:endParaRPr lang="fr-BE" sz="1800" b="1" dirty="0">
              <a:solidFill>
                <a:srgbClr val="0070C0"/>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5D7A075-7514-8D81-EB23-0903165A20AD}"/>
              </a:ext>
            </a:extLst>
          </p:cNvPr>
          <p:cNvSpPr/>
          <p:nvPr/>
        </p:nvSpPr>
        <p:spPr>
          <a:xfrm>
            <a:off x="785803" y="1143000"/>
            <a:ext cx="108000" cy="533400"/>
          </a:xfrm>
          <a:prstGeom prst="rect">
            <a:avLst/>
          </a:prstGeom>
          <a:solidFill>
            <a:srgbClr val="6DBAF3"/>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20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4" name="Rectangle 6">
            <a:extLst>
              <a:ext uri="{FF2B5EF4-FFF2-40B4-BE49-F238E27FC236}">
                <a16:creationId xmlns:a16="http://schemas.microsoft.com/office/drawing/2014/main" id="{2A134788-2D94-3418-E11C-889E003D24C5}"/>
              </a:ext>
            </a:extLst>
          </p:cNvPr>
          <p:cNvSpPr txBox="1">
            <a:spLocks noChangeArrowheads="1"/>
          </p:cNvSpPr>
          <p:nvPr/>
        </p:nvSpPr>
        <p:spPr bwMode="auto">
          <a:xfrm>
            <a:off x="785802" y="2209800"/>
            <a:ext cx="8358197"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34950" indent="-234950" algn="l" rtl="0" eaLnBrk="0" fontAlgn="base" hangingPunct="0">
              <a:spcBef>
                <a:spcPct val="100000"/>
              </a:spcBef>
              <a:spcAft>
                <a:spcPct val="0"/>
              </a:spcAft>
              <a:buClr>
                <a:srgbClr val="0B1F65"/>
              </a:buClr>
              <a:buFont typeface="Webdings" panose="05030102010509060703" pitchFamily="18" charset="2"/>
              <a:buChar char="4"/>
              <a:defRPr sz="1600" kern="1200">
                <a:solidFill>
                  <a:schemeClr val="tx1"/>
                </a:solidFill>
                <a:latin typeface="+mn-lt"/>
                <a:ea typeface="+mn-ea"/>
                <a:cs typeface="+mn-cs"/>
              </a:defRPr>
            </a:lvl1pPr>
            <a:lvl2pPr marL="452438" lvl="1" indent="-215900" algn="l" rtl="0" eaLnBrk="0" fontAlgn="base" hangingPunct="0">
              <a:lnSpc>
                <a:spcPct val="90000"/>
              </a:lnSpc>
              <a:spcBef>
                <a:spcPct val="40000"/>
              </a:spcBef>
              <a:spcAft>
                <a:spcPct val="0"/>
              </a:spcAft>
              <a:buClr>
                <a:srgbClr val="0B1F65"/>
              </a:buClr>
              <a:buChar char="–"/>
              <a:defRPr sz="1600" kern="1200">
                <a:solidFill>
                  <a:schemeClr val="tx1"/>
                </a:solidFill>
                <a:latin typeface="+mn-lt"/>
                <a:ea typeface="+mn-ea"/>
                <a:cs typeface="+mn-cs"/>
              </a:defRPr>
            </a:lvl2pPr>
            <a:lvl3pPr marL="914400" indent="-342900" algn="l" rtl="0" eaLnBrk="0" fontAlgn="base" hangingPunct="0">
              <a:lnSpc>
                <a:spcPct val="90000"/>
              </a:lnSpc>
              <a:spcBef>
                <a:spcPct val="40000"/>
              </a:spcBef>
              <a:spcAft>
                <a:spcPct val="0"/>
              </a:spcAft>
              <a:buClr>
                <a:srgbClr val="0B1F65"/>
              </a:buClr>
              <a:buFont typeface="Webdings" panose="05030102010509060703" pitchFamily="18" charset="2"/>
              <a:defRPr sz="1600" kern="1200">
                <a:solidFill>
                  <a:schemeClr val="tx1"/>
                </a:solidFill>
                <a:latin typeface="+mn-lt"/>
                <a:ea typeface="+mn-ea"/>
                <a:cs typeface="Arial" panose="020B0604020202020204" pitchFamily="34" charset="0"/>
              </a:defRPr>
            </a:lvl3pPr>
            <a:lvl4pPr marL="2403475" algn="l" rtl="0" eaLnBrk="0" fontAlgn="base" hangingPunct="0">
              <a:lnSpc>
                <a:spcPct val="90000"/>
              </a:lnSpc>
              <a:spcBef>
                <a:spcPct val="40000"/>
              </a:spcBef>
              <a:spcAft>
                <a:spcPct val="0"/>
              </a:spcAft>
              <a:buClr>
                <a:srgbClr val="0B1F65"/>
              </a:buClr>
              <a:defRPr sz="1600" kern="1200">
                <a:solidFill>
                  <a:schemeClr val="tx1"/>
                </a:solidFill>
                <a:latin typeface="+mn-lt"/>
                <a:ea typeface="+mn-ea"/>
                <a:cs typeface="Arial" panose="020B0604020202020204" pitchFamily="34" charset="0"/>
              </a:defRPr>
            </a:lvl4pPr>
            <a:lvl5pPr marL="2517775" algn="l" rtl="0" eaLnBrk="0" fontAlgn="base" hangingPunct="0">
              <a:lnSpc>
                <a:spcPct val="90000"/>
              </a:lnSpc>
              <a:spcBef>
                <a:spcPct val="0"/>
              </a:spcBef>
              <a:spcAft>
                <a:spcPct val="40000"/>
              </a:spcAft>
              <a:buClr>
                <a:schemeClr val="tx1"/>
              </a:buClr>
              <a:buSzPct val="40000"/>
              <a:buFont typeface="Arial" panose="020B0604020202020204" pitchFamily="34" charset="0"/>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spcBef>
                <a:spcPts val="900"/>
              </a:spcBef>
              <a:spcAft>
                <a:spcPts val="900"/>
              </a:spcAft>
            </a:pPr>
            <a:r>
              <a:rPr lang="fr-FR" altLang="fr-FR" sz="1300" dirty="0">
                <a:solidFill>
                  <a:schemeClr val="bg1">
                    <a:lumMod val="75000"/>
                  </a:schemeClr>
                </a:solidFill>
                <a:latin typeface="Arial" panose="020B0604020202020204" pitchFamily="34" charset="0"/>
                <a:cs typeface="Arial" panose="020B0604020202020204" pitchFamily="34" charset="0"/>
              </a:rPr>
              <a:t>1. </a:t>
            </a:r>
            <a:r>
              <a:rPr lang="en-US" sz="1300" dirty="0">
                <a:solidFill>
                  <a:schemeClr val="bg1">
                    <a:lumMod val="75000"/>
                  </a:schemeClr>
                </a:solidFill>
                <a:latin typeface="Arial" panose="020B0604020202020204" pitchFamily="34" charset="0"/>
                <a:cs typeface="Arial" panose="020B0604020202020204" pitchFamily="34" charset="0"/>
              </a:rPr>
              <a:t>Legal and regulatory requirements</a:t>
            </a:r>
          </a:p>
          <a:p>
            <a:pPr defTabSz="914400">
              <a:spcBef>
                <a:spcPts val="900"/>
              </a:spcBef>
              <a:spcAft>
                <a:spcPts val="900"/>
              </a:spcAft>
            </a:pPr>
            <a:r>
              <a:rPr lang="fr-FR" altLang="fr-FR" sz="1300" b="1" dirty="0">
                <a:solidFill>
                  <a:srgbClr val="000000">
                    <a:lumMod val="65000"/>
                    <a:lumOff val="35000"/>
                  </a:srgbClr>
                </a:solidFill>
                <a:latin typeface="Arial" panose="020B0604020202020204" pitchFamily="34" charset="0"/>
                <a:cs typeface="Arial" panose="020B0604020202020204" pitchFamily="34" charset="0"/>
              </a:rPr>
              <a:t>2. </a:t>
            </a:r>
            <a:r>
              <a:rPr lang="en-GB" altLang="fr-FR" sz="1300" b="1" dirty="0">
                <a:solidFill>
                  <a:srgbClr val="000000">
                    <a:lumMod val="65000"/>
                    <a:lumOff val="35000"/>
                  </a:srgbClr>
                </a:solidFill>
                <a:latin typeface="Arial" panose="020B0604020202020204" pitchFamily="34" charset="0"/>
                <a:cs typeface="Arial" panose="020B0604020202020204" pitchFamily="34" charset="0"/>
              </a:rPr>
              <a:t>Importance of regulators in supporting the implementation of legal and regulatory framework </a:t>
            </a:r>
            <a:endParaRPr lang="en-GB" sz="1300" b="1" dirty="0">
              <a:solidFill>
                <a:srgbClr val="000000">
                  <a:lumMod val="65000"/>
                  <a:lumOff val="35000"/>
                </a:srgbClr>
              </a:solidFill>
              <a:latin typeface="Arial" panose="020B0604020202020204" pitchFamily="34" charset="0"/>
              <a:cs typeface="Arial" panose="020B0604020202020204" pitchFamily="34" charset="0"/>
            </a:endParaRPr>
          </a:p>
          <a:p>
            <a:pPr defTabSz="914400">
              <a:spcBef>
                <a:spcPts val="900"/>
              </a:spcBef>
              <a:spcAft>
                <a:spcPts val="900"/>
              </a:spcAft>
            </a:pPr>
            <a:r>
              <a:rPr lang="en-US" sz="1300" dirty="0">
                <a:solidFill>
                  <a:srgbClr val="000000">
                    <a:lumMod val="65000"/>
                    <a:lumOff val="35000"/>
                  </a:srgbClr>
                </a:solidFill>
                <a:latin typeface="Arial" panose="020B0604020202020204" pitchFamily="34" charset="0"/>
                <a:cs typeface="Arial" panose="020B0604020202020204" pitchFamily="34" charset="0"/>
              </a:rPr>
              <a:t>3.  Results of the review of legal and regulatory framework in 38 African countries </a:t>
            </a:r>
            <a:endParaRPr lang="fr-FR" altLang="fr-FR" sz="1300" dirty="0">
              <a:solidFill>
                <a:srgbClr val="000000">
                  <a:lumMod val="65000"/>
                  <a:lumOff val="35000"/>
                </a:srgbClr>
              </a:solidFill>
              <a:latin typeface="Arial" panose="020B0604020202020204" pitchFamily="34" charset="0"/>
              <a:cs typeface="Arial" panose="020B0604020202020204" pitchFamily="34" charset="0"/>
            </a:endParaRPr>
          </a:p>
        </p:txBody>
      </p:sp>
      <p:sp>
        <p:nvSpPr>
          <p:cNvPr id="5" name="Rectangle 7">
            <a:extLst>
              <a:ext uri="{FF2B5EF4-FFF2-40B4-BE49-F238E27FC236}">
                <a16:creationId xmlns:a16="http://schemas.microsoft.com/office/drawing/2014/main" id="{3A857A2E-5711-70A6-EB9D-914A0FD2E390}"/>
              </a:ext>
            </a:extLst>
          </p:cNvPr>
          <p:cNvSpPr>
            <a:spLocks noChangeArrowheads="1"/>
          </p:cNvSpPr>
          <p:nvPr/>
        </p:nvSpPr>
        <p:spPr bwMode="auto">
          <a:xfrm>
            <a:off x="709604" y="2547941"/>
            <a:ext cx="7977196" cy="360000"/>
          </a:xfrm>
          <a:prstGeom prst="rect">
            <a:avLst/>
          </a:prstGeom>
          <a:noFill/>
          <a:ln w="38100">
            <a:solidFill>
              <a:srgbClr val="00B0F0"/>
            </a:solidFill>
            <a:miter lim="800000"/>
            <a:headEnd/>
            <a:tailEnd/>
          </a:ln>
          <a:effectLst/>
          <a:extLst>
            <a:ext uri="{909E8E84-426E-40DD-AFC4-6F175D3DCCD1}">
              <a14:hiddenFill xmlns:a14="http://schemas.microsoft.com/office/drawing/2010/main">
                <a:solidFill>
                  <a:srgbClr val="EAEAEA"/>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400" b="1" i="0" u="none" strike="noStrike" kern="0" cap="none" spc="0" normalizeH="0" baseline="0" noProof="0">
              <a:ln>
                <a:noFill/>
              </a:ln>
              <a:solidFill>
                <a:srgbClr val="000000"/>
              </a:solidFill>
              <a:effectLst/>
              <a:uLnTx/>
              <a:uFillTx/>
              <a:latin typeface="Arial" panose="020B0604020202020204" pitchFamily="34" charset="0"/>
            </a:endParaRPr>
          </a:p>
        </p:txBody>
      </p:sp>
    </p:spTree>
    <p:extLst>
      <p:ext uri="{BB962C8B-B14F-4D97-AF65-F5344CB8AC3E}">
        <p14:creationId xmlns:p14="http://schemas.microsoft.com/office/powerpoint/2010/main" val="3975398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3001E3-72DA-E2BD-1673-8804DA936D61}"/>
              </a:ext>
            </a:extLst>
          </p:cNvPr>
          <p:cNvSpPr/>
          <p:nvPr/>
        </p:nvSpPr>
        <p:spPr>
          <a:xfrm>
            <a:off x="0" y="681032"/>
            <a:ext cx="9144000" cy="369332"/>
          </a:xfrm>
          <a:prstGeom prst="rect">
            <a:avLst/>
          </a:prstGeom>
        </p:spPr>
        <p:txBody>
          <a:bodyPr wrap="square">
            <a:spAutoFit/>
          </a:bodyPr>
          <a:lstStyle/>
          <a:p>
            <a:pPr algn="ctr" defTabSz="914400" fontAlgn="base">
              <a:spcBef>
                <a:spcPct val="0"/>
              </a:spcBef>
              <a:spcAft>
                <a:spcPct val="0"/>
              </a:spcAft>
            </a:pPr>
            <a:r>
              <a:rPr lang="en-US" b="1" dirty="0">
                <a:solidFill>
                  <a:srgbClr val="0070C0"/>
                </a:solidFill>
                <a:latin typeface="Arial" charset="0"/>
              </a:rPr>
              <a:t>Sector Regulation</a:t>
            </a:r>
          </a:p>
        </p:txBody>
      </p:sp>
      <p:grpSp>
        <p:nvGrpSpPr>
          <p:cNvPr id="3" name="Groupe 2">
            <a:extLst>
              <a:ext uri="{FF2B5EF4-FFF2-40B4-BE49-F238E27FC236}">
                <a16:creationId xmlns:a16="http://schemas.microsoft.com/office/drawing/2014/main" id="{569892B8-0BA0-08C3-5EC9-F9068E1182B7}"/>
              </a:ext>
            </a:extLst>
          </p:cNvPr>
          <p:cNvGrpSpPr/>
          <p:nvPr/>
        </p:nvGrpSpPr>
        <p:grpSpPr>
          <a:xfrm>
            <a:off x="334695" y="2076448"/>
            <a:ext cx="8328289" cy="4136948"/>
            <a:chOff x="434711" y="2035252"/>
            <a:chExt cx="8328289" cy="4136948"/>
          </a:xfrm>
        </p:grpSpPr>
        <p:sp>
          <p:nvSpPr>
            <p:cNvPr id="4" name="Rectangle 3">
              <a:extLst>
                <a:ext uri="{FF2B5EF4-FFF2-40B4-BE49-F238E27FC236}">
                  <a16:creationId xmlns:a16="http://schemas.microsoft.com/office/drawing/2014/main" id="{F0A33D56-9FBF-0CBF-B3F3-F6A6F60CEF26}"/>
                </a:ext>
              </a:extLst>
            </p:cNvPr>
            <p:cNvSpPr/>
            <p:nvPr/>
          </p:nvSpPr>
          <p:spPr>
            <a:xfrm>
              <a:off x="1880923" y="4702252"/>
              <a:ext cx="6882077" cy="1465703"/>
            </a:xfrm>
            <a:prstGeom prst="rect">
              <a:avLst/>
            </a:prstGeom>
            <a:solidFill>
              <a:srgbClr val="FFFFFF">
                <a:lumMod val="9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AU" sz="12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Rectangle 4">
              <a:extLst>
                <a:ext uri="{FF2B5EF4-FFF2-40B4-BE49-F238E27FC236}">
                  <a16:creationId xmlns:a16="http://schemas.microsoft.com/office/drawing/2014/main" id="{615FB549-B004-5558-2F06-68F6830A1DEB}"/>
                </a:ext>
              </a:extLst>
            </p:cNvPr>
            <p:cNvSpPr/>
            <p:nvPr/>
          </p:nvSpPr>
          <p:spPr>
            <a:xfrm>
              <a:off x="434711" y="2035252"/>
              <a:ext cx="1400094" cy="352249"/>
            </a:xfrm>
            <a:prstGeom prst="rect">
              <a:avLst/>
            </a:prstGeom>
            <a:solidFill>
              <a:srgbClr val="002060"/>
            </a:solidFill>
            <a:ln w="15875" cap="flat" cmpd="sng" algn="ctr">
              <a:noFill/>
              <a:prstDash val="solid"/>
            </a:ln>
            <a:effectLst/>
          </p:spPr>
          <p:txBody>
            <a:bodyPr lIns="0" rIns="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3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Perspectives</a:t>
              </a:r>
            </a:p>
          </p:txBody>
        </p:sp>
        <p:sp>
          <p:nvSpPr>
            <p:cNvPr id="6" name="Rectangle 5">
              <a:extLst>
                <a:ext uri="{FF2B5EF4-FFF2-40B4-BE49-F238E27FC236}">
                  <a16:creationId xmlns:a16="http://schemas.microsoft.com/office/drawing/2014/main" id="{E3270907-3DCE-E69B-A200-1F5BB486C5DC}"/>
                </a:ext>
              </a:extLst>
            </p:cNvPr>
            <p:cNvSpPr/>
            <p:nvPr/>
          </p:nvSpPr>
          <p:spPr>
            <a:xfrm>
              <a:off x="434711" y="2416252"/>
              <a:ext cx="1400094" cy="1145196"/>
            </a:xfrm>
            <a:prstGeom prst="rect">
              <a:avLst/>
            </a:prstGeom>
            <a:solidFill>
              <a:srgbClr val="FFFFFF">
                <a:lumMod val="8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300" b="1" i="0" u="none" strike="noStrike" kern="0" cap="none" spc="0" normalizeH="0" baseline="0" noProof="0" dirty="0">
                  <a:ln>
                    <a:noFill/>
                  </a:ln>
                  <a:solidFill>
                    <a:srgbClr val="1D488D"/>
                  </a:solidFill>
                  <a:effectLst/>
                  <a:uLnTx/>
                  <a:uFillTx/>
                  <a:latin typeface="Arial" panose="020B0604020202020204" pitchFamily="34" charset="0"/>
                  <a:ea typeface="+mn-ea"/>
                  <a:cs typeface="Arial" panose="020B0604020202020204" pitchFamily="34" charset="0"/>
                </a:rPr>
                <a:t>Why Regulate?</a:t>
              </a:r>
            </a:p>
          </p:txBody>
        </p:sp>
        <p:sp>
          <p:nvSpPr>
            <p:cNvPr id="7" name="Rectangle 6">
              <a:extLst>
                <a:ext uri="{FF2B5EF4-FFF2-40B4-BE49-F238E27FC236}">
                  <a16:creationId xmlns:a16="http://schemas.microsoft.com/office/drawing/2014/main" id="{0B8B5A05-AB7E-966F-D474-73F26CA49FFF}"/>
                </a:ext>
              </a:extLst>
            </p:cNvPr>
            <p:cNvSpPr/>
            <p:nvPr/>
          </p:nvSpPr>
          <p:spPr>
            <a:xfrm>
              <a:off x="434711" y="4930852"/>
              <a:ext cx="1400094" cy="1241348"/>
            </a:xfrm>
            <a:prstGeom prst="rect">
              <a:avLst/>
            </a:prstGeom>
            <a:solidFill>
              <a:srgbClr val="FFFFFF">
                <a:lumMod val="8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300" b="1" i="0" u="none" strike="noStrike" kern="0" cap="none" spc="0" normalizeH="0" baseline="0" noProof="0" dirty="0">
                  <a:ln>
                    <a:noFill/>
                  </a:ln>
                  <a:solidFill>
                    <a:srgbClr val="1D488D"/>
                  </a:solidFill>
                  <a:effectLst/>
                  <a:uLnTx/>
                  <a:uFillTx/>
                  <a:latin typeface="Arial" panose="020B0604020202020204" pitchFamily="34" charset="0"/>
                  <a:ea typeface="+mn-ea"/>
                  <a:cs typeface="Arial" panose="020B0604020202020204" pitchFamily="34" charset="0"/>
                </a:rPr>
                <a:t>How to Regulate?</a:t>
              </a:r>
            </a:p>
          </p:txBody>
        </p:sp>
        <p:sp>
          <p:nvSpPr>
            <p:cNvPr id="8" name="Rectangle 7">
              <a:extLst>
                <a:ext uri="{FF2B5EF4-FFF2-40B4-BE49-F238E27FC236}">
                  <a16:creationId xmlns:a16="http://schemas.microsoft.com/office/drawing/2014/main" id="{99834275-74CC-27B1-FE04-04EAD604A188}"/>
                </a:ext>
              </a:extLst>
            </p:cNvPr>
            <p:cNvSpPr/>
            <p:nvPr/>
          </p:nvSpPr>
          <p:spPr>
            <a:xfrm>
              <a:off x="434711" y="3538099"/>
              <a:ext cx="1400094" cy="1410656"/>
            </a:xfrm>
            <a:prstGeom prst="rect">
              <a:avLst/>
            </a:prstGeom>
            <a:solidFill>
              <a:srgbClr val="FFFFFF">
                <a:lumMod val="8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300" b="1" i="0" u="none" strike="noStrike" kern="0" cap="none" spc="0" normalizeH="0" baseline="0" noProof="0" dirty="0">
                  <a:ln>
                    <a:noFill/>
                  </a:ln>
                  <a:solidFill>
                    <a:srgbClr val="1D488D"/>
                  </a:solidFill>
                  <a:effectLst/>
                  <a:uLnTx/>
                  <a:uFillTx/>
                  <a:latin typeface="Arial" panose="020B0604020202020204" pitchFamily="34" charset="0"/>
                  <a:ea typeface="+mn-ea"/>
                  <a:cs typeface="Arial" panose="020B0604020202020204" pitchFamily="34" charset="0"/>
                </a:rPr>
                <a:t>Who should Regulate?</a:t>
              </a:r>
            </a:p>
          </p:txBody>
        </p:sp>
        <p:sp>
          <p:nvSpPr>
            <p:cNvPr id="9" name="Rectangle 8">
              <a:extLst>
                <a:ext uri="{FF2B5EF4-FFF2-40B4-BE49-F238E27FC236}">
                  <a16:creationId xmlns:a16="http://schemas.microsoft.com/office/drawing/2014/main" id="{B76A8BC6-A576-E42B-8837-69C137A32422}"/>
                </a:ext>
              </a:extLst>
            </p:cNvPr>
            <p:cNvSpPr/>
            <p:nvPr/>
          </p:nvSpPr>
          <p:spPr>
            <a:xfrm>
              <a:off x="1880923" y="2399613"/>
              <a:ext cx="6882077" cy="1241348"/>
            </a:xfrm>
            <a:prstGeom prst="rect">
              <a:avLst/>
            </a:prstGeom>
            <a:solidFill>
              <a:srgbClr val="FFFFFF">
                <a:lumMod val="9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AU" sz="12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 name="Rectangle 9">
              <a:extLst>
                <a:ext uri="{FF2B5EF4-FFF2-40B4-BE49-F238E27FC236}">
                  <a16:creationId xmlns:a16="http://schemas.microsoft.com/office/drawing/2014/main" id="{83B209F1-C7C2-BEAE-F2D3-3FE0CC080236}"/>
                </a:ext>
              </a:extLst>
            </p:cNvPr>
            <p:cNvSpPr/>
            <p:nvPr/>
          </p:nvSpPr>
          <p:spPr>
            <a:xfrm>
              <a:off x="1880923" y="3398501"/>
              <a:ext cx="6882077" cy="1241348"/>
            </a:xfrm>
            <a:prstGeom prst="rect">
              <a:avLst/>
            </a:prstGeom>
            <a:solidFill>
              <a:srgbClr val="FFFFFF">
                <a:lumMod val="9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AU" sz="12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FEBA2F4F-0F00-FC2B-A25A-2F42CE436EE4}"/>
                </a:ext>
              </a:extLst>
            </p:cNvPr>
            <p:cNvSpPr/>
            <p:nvPr/>
          </p:nvSpPr>
          <p:spPr>
            <a:xfrm>
              <a:off x="1880923" y="3483052"/>
              <a:ext cx="6882077" cy="1465703"/>
            </a:xfrm>
            <a:prstGeom prst="rect">
              <a:avLst/>
            </a:prstGeom>
            <a:solidFill>
              <a:srgbClr val="FFFFFF">
                <a:lumMod val="9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AU" sz="12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2" name="Rectangle 11">
              <a:extLst>
                <a:ext uri="{FF2B5EF4-FFF2-40B4-BE49-F238E27FC236}">
                  <a16:creationId xmlns:a16="http://schemas.microsoft.com/office/drawing/2014/main" id="{E6D59204-FC96-53E9-1B7C-15DEE09882D3}"/>
                </a:ext>
              </a:extLst>
            </p:cNvPr>
            <p:cNvSpPr/>
            <p:nvPr/>
          </p:nvSpPr>
          <p:spPr>
            <a:xfrm>
              <a:off x="1880923" y="2035252"/>
              <a:ext cx="6882077" cy="352249"/>
            </a:xfrm>
            <a:prstGeom prst="rect">
              <a:avLst/>
            </a:prstGeom>
            <a:solidFill>
              <a:srgbClr val="002060"/>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3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Strategic Objectives</a:t>
              </a:r>
            </a:p>
          </p:txBody>
        </p:sp>
        <p:sp>
          <p:nvSpPr>
            <p:cNvPr id="13" name="Rectangle: Rounded Corners 22">
              <a:extLst>
                <a:ext uri="{FF2B5EF4-FFF2-40B4-BE49-F238E27FC236}">
                  <a16:creationId xmlns:a16="http://schemas.microsoft.com/office/drawing/2014/main" id="{BFD926AE-9D4E-2169-8EBB-E02A92FDBDBD}"/>
                </a:ext>
              </a:extLst>
            </p:cNvPr>
            <p:cNvSpPr/>
            <p:nvPr/>
          </p:nvSpPr>
          <p:spPr bwMode="auto">
            <a:xfrm>
              <a:off x="1987206" y="5169675"/>
              <a:ext cx="2127594" cy="926325"/>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One model of regulation will not fit all electricity markets</a:t>
              </a:r>
            </a:p>
          </p:txBody>
        </p:sp>
        <p:sp>
          <p:nvSpPr>
            <p:cNvPr id="14" name="Rectangle: Rounded Corners 24">
              <a:extLst>
                <a:ext uri="{FF2B5EF4-FFF2-40B4-BE49-F238E27FC236}">
                  <a16:creationId xmlns:a16="http://schemas.microsoft.com/office/drawing/2014/main" id="{9BA92D69-D173-ABB4-96A9-3DC8332B96C9}"/>
                </a:ext>
              </a:extLst>
            </p:cNvPr>
            <p:cNvSpPr/>
            <p:nvPr/>
          </p:nvSpPr>
          <p:spPr bwMode="auto">
            <a:xfrm>
              <a:off x="6400799" y="5169675"/>
              <a:ext cx="2209801" cy="926325"/>
            </a:xfrm>
            <a:prstGeom prst="roundRect">
              <a:avLst>
                <a:gd name="adj" fmla="val 16667"/>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The model of regulation will depend on level of competition, unbundling, and ownership</a:t>
              </a:r>
            </a:p>
          </p:txBody>
        </p:sp>
        <p:sp>
          <p:nvSpPr>
            <p:cNvPr id="15" name="Rectangle: Rounded Corners 26">
              <a:extLst>
                <a:ext uri="{FF2B5EF4-FFF2-40B4-BE49-F238E27FC236}">
                  <a16:creationId xmlns:a16="http://schemas.microsoft.com/office/drawing/2014/main" id="{49A174B8-5C7D-D3B9-1EA3-382DF69221EA}"/>
                </a:ext>
              </a:extLst>
            </p:cNvPr>
            <p:cNvSpPr/>
            <p:nvPr/>
          </p:nvSpPr>
          <p:spPr bwMode="auto">
            <a:xfrm>
              <a:off x="1987206" y="3733800"/>
              <a:ext cx="2127594" cy="1124020"/>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Regulators that are created by legislation (Law or Decree), and their mandates specified by the legislation</a:t>
              </a:r>
            </a:p>
          </p:txBody>
        </p:sp>
        <p:sp>
          <p:nvSpPr>
            <p:cNvPr id="16" name="Rectangle: Rounded Corners 27">
              <a:extLst>
                <a:ext uri="{FF2B5EF4-FFF2-40B4-BE49-F238E27FC236}">
                  <a16:creationId xmlns:a16="http://schemas.microsoft.com/office/drawing/2014/main" id="{5749847A-CDBC-4330-98BB-E60E788890C7}"/>
                </a:ext>
              </a:extLst>
            </p:cNvPr>
            <p:cNvSpPr/>
            <p:nvPr/>
          </p:nvSpPr>
          <p:spPr bwMode="auto">
            <a:xfrm>
              <a:off x="4191001" y="3752780"/>
              <a:ext cx="2133599" cy="1124020"/>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Regulators that are independent from other branches or arms of the government  and regulated utilities</a:t>
              </a:r>
            </a:p>
          </p:txBody>
        </p:sp>
        <p:sp>
          <p:nvSpPr>
            <p:cNvPr id="17" name="Rectangle: Rounded Corners 28">
              <a:extLst>
                <a:ext uri="{FF2B5EF4-FFF2-40B4-BE49-F238E27FC236}">
                  <a16:creationId xmlns:a16="http://schemas.microsoft.com/office/drawing/2014/main" id="{F78AD0C1-0A0F-FB1D-D394-277B420BEABD}"/>
                </a:ext>
              </a:extLst>
            </p:cNvPr>
            <p:cNvSpPr/>
            <p:nvPr/>
          </p:nvSpPr>
          <p:spPr bwMode="auto">
            <a:xfrm>
              <a:off x="6400799" y="3752780"/>
              <a:ext cx="2209801" cy="1124020"/>
            </a:xfrm>
            <a:prstGeom prst="roundRect">
              <a:avLst/>
            </a:prstGeom>
            <a:solidFill>
              <a:srgbClr val="FFFFFF"/>
            </a:solidFill>
            <a:ln>
              <a:solidFill>
                <a:srgbClr val="FFFFFF"/>
              </a:solidFill>
            </a:ln>
          </p:spPr>
          <p:txBody>
            <a:bodyPr wrap="square" lIns="0" tIns="45715" rIns="0"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Regulators with enough financial resources (royalties &amp; taxes), real power, and more skilled staff to carry out duties with effectiveness</a:t>
              </a:r>
              <a:endParaRPr kumimoji="0" lang="en-US" sz="1200" b="1"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endParaRPr>
            </a:p>
          </p:txBody>
        </p:sp>
        <p:sp>
          <p:nvSpPr>
            <p:cNvPr id="18" name="Rectangle: Rounded Corners 30">
              <a:extLst>
                <a:ext uri="{FF2B5EF4-FFF2-40B4-BE49-F238E27FC236}">
                  <a16:creationId xmlns:a16="http://schemas.microsoft.com/office/drawing/2014/main" id="{16EB1407-0710-47B7-E4F9-0549364F0653}"/>
                </a:ext>
              </a:extLst>
            </p:cNvPr>
            <p:cNvSpPr/>
            <p:nvPr/>
          </p:nvSpPr>
          <p:spPr bwMode="auto">
            <a:xfrm>
              <a:off x="1987206" y="2568652"/>
              <a:ext cx="2127594" cy="829849"/>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To ensure transparent, and fair competition in the  electricity markets</a:t>
              </a:r>
            </a:p>
          </p:txBody>
        </p:sp>
        <p:sp>
          <p:nvSpPr>
            <p:cNvPr id="19" name="Rectangle: Rounded Corners 31">
              <a:extLst>
                <a:ext uri="{FF2B5EF4-FFF2-40B4-BE49-F238E27FC236}">
                  <a16:creationId xmlns:a16="http://schemas.microsoft.com/office/drawing/2014/main" id="{BC479F26-CE6A-5E34-57F7-D6B2D6B4A9D1}"/>
                </a:ext>
              </a:extLst>
            </p:cNvPr>
            <p:cNvSpPr/>
            <p:nvPr/>
          </p:nvSpPr>
          <p:spPr bwMode="auto">
            <a:xfrm>
              <a:off x="4191001" y="2568652"/>
              <a:ext cx="2133599" cy="829849"/>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To prevent monopolies and discrimination</a:t>
              </a:r>
            </a:p>
          </p:txBody>
        </p:sp>
        <p:sp>
          <p:nvSpPr>
            <p:cNvPr id="20" name="Rectangle: Rounded Corners 32">
              <a:extLst>
                <a:ext uri="{FF2B5EF4-FFF2-40B4-BE49-F238E27FC236}">
                  <a16:creationId xmlns:a16="http://schemas.microsoft.com/office/drawing/2014/main" id="{6056DF7E-9CC0-032D-D33B-9C9276D31589}"/>
                </a:ext>
              </a:extLst>
            </p:cNvPr>
            <p:cNvSpPr/>
            <p:nvPr/>
          </p:nvSpPr>
          <p:spPr bwMode="auto">
            <a:xfrm>
              <a:off x="6400799" y="2568652"/>
              <a:ext cx="2209801" cy="829849"/>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To keep tariffs the closest to real costs</a:t>
              </a:r>
            </a:p>
          </p:txBody>
        </p:sp>
        <p:sp>
          <p:nvSpPr>
            <p:cNvPr id="21" name="Rectangle: Rounded Corners 27">
              <a:extLst>
                <a:ext uri="{FF2B5EF4-FFF2-40B4-BE49-F238E27FC236}">
                  <a16:creationId xmlns:a16="http://schemas.microsoft.com/office/drawing/2014/main" id="{949250F4-9A08-3646-D2F7-2C836366AD25}"/>
                </a:ext>
              </a:extLst>
            </p:cNvPr>
            <p:cNvSpPr/>
            <p:nvPr/>
          </p:nvSpPr>
          <p:spPr bwMode="auto">
            <a:xfrm>
              <a:off x="4191000" y="5169675"/>
              <a:ext cx="2133599" cy="926325"/>
            </a:xfrm>
            <a:prstGeom prst="roundRect">
              <a:avLst/>
            </a:prstGeom>
            <a:solidFill>
              <a:srgbClr val="FFFFFF"/>
            </a:solidFill>
            <a:ln>
              <a:solidFill>
                <a:srgbClr val="FFFFFF"/>
              </a:solidFill>
            </a:ln>
          </p:spPr>
          <p:txBody>
            <a:bodyPr wrap="square" lIns="91428" tIns="45715" rIns="91428" bIns="45715" rtlCol="0" anchor="ctr">
              <a:noAutofit/>
            </a:bodyPr>
            <a:lstStyle/>
            <a:p>
              <a:pPr marL="0" marR="0" lvl="0" indent="0" algn="ctr" defTabSz="623853" eaLnBrk="1" fontAlgn="base" latinLnBrk="0" hangingPunct="1">
                <a:lnSpc>
                  <a:spcPct val="100000"/>
                </a:lnSpc>
                <a:spcBef>
                  <a:spcPct val="0"/>
                </a:spcBef>
                <a:spcAft>
                  <a:spcPct val="0"/>
                </a:spcAft>
                <a:buClr>
                  <a:srgbClr val="000000"/>
                </a:buClr>
                <a:buSzTx/>
                <a:buFontTx/>
                <a:buNone/>
                <a:tabLst/>
                <a:defRPr/>
              </a:pPr>
              <a:r>
                <a:rPr kumimoji="0" lang="en-US" sz="1200" b="0" i="0" u="none" strike="noStrike" kern="0" cap="none" spc="0" normalizeH="0" baseline="0" noProof="0" dirty="0">
                  <a:ln>
                    <a:noFill/>
                  </a:ln>
                  <a:solidFill>
                    <a:srgbClr val="1D488D"/>
                  </a:solidFill>
                  <a:effectLst/>
                  <a:uLnTx/>
                  <a:uFillTx/>
                  <a:latin typeface="Arial" panose="020B0604020202020204" pitchFamily="34" charset="0"/>
                  <a:cs typeface="Arial" panose="020B0604020202020204" pitchFamily="34" charset="0"/>
                </a:rPr>
                <a:t>Any model will have to align with the sector structures that vary from country to country</a:t>
              </a:r>
            </a:p>
          </p:txBody>
        </p:sp>
      </p:grpSp>
      <p:sp>
        <p:nvSpPr>
          <p:cNvPr id="22" name="ZoneTexte 21">
            <a:extLst>
              <a:ext uri="{FF2B5EF4-FFF2-40B4-BE49-F238E27FC236}">
                <a16:creationId xmlns:a16="http://schemas.microsoft.com/office/drawing/2014/main" id="{2E59BBA9-6E31-E4F5-0A6B-30F979C0C912}"/>
              </a:ext>
            </a:extLst>
          </p:cNvPr>
          <p:cNvSpPr txBox="1"/>
          <p:nvPr/>
        </p:nvSpPr>
        <p:spPr>
          <a:xfrm>
            <a:off x="434710" y="1169251"/>
            <a:ext cx="8154000" cy="646331"/>
          </a:xfrm>
          <a:prstGeom prst="rect">
            <a:avLst/>
          </a:prstGeom>
          <a:noFill/>
          <a:ln w="3175">
            <a:solidFill>
              <a:srgbClr val="D1E9FB"/>
            </a:solidFill>
          </a:ln>
        </p:spPr>
        <p:txBody>
          <a:bodyPr wrap="square">
            <a:spAutoFit/>
          </a:bodyPr>
          <a:lstStyle/>
          <a:p>
            <a:pPr algn="ctr" defTabSz="914400" fontAlgn="base">
              <a:spcBef>
                <a:spcPct val="0"/>
              </a:spcBef>
              <a:spcAft>
                <a:spcPct val="0"/>
              </a:spcAft>
            </a:pPr>
            <a:r>
              <a:rPr lang="en-GB" sz="1200" dirty="0">
                <a:solidFill>
                  <a:srgbClr val="000000"/>
                </a:solidFill>
                <a:latin typeface="Arial" charset="0"/>
              </a:rPr>
              <a:t>The establishment of a regulator that is organisationally, financially and operationally independent is fundamental towards implementing an efficient, transparent, and competitive electricity market. </a:t>
            </a:r>
          </a:p>
          <a:p>
            <a:pPr algn="ctr" defTabSz="914400" fontAlgn="base">
              <a:spcBef>
                <a:spcPct val="0"/>
              </a:spcBef>
              <a:spcAft>
                <a:spcPct val="0"/>
              </a:spcAft>
            </a:pPr>
            <a:r>
              <a:rPr lang="en-GB" sz="1200" dirty="0">
                <a:solidFill>
                  <a:srgbClr val="000000"/>
                </a:solidFill>
                <a:latin typeface="Arial" charset="0"/>
              </a:rPr>
              <a:t>The regulator is usually given the responsibility of market development regulation, and licensing</a:t>
            </a:r>
          </a:p>
        </p:txBody>
      </p:sp>
    </p:spTree>
    <p:extLst>
      <p:ext uri="{BB962C8B-B14F-4D97-AF65-F5344CB8AC3E}">
        <p14:creationId xmlns:p14="http://schemas.microsoft.com/office/powerpoint/2010/main" val="3208723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D78AC6-BA54-0CD1-CFF6-35D0A131EAAD}"/>
              </a:ext>
            </a:extLst>
          </p:cNvPr>
          <p:cNvSpPr/>
          <p:nvPr/>
        </p:nvSpPr>
        <p:spPr>
          <a:xfrm>
            <a:off x="0" y="681032"/>
            <a:ext cx="9144000" cy="369332"/>
          </a:xfrm>
          <a:prstGeom prst="rect">
            <a:avLst/>
          </a:prstGeom>
        </p:spPr>
        <p:txBody>
          <a:bodyPr wrap="square">
            <a:spAutoFit/>
          </a:bodyPr>
          <a:lstStyle/>
          <a:p>
            <a:pPr algn="ctr" defTabSz="914400" fontAlgn="base">
              <a:spcBef>
                <a:spcPct val="0"/>
              </a:spcBef>
              <a:spcAft>
                <a:spcPct val="0"/>
              </a:spcAft>
            </a:pPr>
            <a:r>
              <a:rPr lang="en-US" b="1" dirty="0">
                <a:solidFill>
                  <a:srgbClr val="0070C0"/>
                </a:solidFill>
                <a:latin typeface="Arial" charset="0"/>
              </a:rPr>
              <a:t>Strategic role of the Regulator</a:t>
            </a:r>
          </a:p>
        </p:txBody>
      </p:sp>
      <p:grpSp>
        <p:nvGrpSpPr>
          <p:cNvPr id="20" name="Groupe 19">
            <a:extLst>
              <a:ext uri="{FF2B5EF4-FFF2-40B4-BE49-F238E27FC236}">
                <a16:creationId xmlns:a16="http://schemas.microsoft.com/office/drawing/2014/main" id="{B4B6886B-F319-03A6-2889-8B681998F8FF}"/>
              </a:ext>
            </a:extLst>
          </p:cNvPr>
          <p:cNvGrpSpPr/>
          <p:nvPr/>
        </p:nvGrpSpPr>
        <p:grpSpPr>
          <a:xfrm>
            <a:off x="547688" y="1319210"/>
            <a:ext cx="7838903" cy="3891684"/>
            <a:chOff x="533400" y="1219194"/>
            <a:chExt cx="5099274" cy="3891684"/>
          </a:xfrm>
        </p:grpSpPr>
        <p:sp>
          <p:nvSpPr>
            <p:cNvPr id="4" name="Chevron 17">
              <a:extLst>
                <a:ext uri="{FF2B5EF4-FFF2-40B4-BE49-F238E27FC236}">
                  <a16:creationId xmlns:a16="http://schemas.microsoft.com/office/drawing/2014/main" id="{2C47242C-D48F-9F37-96AE-9EE8376219B6}"/>
                </a:ext>
              </a:extLst>
            </p:cNvPr>
            <p:cNvSpPr/>
            <p:nvPr/>
          </p:nvSpPr>
          <p:spPr bwMode="auto">
            <a:xfrm>
              <a:off x="533400" y="1219194"/>
              <a:ext cx="1800000" cy="822618"/>
            </a:xfrm>
            <a:prstGeom prst="chevron">
              <a:avLst>
                <a:gd name="adj" fmla="val 31818"/>
              </a:avLst>
            </a:prstGeom>
            <a:solidFill>
              <a:srgbClr val="000000"/>
            </a:solidFill>
            <a:ln>
              <a:noFill/>
            </a:ln>
            <a:effectLst/>
          </p:spPr>
          <p:txBody>
            <a:bodyPr wrap="square" lIns="54000" tIns="34286" rIns="54000" bIns="34286" rtlCol="0" anchor="ctr">
              <a:noAutofit/>
            </a:bodyPr>
            <a:lstStyle/>
            <a:p>
              <a:pPr marL="0" marR="0" lvl="0" indent="0" algn="ctr" defTabSz="467890" eaLnBrk="1" fontAlgn="auto" latinLnBrk="0" hangingPunct="1">
                <a:lnSpc>
                  <a:spcPct val="100000"/>
                </a:lnSpc>
                <a:spcBef>
                  <a:spcPts val="450"/>
                </a:spcBef>
                <a:spcAft>
                  <a:spcPts val="450"/>
                </a:spcAft>
                <a:buClr>
                  <a:srgbClr val="000000"/>
                </a:buClr>
                <a:buSzTx/>
                <a:buFontTx/>
                <a:buNone/>
                <a:tabLst/>
                <a:defRPr/>
              </a:pPr>
              <a:r>
                <a:rPr kumimoji="0" lang="en-US" sz="12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Concerted efforts</a:t>
              </a:r>
            </a:p>
          </p:txBody>
        </p:sp>
        <p:sp>
          <p:nvSpPr>
            <p:cNvPr id="5" name="Chevron 17">
              <a:extLst>
                <a:ext uri="{FF2B5EF4-FFF2-40B4-BE49-F238E27FC236}">
                  <a16:creationId xmlns:a16="http://schemas.microsoft.com/office/drawing/2014/main" id="{C47B71FF-53D9-3DCF-73E4-C6C9D5431C65}"/>
                </a:ext>
              </a:extLst>
            </p:cNvPr>
            <p:cNvSpPr/>
            <p:nvPr/>
          </p:nvSpPr>
          <p:spPr bwMode="auto">
            <a:xfrm>
              <a:off x="2174845" y="1219194"/>
              <a:ext cx="1800000" cy="822618"/>
            </a:xfrm>
            <a:prstGeom prst="chevron">
              <a:avLst>
                <a:gd name="adj" fmla="val 31818"/>
              </a:avLst>
            </a:prstGeom>
            <a:solidFill>
              <a:srgbClr val="1D488D">
                <a:lumMod val="75000"/>
              </a:srgbClr>
            </a:solidFill>
            <a:ln>
              <a:noFill/>
            </a:ln>
            <a:effectLst/>
          </p:spPr>
          <p:txBody>
            <a:bodyPr wrap="square" lIns="54000" tIns="34286" rIns="54000" bIns="34286" rtlCol="0" anchor="ctr">
              <a:noAutofit/>
            </a:bodyPr>
            <a:lstStyle/>
            <a:p>
              <a:pPr marL="0" marR="0" lvl="0" indent="0" algn="ctr" defTabSz="467890" eaLnBrk="1" fontAlgn="auto" latinLnBrk="0" hangingPunct="1">
                <a:lnSpc>
                  <a:spcPct val="100000"/>
                </a:lnSpc>
                <a:spcBef>
                  <a:spcPts val="450"/>
                </a:spcBef>
                <a:spcAft>
                  <a:spcPts val="450"/>
                </a:spcAft>
                <a:buClr>
                  <a:srgbClr val="000000"/>
                </a:buClr>
                <a:buSzTx/>
                <a:buFontTx/>
                <a:buNone/>
                <a:tabLst/>
                <a:defRPr/>
              </a:pPr>
              <a:r>
                <a:rPr kumimoji="0" lang="en-GB" sz="12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Standardizing procedures</a:t>
              </a:r>
            </a:p>
          </p:txBody>
        </p:sp>
        <p:cxnSp>
          <p:nvCxnSpPr>
            <p:cNvPr id="7" name="Straight Connector 43">
              <a:extLst>
                <a:ext uri="{FF2B5EF4-FFF2-40B4-BE49-F238E27FC236}">
                  <a16:creationId xmlns:a16="http://schemas.microsoft.com/office/drawing/2014/main" id="{DE7894A4-6224-C5EC-FE49-6AEE162126FC}"/>
                </a:ext>
              </a:extLst>
            </p:cNvPr>
            <p:cNvCxnSpPr>
              <a:cxnSpLocks/>
            </p:cNvCxnSpPr>
            <p:nvPr/>
          </p:nvCxnSpPr>
          <p:spPr>
            <a:xfrm>
              <a:off x="2160000" y="2104926"/>
              <a:ext cx="0" cy="2079000"/>
            </a:xfrm>
            <a:prstGeom prst="line">
              <a:avLst/>
            </a:prstGeom>
            <a:noFill/>
            <a:ln w="6350" cap="flat" cmpd="sng" algn="ctr">
              <a:solidFill>
                <a:srgbClr val="4472C4"/>
              </a:solidFill>
              <a:prstDash val="sysDot"/>
              <a:miter lim="800000"/>
            </a:ln>
            <a:effectLst/>
          </p:spPr>
        </p:cxnSp>
        <p:sp>
          <p:nvSpPr>
            <p:cNvPr id="8" name="Rectangle 7">
              <a:extLst>
                <a:ext uri="{FF2B5EF4-FFF2-40B4-BE49-F238E27FC236}">
                  <a16:creationId xmlns:a16="http://schemas.microsoft.com/office/drawing/2014/main" id="{7E627A91-390F-E3AE-5991-ACF1AF9702C4}"/>
                </a:ext>
              </a:extLst>
            </p:cNvPr>
            <p:cNvSpPr/>
            <p:nvPr/>
          </p:nvSpPr>
          <p:spPr>
            <a:xfrm>
              <a:off x="609600" y="2104927"/>
              <a:ext cx="1548000" cy="1785104"/>
            </a:xfrm>
            <a:prstGeom prst="rect">
              <a:avLst/>
            </a:prstGeom>
            <a:effectLst/>
          </p:spPr>
          <p:txBody>
            <a:bodyPr wrap="square" lIns="0">
              <a:spAutoFit/>
            </a:bodyPr>
            <a:lstStyle/>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Regulating the implementation of RE projects requires concerted efforts to put in place mechanisms to stimulate investment, and to integrate these energies into the networks.</a:t>
              </a:r>
            </a:p>
          </p:txBody>
        </p:sp>
        <p:sp>
          <p:nvSpPr>
            <p:cNvPr id="9" name="Chevron 17">
              <a:extLst>
                <a:ext uri="{FF2B5EF4-FFF2-40B4-BE49-F238E27FC236}">
                  <a16:creationId xmlns:a16="http://schemas.microsoft.com/office/drawing/2014/main" id="{2AF263B0-C213-51BE-C8EF-4CC344132849}"/>
                </a:ext>
              </a:extLst>
            </p:cNvPr>
            <p:cNvSpPr/>
            <p:nvPr/>
          </p:nvSpPr>
          <p:spPr bwMode="auto">
            <a:xfrm>
              <a:off x="3832674" y="1219194"/>
              <a:ext cx="1800000" cy="822618"/>
            </a:xfrm>
            <a:prstGeom prst="chevron">
              <a:avLst>
                <a:gd name="adj" fmla="val 31818"/>
              </a:avLst>
            </a:prstGeom>
            <a:solidFill>
              <a:srgbClr val="1D488D">
                <a:lumMod val="60000"/>
                <a:lumOff val="40000"/>
              </a:srgbClr>
            </a:solidFill>
            <a:ln>
              <a:noFill/>
            </a:ln>
            <a:effectLst/>
          </p:spPr>
          <p:txBody>
            <a:bodyPr wrap="square" lIns="54000" tIns="34286" rIns="54000" bIns="34286" rtlCol="0" anchor="ctr">
              <a:noAutofit/>
            </a:bodyPr>
            <a:lstStyle/>
            <a:p>
              <a:pPr marL="0" marR="0" lvl="0" indent="0" algn="ctr" defTabSz="467890" eaLnBrk="1" fontAlgn="auto" latinLnBrk="0" hangingPunct="1">
                <a:lnSpc>
                  <a:spcPct val="100000"/>
                </a:lnSpc>
                <a:spcBef>
                  <a:spcPts val="450"/>
                </a:spcBef>
                <a:spcAft>
                  <a:spcPts val="450"/>
                </a:spcAft>
                <a:buClr>
                  <a:srgbClr val="000000"/>
                </a:buClr>
                <a:buSzTx/>
                <a:buFontTx/>
                <a:buNone/>
                <a:tabLst/>
                <a:defRPr/>
              </a:pPr>
              <a:r>
                <a:rPr kumimoji="0" lang="en-US" sz="12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Balancing conflicting interests</a:t>
              </a:r>
              <a:endParaRPr kumimoji="0" lang="en-GB" sz="12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C19A9118-5146-6FD4-D053-F97DFA2834DE}"/>
                </a:ext>
              </a:extLst>
            </p:cNvPr>
            <p:cNvSpPr/>
            <p:nvPr/>
          </p:nvSpPr>
          <p:spPr>
            <a:xfrm>
              <a:off x="2232000" y="2104927"/>
              <a:ext cx="1548000" cy="2682786"/>
            </a:xfrm>
            <a:prstGeom prst="rect">
              <a:avLst/>
            </a:prstGeom>
            <a:effectLst/>
          </p:spPr>
          <p:txBody>
            <a:bodyPr wrap="square" lIns="0">
              <a:spAutoFit/>
            </a:bodyPr>
            <a:lstStyle/>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Regulators must promote a whole series of public policy tools and technical rules to support the use of renewable technologies.</a:t>
              </a:r>
            </a:p>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Simplification and standardization of procedures are extremely important. This necessarily places the regulator at the heart of the promotion of RE.</a:t>
              </a:r>
            </a:p>
          </p:txBody>
        </p:sp>
        <p:cxnSp>
          <p:nvCxnSpPr>
            <p:cNvPr id="12" name="Straight Connector 48">
              <a:extLst>
                <a:ext uri="{FF2B5EF4-FFF2-40B4-BE49-F238E27FC236}">
                  <a16:creationId xmlns:a16="http://schemas.microsoft.com/office/drawing/2014/main" id="{64D4D8D8-7F2C-974C-19BD-0B7F9ED4A911}"/>
                </a:ext>
              </a:extLst>
            </p:cNvPr>
            <p:cNvCxnSpPr>
              <a:cxnSpLocks/>
            </p:cNvCxnSpPr>
            <p:nvPr/>
          </p:nvCxnSpPr>
          <p:spPr>
            <a:xfrm>
              <a:off x="3817451" y="2104926"/>
              <a:ext cx="0" cy="2079000"/>
            </a:xfrm>
            <a:prstGeom prst="line">
              <a:avLst/>
            </a:prstGeom>
            <a:noFill/>
            <a:ln w="6350" cap="flat" cmpd="sng" algn="ctr">
              <a:solidFill>
                <a:srgbClr val="4472C4"/>
              </a:solidFill>
              <a:prstDash val="sysDot"/>
              <a:miter lim="800000"/>
            </a:ln>
            <a:effectLst/>
          </p:spPr>
        </p:cxnSp>
        <p:sp>
          <p:nvSpPr>
            <p:cNvPr id="13" name="Rectangle 12">
              <a:extLst>
                <a:ext uri="{FF2B5EF4-FFF2-40B4-BE49-F238E27FC236}">
                  <a16:creationId xmlns:a16="http://schemas.microsoft.com/office/drawing/2014/main" id="{B8BB1E2F-173C-D807-DBEA-352E44CD0619}"/>
                </a:ext>
              </a:extLst>
            </p:cNvPr>
            <p:cNvSpPr/>
            <p:nvPr/>
          </p:nvSpPr>
          <p:spPr>
            <a:xfrm>
              <a:off x="3991368" y="2104927"/>
              <a:ext cx="1404000" cy="3005951"/>
            </a:xfrm>
            <a:prstGeom prst="rect">
              <a:avLst/>
            </a:prstGeom>
            <a:effectLst/>
          </p:spPr>
          <p:txBody>
            <a:bodyPr wrap="square" lIns="0">
              <a:spAutoFit/>
            </a:bodyPr>
            <a:lstStyle/>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Regulators must:</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Balance the interests of the three groups of stakeholders: government, operators, and consumers.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Control the complex interactions of variable energies to maintain the reliability of the networks.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Ensure that prices are kept as close as possible to real costs.</a:t>
              </a:r>
            </a:p>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A key element </a:t>
              </a:r>
              <a:r>
                <a:rPr lang="en-US" sz="1100" b="1" dirty="0">
                  <a:solidFill>
                    <a:srgbClr val="002776"/>
                  </a:solidFill>
                  <a:latin typeface="Arial" panose="020B0604020202020204" pitchFamily="34" charset="0"/>
                  <a:cs typeface="Arial" panose="020B0604020202020204" pitchFamily="34" charset="0"/>
                </a:rPr>
                <a:t>is striking the balance between encouraging investors and protecting consumers, while fulfilling government objectives</a:t>
              </a:r>
              <a:r>
                <a:rPr lang="en-US" sz="1100" dirty="0">
                  <a:solidFill>
                    <a:srgbClr val="002776"/>
                  </a:solidFill>
                  <a:latin typeface="Arial" panose="020B0604020202020204" pitchFamily="34" charset="0"/>
                  <a:cs typeface="Arial" panose="020B0604020202020204" pitchFamily="34" charset="0"/>
                </a:rPr>
                <a:t>. </a:t>
              </a:r>
            </a:p>
          </p:txBody>
        </p:sp>
      </p:grpSp>
    </p:spTree>
    <p:extLst>
      <p:ext uri="{BB962C8B-B14F-4D97-AF65-F5344CB8AC3E}">
        <p14:creationId xmlns:p14="http://schemas.microsoft.com/office/powerpoint/2010/main" val="2031265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3838B5DC-94F0-E0D3-6A15-42A8F6A66F12}"/>
              </a:ext>
            </a:extLst>
          </p:cNvPr>
          <p:cNvGrpSpPr/>
          <p:nvPr/>
        </p:nvGrpSpPr>
        <p:grpSpPr>
          <a:xfrm>
            <a:off x="1744043" y="1209600"/>
            <a:ext cx="5665169" cy="4907347"/>
            <a:chOff x="5230199" y="1219194"/>
            <a:chExt cx="3479871" cy="4907347"/>
          </a:xfrm>
        </p:grpSpPr>
        <p:sp>
          <p:nvSpPr>
            <p:cNvPr id="2" name="Chevron 17">
              <a:extLst>
                <a:ext uri="{FF2B5EF4-FFF2-40B4-BE49-F238E27FC236}">
                  <a16:creationId xmlns:a16="http://schemas.microsoft.com/office/drawing/2014/main" id="{BAC75A7B-73C0-32C9-9B0F-8015F65C5089}"/>
                </a:ext>
              </a:extLst>
            </p:cNvPr>
            <p:cNvSpPr/>
            <p:nvPr/>
          </p:nvSpPr>
          <p:spPr bwMode="auto">
            <a:xfrm>
              <a:off x="5236952" y="1219194"/>
              <a:ext cx="1800000" cy="822618"/>
            </a:xfrm>
            <a:prstGeom prst="chevron">
              <a:avLst>
                <a:gd name="adj" fmla="val 31818"/>
              </a:avLst>
            </a:prstGeom>
            <a:solidFill>
              <a:srgbClr val="1D488D">
                <a:lumMod val="40000"/>
                <a:lumOff val="60000"/>
              </a:srgbClr>
            </a:solidFill>
            <a:ln>
              <a:noFill/>
            </a:ln>
            <a:effectLst/>
          </p:spPr>
          <p:txBody>
            <a:bodyPr wrap="square" lIns="54000" tIns="34286" rIns="54000" bIns="34286" rtlCol="0" anchor="ctr">
              <a:noAutofit/>
            </a:bodyPr>
            <a:lstStyle/>
            <a:p>
              <a:pPr marL="0" marR="0" lvl="0" indent="0" algn="ctr" defTabSz="467890" eaLnBrk="1" fontAlgn="auto" latinLnBrk="0" hangingPunct="1">
                <a:lnSpc>
                  <a:spcPct val="100000"/>
                </a:lnSpc>
                <a:spcBef>
                  <a:spcPts val="450"/>
                </a:spcBef>
                <a:spcAft>
                  <a:spcPts val="450"/>
                </a:spcAft>
                <a:buClr>
                  <a:srgbClr val="000000"/>
                </a:buClr>
                <a:buSzTx/>
                <a:buFontTx/>
                <a:buNone/>
                <a:tabLst/>
                <a:defRPr/>
              </a:pPr>
              <a:r>
                <a:rPr kumimoji="0" lang="en-US" sz="12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Capacities</a:t>
              </a:r>
            </a:p>
          </p:txBody>
        </p:sp>
        <p:sp>
          <p:nvSpPr>
            <p:cNvPr id="3" name="Chevron 17">
              <a:extLst>
                <a:ext uri="{FF2B5EF4-FFF2-40B4-BE49-F238E27FC236}">
                  <a16:creationId xmlns:a16="http://schemas.microsoft.com/office/drawing/2014/main" id="{8C74018C-2921-19CA-1E7A-56A9FBBD073F}"/>
                </a:ext>
              </a:extLst>
            </p:cNvPr>
            <p:cNvSpPr/>
            <p:nvPr/>
          </p:nvSpPr>
          <p:spPr bwMode="auto">
            <a:xfrm>
              <a:off x="6910070" y="1219194"/>
              <a:ext cx="1800000" cy="822618"/>
            </a:xfrm>
            <a:prstGeom prst="chevron">
              <a:avLst>
                <a:gd name="adj" fmla="val 31818"/>
              </a:avLst>
            </a:prstGeom>
            <a:solidFill>
              <a:srgbClr val="1D488D">
                <a:lumMod val="20000"/>
                <a:lumOff val="80000"/>
              </a:srgbClr>
            </a:solidFill>
            <a:ln>
              <a:noFill/>
            </a:ln>
            <a:effectLst/>
          </p:spPr>
          <p:txBody>
            <a:bodyPr wrap="square" lIns="54000" tIns="34286" rIns="54000" bIns="34286" rtlCol="0" anchor="ctr">
              <a:noAutofit/>
            </a:bodyPr>
            <a:lstStyle/>
            <a:p>
              <a:pPr marL="0" marR="0" lvl="0" indent="0" algn="ctr" defTabSz="467890" eaLnBrk="1" fontAlgn="auto" latinLnBrk="0" hangingPunct="1">
                <a:lnSpc>
                  <a:spcPct val="100000"/>
                </a:lnSpc>
                <a:spcBef>
                  <a:spcPts val="450"/>
                </a:spcBef>
                <a:spcAft>
                  <a:spcPts val="450"/>
                </a:spcAft>
                <a:buClr>
                  <a:srgbClr val="000000"/>
                </a:buClr>
                <a:buSzTx/>
                <a:buFontTx/>
                <a:buNone/>
                <a:tabLst/>
                <a:defRPr/>
              </a:pPr>
              <a:r>
                <a:rPr kumimoji="0" lang="en-US" sz="12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Independence &amp; Recognition of the role of the Regulators</a:t>
              </a:r>
            </a:p>
          </p:txBody>
        </p:sp>
        <p:sp>
          <p:nvSpPr>
            <p:cNvPr id="4" name="Rectangle 3">
              <a:extLst>
                <a:ext uri="{FF2B5EF4-FFF2-40B4-BE49-F238E27FC236}">
                  <a16:creationId xmlns:a16="http://schemas.microsoft.com/office/drawing/2014/main" id="{00DAE243-F6A2-26AD-2A80-340FCEE6B6B7}"/>
                </a:ext>
              </a:extLst>
            </p:cNvPr>
            <p:cNvSpPr/>
            <p:nvPr/>
          </p:nvSpPr>
          <p:spPr>
            <a:xfrm>
              <a:off x="5230199" y="2104927"/>
              <a:ext cx="1537801" cy="2939266"/>
            </a:xfrm>
            <a:prstGeom prst="rect">
              <a:avLst/>
            </a:prstGeom>
            <a:effectLst/>
          </p:spPr>
          <p:txBody>
            <a:bodyPr wrap="square" lIns="0">
              <a:spAutoFit/>
            </a:bodyPr>
            <a:lstStyle/>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Regulators must have capacity and experience to :</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Discuss with technical operators, investors, bankers,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Prepare and/or validate supply contracts. purchasing, pricing methodologies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 Control the sector unbundling, third party access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Avoid any discrimination </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Propose or give an opinion on regulatory amendments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Understand and manage all the intricacies of disputes and litigation, etc.</a:t>
              </a:r>
            </a:p>
          </p:txBody>
        </p:sp>
        <p:sp>
          <p:nvSpPr>
            <p:cNvPr id="6" name="Rectangle 5">
              <a:extLst>
                <a:ext uri="{FF2B5EF4-FFF2-40B4-BE49-F238E27FC236}">
                  <a16:creationId xmlns:a16="http://schemas.microsoft.com/office/drawing/2014/main" id="{56409355-9778-930E-9684-12A2A4DFEEF0}"/>
                </a:ext>
              </a:extLst>
            </p:cNvPr>
            <p:cNvSpPr/>
            <p:nvPr/>
          </p:nvSpPr>
          <p:spPr>
            <a:xfrm>
              <a:off x="6954541" y="2104927"/>
              <a:ext cx="1548000" cy="4021614"/>
            </a:xfrm>
            <a:prstGeom prst="rect">
              <a:avLst/>
            </a:prstGeom>
            <a:effectLst/>
          </p:spPr>
          <p:txBody>
            <a:bodyPr wrap="square" lIns="0">
              <a:spAutoFit/>
            </a:bodyPr>
            <a:lstStyle/>
            <a:p>
              <a:pPr algn="ctr" defTabSz="914400">
                <a:spcBef>
                  <a:spcPts val="150"/>
                </a:spcBef>
                <a:spcAft>
                  <a:spcPts val="150"/>
                </a:spcAft>
                <a:defRPr/>
              </a:pPr>
              <a:r>
                <a:rPr lang="en-US" sz="1100" dirty="0">
                  <a:solidFill>
                    <a:srgbClr val="002776"/>
                  </a:solidFill>
                  <a:latin typeface="Arial" panose="020B0604020202020204" pitchFamily="34" charset="0"/>
                  <a:cs typeface="Arial" panose="020B0604020202020204" pitchFamily="34" charset="0"/>
                </a:rPr>
                <a:t>To guarantee the independence of the energy Regulators, several prerequisites are essential:</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Role and powers defined based on clear principles, rules and procedures.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Own resources from the payment of a secure, stable and adequate royalties and fees.</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Recruitment process transparent, clear and impartial.</a:t>
              </a:r>
            </a:p>
            <a:p>
              <a:pPr marL="72000" indent="-72000" algn="ctr" defTabSz="914400">
                <a:spcBef>
                  <a:spcPts val="150"/>
                </a:spcBef>
                <a:spcAft>
                  <a:spcPts val="150"/>
                </a:spcAft>
                <a:buFont typeface="Wingdings" panose="05000000000000000000" pitchFamily="2" charset="2"/>
                <a:buChar char="§"/>
                <a:defRPr/>
              </a:pPr>
              <a:r>
                <a:rPr lang="en-US" sz="1100" dirty="0">
                  <a:solidFill>
                    <a:srgbClr val="002776"/>
                  </a:solidFill>
                  <a:latin typeface="Arial" panose="020B0604020202020204" pitchFamily="34" charset="0"/>
                  <a:cs typeface="Arial" panose="020B0604020202020204" pitchFamily="34" charset="0"/>
                </a:rPr>
                <a:t>Neutral and fair control to promote and protect competition and private investment.</a:t>
              </a:r>
            </a:p>
          </p:txBody>
        </p:sp>
        <p:cxnSp>
          <p:nvCxnSpPr>
            <p:cNvPr id="7" name="Straight Connector 53">
              <a:extLst>
                <a:ext uri="{FF2B5EF4-FFF2-40B4-BE49-F238E27FC236}">
                  <a16:creationId xmlns:a16="http://schemas.microsoft.com/office/drawing/2014/main" id="{868BCF13-A91A-2363-2D0F-ECE9A5F7AA13}"/>
                </a:ext>
              </a:extLst>
            </p:cNvPr>
            <p:cNvCxnSpPr>
              <a:cxnSpLocks/>
            </p:cNvCxnSpPr>
            <p:nvPr/>
          </p:nvCxnSpPr>
          <p:spPr>
            <a:xfrm>
              <a:off x="6890619" y="2104926"/>
              <a:ext cx="0" cy="2079000"/>
            </a:xfrm>
            <a:prstGeom prst="line">
              <a:avLst/>
            </a:prstGeom>
            <a:noFill/>
            <a:ln w="6350" cap="flat" cmpd="sng" algn="ctr">
              <a:solidFill>
                <a:srgbClr val="4472C4"/>
              </a:solidFill>
              <a:prstDash val="sysDot"/>
              <a:miter lim="800000"/>
            </a:ln>
            <a:effectLst/>
          </p:spPr>
        </p:cxnSp>
      </p:grpSp>
      <p:sp>
        <p:nvSpPr>
          <p:cNvPr id="9" name="Rectangle 8">
            <a:extLst>
              <a:ext uri="{FF2B5EF4-FFF2-40B4-BE49-F238E27FC236}">
                <a16:creationId xmlns:a16="http://schemas.microsoft.com/office/drawing/2014/main" id="{24A65F3F-39C9-A2AE-A1B3-54FB87331FE3}"/>
              </a:ext>
            </a:extLst>
          </p:cNvPr>
          <p:cNvSpPr/>
          <p:nvPr/>
        </p:nvSpPr>
        <p:spPr>
          <a:xfrm>
            <a:off x="0" y="681032"/>
            <a:ext cx="9144000" cy="369332"/>
          </a:xfrm>
          <a:prstGeom prst="rect">
            <a:avLst/>
          </a:prstGeom>
        </p:spPr>
        <p:txBody>
          <a:bodyPr wrap="square">
            <a:spAutoFit/>
          </a:bodyPr>
          <a:lstStyle/>
          <a:p>
            <a:pPr algn="ctr" defTabSz="914400" fontAlgn="base">
              <a:spcBef>
                <a:spcPct val="0"/>
              </a:spcBef>
              <a:spcAft>
                <a:spcPct val="0"/>
              </a:spcAft>
            </a:pPr>
            <a:r>
              <a:rPr lang="en-GB" b="1" dirty="0">
                <a:solidFill>
                  <a:srgbClr val="0070C0"/>
                </a:solidFill>
                <a:latin typeface="Arial" charset="0"/>
              </a:rPr>
              <a:t>Prerequisites to an efficient Regulation </a:t>
            </a:r>
          </a:p>
        </p:txBody>
      </p:sp>
      <p:sp>
        <p:nvSpPr>
          <p:cNvPr id="11" name="ZoneTexte 10">
            <a:extLst>
              <a:ext uri="{FF2B5EF4-FFF2-40B4-BE49-F238E27FC236}">
                <a16:creationId xmlns:a16="http://schemas.microsoft.com/office/drawing/2014/main" id="{585F1FBE-B802-ED30-EFFC-E7801F05C232}"/>
              </a:ext>
            </a:extLst>
          </p:cNvPr>
          <p:cNvSpPr txBox="1"/>
          <p:nvPr/>
        </p:nvSpPr>
        <p:spPr>
          <a:xfrm>
            <a:off x="900116" y="5309332"/>
            <a:ext cx="7243755" cy="600164"/>
          </a:xfrm>
          <a:prstGeom prst="rect">
            <a:avLst/>
          </a:prstGeom>
          <a:noFill/>
        </p:spPr>
        <p:txBody>
          <a:bodyPr wrap="square">
            <a:spAutoFit/>
          </a:bodyPr>
          <a:lstStyle/>
          <a:p>
            <a:pPr algn="ctr"/>
            <a:r>
              <a:rPr lang="en-US" sz="1100" b="1" dirty="0">
                <a:solidFill>
                  <a:srgbClr val="002060"/>
                </a:solidFill>
                <a:latin typeface="Arial" panose="020B0604020202020204" pitchFamily="34" charset="0"/>
                <a:cs typeface="Arial" panose="020B0604020202020204" pitchFamily="34" charset="0"/>
              </a:rPr>
              <a:t>In general, countries with a tradition of customary law are more inclined towards supporting regulatory authorities to fulfill their mission, than civil law countries where the role of the Regulator is often challenged by other public institutions…</a:t>
            </a:r>
            <a:endParaRPr lang="fr-FR" sz="11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4739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9F3AFB0A-8188-1CD0-290E-69A3332D5E40}"/>
              </a:ext>
            </a:extLst>
          </p:cNvPr>
          <p:cNvSpPr txBox="1">
            <a:spLocks/>
          </p:cNvSpPr>
          <p:nvPr/>
        </p:nvSpPr>
        <p:spPr>
          <a:xfrm>
            <a:off x="938204" y="1219200"/>
            <a:ext cx="2316481" cy="457200"/>
          </a:xfrm>
          <a:prstGeom prst="rect">
            <a:avLst/>
          </a:prstGeom>
        </p:spPr>
        <p:txBody>
          <a:bodyPr/>
          <a:lstStyle>
            <a:lvl1pPr marL="0" indent="0" algn="l" defTabSz="685800" rtl="0" eaLnBrk="1" latinLnBrk="0" hangingPunct="1">
              <a:lnSpc>
                <a:spcPct val="120000"/>
              </a:lnSpc>
              <a:spcBef>
                <a:spcPts val="750"/>
              </a:spcBef>
              <a:buClr>
                <a:schemeClr val="accent1"/>
              </a:buClr>
              <a:buSzPct val="110000"/>
              <a:buFont typeface="Wingdings" panose="05000000000000000000" pitchFamily="2" charset="2"/>
              <a:buNone/>
              <a:defRPr sz="2400" kern="1200">
                <a:solidFill>
                  <a:schemeClr val="accent1"/>
                </a:solidFill>
                <a:effectLst/>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120000"/>
              </a:lnSpc>
              <a:spcBef>
                <a:spcPts val="375"/>
              </a:spcBef>
              <a:buClr>
                <a:schemeClr val="accent1"/>
              </a:buClr>
              <a:buSzPct val="110000"/>
              <a:buFont typeface="Arial" panose="020B0604020202020204" pitchFamily="34" charset="0"/>
              <a:buChar char="•"/>
              <a:defRPr sz="2400" kern="1200">
                <a:solidFill>
                  <a:schemeClr val="tx1"/>
                </a:solidFill>
                <a:effectLst/>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120000"/>
              </a:lnSpc>
              <a:spcBef>
                <a:spcPts val="375"/>
              </a:spcBef>
              <a:buClr>
                <a:schemeClr val="accent1"/>
              </a:buClr>
              <a:buSzPct val="110000"/>
              <a:buFont typeface="Courier New" panose="02070309020205020404" pitchFamily="49" charset="0"/>
              <a:buChar char="o"/>
              <a:defRPr sz="2000" kern="1200">
                <a:solidFill>
                  <a:schemeClr val="tx1"/>
                </a:solidFill>
                <a:effectLst/>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2000" kern="1200">
                <a:solidFill>
                  <a:schemeClr val="tx1"/>
                </a:solidFill>
                <a:effectLst/>
                <a:latin typeface="Calibri" panose="020F0502020204030204" pitchFamily="34" charset="0"/>
                <a:ea typeface="+mn-ea"/>
                <a:cs typeface="Calibri" panose="020F0502020204030204" pitchFamily="34" charset="0"/>
              </a:defRPr>
            </a:lvl4pPr>
            <a:lvl5pPr marL="1714500" indent="-342900" algn="l" defTabSz="685800" rtl="0" eaLnBrk="1" latinLnBrk="0" hangingPunct="1">
              <a:lnSpc>
                <a:spcPct val="120000"/>
              </a:lnSpc>
              <a:spcBef>
                <a:spcPts val="375"/>
              </a:spcBef>
              <a:buClr>
                <a:schemeClr val="accent1"/>
              </a:buClr>
              <a:buSzPct val="110000"/>
              <a:buFont typeface="Arial" panose="020B0604020202020204" pitchFamily="34" charset="0"/>
              <a:buChar char="•"/>
              <a:defRPr sz="2000" kern="1200">
                <a:solidFill>
                  <a:schemeClr val="tx1"/>
                </a:solidFill>
                <a:effectLst/>
                <a:latin typeface="Calibri" panose="020F0502020204030204" pitchFamily="34" charset="0"/>
                <a:ea typeface="+mn-ea"/>
                <a:cs typeface="Calibri" panose="020F0502020204030204" pitchFamily="34" charset="0"/>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a:lstStyle>
          <a:p>
            <a:r>
              <a:rPr lang="fr-BE" sz="1800" b="1">
                <a:solidFill>
                  <a:srgbClr val="0070C0"/>
                </a:solidFill>
                <a:latin typeface="Arial" panose="020B0604020202020204" pitchFamily="34" charset="0"/>
                <a:cs typeface="Arial" panose="020B0604020202020204" pitchFamily="34" charset="0"/>
              </a:rPr>
              <a:t>Table of content</a:t>
            </a:r>
            <a:endParaRPr lang="fr-BE" sz="1800" b="1" dirty="0">
              <a:solidFill>
                <a:srgbClr val="0070C0"/>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AE459BA4-FD13-3347-6166-1234135563B7}"/>
              </a:ext>
            </a:extLst>
          </p:cNvPr>
          <p:cNvSpPr/>
          <p:nvPr/>
        </p:nvSpPr>
        <p:spPr>
          <a:xfrm>
            <a:off x="785803" y="1143000"/>
            <a:ext cx="108000" cy="533400"/>
          </a:xfrm>
          <a:prstGeom prst="rect">
            <a:avLst/>
          </a:prstGeom>
          <a:solidFill>
            <a:srgbClr val="6DBAF3"/>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20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4" name="Rectangle 6">
            <a:extLst>
              <a:ext uri="{FF2B5EF4-FFF2-40B4-BE49-F238E27FC236}">
                <a16:creationId xmlns:a16="http://schemas.microsoft.com/office/drawing/2014/main" id="{D43F2D1C-95E9-0F33-987B-B90F458ACF49}"/>
              </a:ext>
            </a:extLst>
          </p:cNvPr>
          <p:cNvSpPr txBox="1">
            <a:spLocks noChangeArrowheads="1"/>
          </p:cNvSpPr>
          <p:nvPr/>
        </p:nvSpPr>
        <p:spPr bwMode="auto">
          <a:xfrm>
            <a:off x="785802" y="2209800"/>
            <a:ext cx="8358197"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34950" indent="-234950" algn="l" rtl="0" eaLnBrk="0" fontAlgn="base" hangingPunct="0">
              <a:spcBef>
                <a:spcPct val="100000"/>
              </a:spcBef>
              <a:spcAft>
                <a:spcPct val="0"/>
              </a:spcAft>
              <a:buClr>
                <a:srgbClr val="0B1F65"/>
              </a:buClr>
              <a:buFont typeface="Webdings" panose="05030102010509060703" pitchFamily="18" charset="2"/>
              <a:buChar char="4"/>
              <a:defRPr sz="1600" kern="1200">
                <a:solidFill>
                  <a:schemeClr val="tx1"/>
                </a:solidFill>
                <a:latin typeface="+mn-lt"/>
                <a:ea typeface="+mn-ea"/>
                <a:cs typeface="+mn-cs"/>
              </a:defRPr>
            </a:lvl1pPr>
            <a:lvl2pPr marL="452438" lvl="1" indent="-215900" algn="l" rtl="0" eaLnBrk="0" fontAlgn="base" hangingPunct="0">
              <a:lnSpc>
                <a:spcPct val="90000"/>
              </a:lnSpc>
              <a:spcBef>
                <a:spcPct val="40000"/>
              </a:spcBef>
              <a:spcAft>
                <a:spcPct val="0"/>
              </a:spcAft>
              <a:buClr>
                <a:srgbClr val="0B1F65"/>
              </a:buClr>
              <a:buChar char="–"/>
              <a:defRPr sz="1600" kern="1200">
                <a:solidFill>
                  <a:schemeClr val="tx1"/>
                </a:solidFill>
                <a:latin typeface="+mn-lt"/>
                <a:ea typeface="+mn-ea"/>
                <a:cs typeface="+mn-cs"/>
              </a:defRPr>
            </a:lvl2pPr>
            <a:lvl3pPr marL="914400" indent="-342900" algn="l" rtl="0" eaLnBrk="0" fontAlgn="base" hangingPunct="0">
              <a:lnSpc>
                <a:spcPct val="90000"/>
              </a:lnSpc>
              <a:spcBef>
                <a:spcPct val="40000"/>
              </a:spcBef>
              <a:spcAft>
                <a:spcPct val="0"/>
              </a:spcAft>
              <a:buClr>
                <a:srgbClr val="0B1F65"/>
              </a:buClr>
              <a:buFont typeface="Webdings" panose="05030102010509060703" pitchFamily="18" charset="2"/>
              <a:defRPr sz="1600" kern="1200">
                <a:solidFill>
                  <a:schemeClr val="tx1"/>
                </a:solidFill>
                <a:latin typeface="+mn-lt"/>
                <a:ea typeface="+mn-ea"/>
                <a:cs typeface="Arial" panose="020B0604020202020204" pitchFamily="34" charset="0"/>
              </a:defRPr>
            </a:lvl3pPr>
            <a:lvl4pPr marL="2403475" algn="l" rtl="0" eaLnBrk="0" fontAlgn="base" hangingPunct="0">
              <a:lnSpc>
                <a:spcPct val="90000"/>
              </a:lnSpc>
              <a:spcBef>
                <a:spcPct val="40000"/>
              </a:spcBef>
              <a:spcAft>
                <a:spcPct val="0"/>
              </a:spcAft>
              <a:buClr>
                <a:srgbClr val="0B1F65"/>
              </a:buClr>
              <a:defRPr sz="1600" kern="1200">
                <a:solidFill>
                  <a:schemeClr val="tx1"/>
                </a:solidFill>
                <a:latin typeface="+mn-lt"/>
                <a:ea typeface="+mn-ea"/>
                <a:cs typeface="Arial" panose="020B0604020202020204" pitchFamily="34" charset="0"/>
              </a:defRPr>
            </a:lvl4pPr>
            <a:lvl5pPr marL="2517775" algn="l" rtl="0" eaLnBrk="0" fontAlgn="base" hangingPunct="0">
              <a:lnSpc>
                <a:spcPct val="90000"/>
              </a:lnSpc>
              <a:spcBef>
                <a:spcPct val="0"/>
              </a:spcBef>
              <a:spcAft>
                <a:spcPct val="40000"/>
              </a:spcAft>
              <a:buClr>
                <a:schemeClr val="tx1"/>
              </a:buClr>
              <a:buSzPct val="40000"/>
              <a:buFont typeface="Arial" panose="020B0604020202020204" pitchFamily="34" charset="0"/>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spcBef>
                <a:spcPts val="900"/>
              </a:spcBef>
              <a:spcAft>
                <a:spcPts val="900"/>
              </a:spcAft>
            </a:pPr>
            <a:r>
              <a:rPr lang="fr-FR" altLang="fr-FR" sz="1300" dirty="0">
                <a:solidFill>
                  <a:schemeClr val="bg1">
                    <a:lumMod val="75000"/>
                  </a:schemeClr>
                </a:solidFill>
                <a:latin typeface="Arial" panose="020B0604020202020204" pitchFamily="34" charset="0"/>
                <a:cs typeface="Arial" panose="020B0604020202020204" pitchFamily="34" charset="0"/>
              </a:rPr>
              <a:t>1. </a:t>
            </a:r>
            <a:r>
              <a:rPr lang="en-US" sz="1300" dirty="0">
                <a:solidFill>
                  <a:schemeClr val="bg1">
                    <a:lumMod val="75000"/>
                  </a:schemeClr>
                </a:solidFill>
                <a:latin typeface="Arial" panose="020B0604020202020204" pitchFamily="34" charset="0"/>
                <a:cs typeface="Arial" panose="020B0604020202020204" pitchFamily="34" charset="0"/>
              </a:rPr>
              <a:t>Legal and regulatory requirements</a:t>
            </a:r>
          </a:p>
          <a:p>
            <a:pPr defTabSz="914400">
              <a:spcBef>
                <a:spcPts val="900"/>
              </a:spcBef>
              <a:spcAft>
                <a:spcPts val="900"/>
              </a:spcAft>
            </a:pPr>
            <a:r>
              <a:rPr lang="fr-FR" altLang="fr-FR" sz="1300" dirty="0">
                <a:solidFill>
                  <a:schemeClr val="bg1">
                    <a:lumMod val="75000"/>
                  </a:schemeClr>
                </a:solidFill>
                <a:latin typeface="Arial" panose="020B0604020202020204" pitchFamily="34" charset="0"/>
                <a:cs typeface="Arial" panose="020B0604020202020204" pitchFamily="34" charset="0"/>
              </a:rPr>
              <a:t>2. </a:t>
            </a:r>
            <a:r>
              <a:rPr lang="en-GB" altLang="fr-FR" sz="1300" dirty="0">
                <a:solidFill>
                  <a:schemeClr val="bg1">
                    <a:lumMod val="75000"/>
                  </a:schemeClr>
                </a:solidFill>
                <a:latin typeface="Arial" panose="020B0604020202020204" pitchFamily="34" charset="0"/>
                <a:cs typeface="Arial" panose="020B0604020202020204" pitchFamily="34" charset="0"/>
              </a:rPr>
              <a:t>Importance of regulators in supporting the implementation of legal and regulatory framework </a:t>
            </a:r>
            <a:endParaRPr lang="en-GB" sz="1300" dirty="0">
              <a:solidFill>
                <a:schemeClr val="bg1">
                  <a:lumMod val="75000"/>
                </a:schemeClr>
              </a:solidFill>
              <a:latin typeface="Arial" panose="020B0604020202020204" pitchFamily="34" charset="0"/>
              <a:cs typeface="Arial" panose="020B0604020202020204" pitchFamily="34" charset="0"/>
            </a:endParaRPr>
          </a:p>
          <a:p>
            <a:pPr defTabSz="914400">
              <a:spcBef>
                <a:spcPts val="900"/>
              </a:spcBef>
              <a:spcAft>
                <a:spcPts val="900"/>
              </a:spcAft>
            </a:pPr>
            <a:r>
              <a:rPr lang="en-US" sz="1300" b="1" dirty="0">
                <a:solidFill>
                  <a:srgbClr val="000000">
                    <a:lumMod val="65000"/>
                    <a:lumOff val="35000"/>
                  </a:srgbClr>
                </a:solidFill>
                <a:latin typeface="Arial" panose="020B0604020202020204" pitchFamily="34" charset="0"/>
                <a:cs typeface="Arial" panose="020B0604020202020204" pitchFamily="34" charset="0"/>
              </a:rPr>
              <a:t>3.  Results of the review of legal and regulatory framework in 38 African countries </a:t>
            </a:r>
            <a:endParaRPr lang="fr-FR" altLang="fr-FR" sz="1300" b="1" dirty="0">
              <a:solidFill>
                <a:srgbClr val="000000">
                  <a:lumMod val="65000"/>
                  <a:lumOff val="35000"/>
                </a:srgbClr>
              </a:solidFill>
              <a:latin typeface="Arial" panose="020B0604020202020204" pitchFamily="34" charset="0"/>
              <a:cs typeface="Arial" panose="020B0604020202020204" pitchFamily="34" charset="0"/>
            </a:endParaRPr>
          </a:p>
        </p:txBody>
      </p:sp>
      <p:sp>
        <p:nvSpPr>
          <p:cNvPr id="5" name="Rectangle 7">
            <a:extLst>
              <a:ext uri="{FF2B5EF4-FFF2-40B4-BE49-F238E27FC236}">
                <a16:creationId xmlns:a16="http://schemas.microsoft.com/office/drawing/2014/main" id="{5030F3EF-36EE-6C7E-0CDE-C8F668469627}"/>
              </a:ext>
            </a:extLst>
          </p:cNvPr>
          <p:cNvSpPr>
            <a:spLocks noChangeArrowheads="1"/>
          </p:cNvSpPr>
          <p:nvPr/>
        </p:nvSpPr>
        <p:spPr bwMode="auto">
          <a:xfrm>
            <a:off x="709604" y="2962285"/>
            <a:ext cx="7977196" cy="360000"/>
          </a:xfrm>
          <a:prstGeom prst="rect">
            <a:avLst/>
          </a:prstGeom>
          <a:noFill/>
          <a:ln w="38100">
            <a:solidFill>
              <a:srgbClr val="00B0F0"/>
            </a:solidFill>
            <a:miter lim="800000"/>
            <a:headEnd/>
            <a:tailEnd/>
          </a:ln>
          <a:effectLst/>
          <a:extLst>
            <a:ext uri="{909E8E84-426E-40DD-AFC4-6F175D3DCCD1}">
              <a14:hiddenFill xmlns:a14="http://schemas.microsoft.com/office/drawing/2010/main">
                <a:solidFill>
                  <a:srgbClr val="EAEAEA"/>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400" b="1" i="0" u="none" strike="noStrike" kern="0" cap="none" spc="0" normalizeH="0" baseline="0" noProof="0">
              <a:ln>
                <a:noFill/>
              </a:ln>
              <a:solidFill>
                <a:srgbClr val="000000"/>
              </a:solidFill>
              <a:effectLst/>
              <a:uLnTx/>
              <a:uFillTx/>
              <a:latin typeface="Arial" panose="020B0604020202020204" pitchFamily="34" charset="0"/>
            </a:endParaRPr>
          </a:p>
        </p:txBody>
      </p:sp>
    </p:spTree>
    <p:extLst>
      <p:ext uri="{BB962C8B-B14F-4D97-AF65-F5344CB8AC3E}">
        <p14:creationId xmlns:p14="http://schemas.microsoft.com/office/powerpoint/2010/main" val="238854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0803E1B-8C6B-02B3-E3FD-15DCB332265A}"/>
              </a:ext>
            </a:extLst>
          </p:cNvPr>
          <p:cNvSpPr txBox="1"/>
          <p:nvPr/>
        </p:nvSpPr>
        <p:spPr>
          <a:xfrm>
            <a:off x="0" y="775063"/>
            <a:ext cx="9144000" cy="369332"/>
          </a:xfrm>
          <a:prstGeom prst="rect">
            <a:avLst/>
          </a:prstGeom>
          <a:noFill/>
        </p:spPr>
        <p:txBody>
          <a:bodyPr wrap="square" rtlCol="0">
            <a:spAutoFit/>
          </a:bodyPr>
          <a:lstStyle/>
          <a:p>
            <a:pPr algn="ctr"/>
            <a:r>
              <a:rPr lang="fr-FR" b="1" dirty="0">
                <a:solidFill>
                  <a:srgbClr val="0070C0"/>
                </a:solidFill>
                <a:latin typeface="Arial" panose="020B0604020202020204" pitchFamily="34" charset="0"/>
                <a:cs typeface="Arial" panose="020B0604020202020204" pitchFamily="34" charset="0"/>
              </a:rPr>
              <a:t>Introduction</a:t>
            </a:r>
          </a:p>
        </p:txBody>
      </p:sp>
      <p:grpSp>
        <p:nvGrpSpPr>
          <p:cNvPr id="3" name="Groupe 2">
            <a:extLst>
              <a:ext uri="{FF2B5EF4-FFF2-40B4-BE49-F238E27FC236}">
                <a16:creationId xmlns:a16="http://schemas.microsoft.com/office/drawing/2014/main" id="{6BF2A0DC-89B9-3510-4800-09A3BA285D18}"/>
              </a:ext>
            </a:extLst>
          </p:cNvPr>
          <p:cNvGrpSpPr/>
          <p:nvPr/>
        </p:nvGrpSpPr>
        <p:grpSpPr>
          <a:xfrm>
            <a:off x="943175" y="1266427"/>
            <a:ext cx="7265161" cy="4935976"/>
            <a:chOff x="943175" y="1266427"/>
            <a:chExt cx="7265161" cy="4935976"/>
          </a:xfrm>
        </p:grpSpPr>
        <p:pic>
          <p:nvPicPr>
            <p:cNvPr id="4" name="Graphique 39" descr="Research">
              <a:extLst>
                <a:ext uri="{FF2B5EF4-FFF2-40B4-BE49-F238E27FC236}">
                  <a16:creationId xmlns:a16="http://schemas.microsoft.com/office/drawing/2014/main" id="{508F4E48-36D3-D991-B260-75D7CE118D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418476" y="1392601"/>
              <a:ext cx="540000" cy="540000"/>
            </a:xfrm>
            <a:prstGeom prst="rect">
              <a:avLst/>
            </a:prstGeom>
          </p:spPr>
        </p:pic>
        <p:sp>
          <p:nvSpPr>
            <p:cNvPr id="5" name="Text Box 58">
              <a:extLst>
                <a:ext uri="{FF2B5EF4-FFF2-40B4-BE49-F238E27FC236}">
                  <a16:creationId xmlns:a16="http://schemas.microsoft.com/office/drawing/2014/main" id="{FA812A6F-6C4F-9824-B017-5375C8E44E2E}"/>
                </a:ext>
              </a:extLst>
            </p:cNvPr>
            <p:cNvSpPr txBox="1">
              <a:spLocks noChangeAspect="1" noChangeArrowheads="1"/>
            </p:cNvSpPr>
            <p:nvPr/>
          </p:nvSpPr>
          <p:spPr bwMode="auto">
            <a:xfrm>
              <a:off x="956924" y="1266427"/>
              <a:ext cx="3490601" cy="2359275"/>
            </a:xfrm>
            <a:prstGeom prst="rect">
              <a:avLst/>
            </a:prstGeom>
            <a:solidFill>
              <a:schemeClr val="tx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ot="0" vert="horz" wrap="square" lIns="91440" tIns="45720" rIns="91440" bIns="45720" anchor="ctr" anchorCtr="0" upright="1">
              <a:noAutofit/>
            </a:bodyPr>
            <a:lstStyle/>
            <a:p>
              <a:pPr algn="ctr"/>
              <a:endParaRPr lang="fr-FR" sz="1200" dirty="0">
                <a:solidFill>
                  <a:schemeClr val="bg1"/>
                </a:solidFill>
                <a:latin typeface="Arial" panose="020B0604020202020204" pitchFamily="34" charset="0"/>
                <a:cs typeface="Arial" panose="020B0604020202020204" pitchFamily="34" charset="0"/>
              </a:endParaRPr>
            </a:p>
            <a:p>
              <a:pPr algn="ctr"/>
              <a:endParaRPr lang="fr-FR" sz="1200" dirty="0">
                <a:solidFill>
                  <a:schemeClr val="bg1"/>
                </a:solidFill>
                <a:latin typeface="Arial" panose="020B0604020202020204" pitchFamily="34" charset="0"/>
                <a:cs typeface="Arial" panose="020B0604020202020204" pitchFamily="34" charset="0"/>
              </a:endParaRPr>
            </a:p>
            <a:p>
              <a:pPr algn="ctr"/>
              <a:endParaRPr lang="fr-FR" sz="1200" dirty="0">
                <a:solidFill>
                  <a:schemeClr val="bg1"/>
                </a:solidFill>
                <a:latin typeface="Arial" panose="020B0604020202020204" pitchFamily="34" charset="0"/>
                <a:cs typeface="Arial" panose="020B0604020202020204" pitchFamily="34" charset="0"/>
              </a:endParaRPr>
            </a:p>
            <a:p>
              <a:pPr algn="ctr">
                <a:spcAft>
                  <a:spcPts val="300"/>
                </a:spcAft>
              </a:pPr>
              <a:r>
                <a:rPr lang="en-US" sz="1200" dirty="0">
                  <a:solidFill>
                    <a:schemeClr val="bg1"/>
                  </a:solidFill>
                  <a:latin typeface="Arial" panose="020B0604020202020204" pitchFamily="34" charset="0"/>
                  <a:cs typeface="Arial" panose="020B0604020202020204" pitchFamily="34" charset="0"/>
                </a:rPr>
                <a:t>Review carried out as part of support for the network of French-speaking energy regulators (RegulaE.Fr)</a:t>
              </a:r>
            </a:p>
          </p:txBody>
        </p:sp>
        <p:sp>
          <p:nvSpPr>
            <p:cNvPr id="6" name="Text Box 58">
              <a:extLst>
                <a:ext uri="{FF2B5EF4-FFF2-40B4-BE49-F238E27FC236}">
                  <a16:creationId xmlns:a16="http://schemas.microsoft.com/office/drawing/2014/main" id="{D47FA499-6ADE-25AE-5BCC-F001ADD0F723}"/>
                </a:ext>
              </a:extLst>
            </p:cNvPr>
            <p:cNvSpPr txBox="1">
              <a:spLocks noChangeAspect="1" noChangeArrowheads="1"/>
            </p:cNvSpPr>
            <p:nvPr/>
          </p:nvSpPr>
          <p:spPr bwMode="auto">
            <a:xfrm>
              <a:off x="4710225" y="3843128"/>
              <a:ext cx="3490601" cy="2359275"/>
            </a:xfrm>
            <a:prstGeom prst="rect">
              <a:avLst/>
            </a:prstGeom>
            <a:solidFill>
              <a:srgbClr val="0070C0"/>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ot="0" vert="horz" wrap="square" lIns="91440" tIns="45720" rIns="91440" bIns="45720" anchor="ctr" anchorCtr="0" upright="1">
              <a:noAutofit/>
            </a:bodyPr>
            <a:lstStyle/>
            <a:p>
              <a:pPr algn="ctr">
                <a:lnSpc>
                  <a:spcPct val="110000"/>
                </a:lnSpc>
                <a:spcBef>
                  <a:spcPts val="400"/>
                </a:spcBef>
              </a:pPr>
              <a:r>
                <a:rPr lang="en-GB" sz="1200"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Mapping and infographics including 38 African countries </a:t>
              </a:r>
            </a:p>
          </p:txBody>
        </p:sp>
        <p:sp>
          <p:nvSpPr>
            <p:cNvPr id="7" name="Text Box 58">
              <a:extLst>
                <a:ext uri="{FF2B5EF4-FFF2-40B4-BE49-F238E27FC236}">
                  <a16:creationId xmlns:a16="http://schemas.microsoft.com/office/drawing/2014/main" id="{5BF4F703-B833-0620-1E19-949D7D275E09}"/>
                </a:ext>
              </a:extLst>
            </p:cNvPr>
            <p:cNvSpPr txBox="1">
              <a:spLocks noChangeAspect="1" noChangeArrowheads="1"/>
            </p:cNvSpPr>
            <p:nvPr/>
          </p:nvSpPr>
          <p:spPr bwMode="auto">
            <a:xfrm>
              <a:off x="943175" y="3843128"/>
              <a:ext cx="3490601" cy="2359275"/>
            </a:xfrm>
            <a:prstGeom prst="rect">
              <a:avLst/>
            </a:prstGeom>
            <a:solidFill>
              <a:srgbClr val="002060"/>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ot="0" vert="horz" wrap="square" lIns="91440" tIns="45720" rIns="91440" bIns="45720" anchor="ctr" anchorCtr="0" upright="1">
              <a:noAutofit/>
            </a:bodyPr>
            <a:lstStyle/>
            <a:p>
              <a:pPr algn="ctr"/>
              <a:r>
                <a:rPr lang="en-US" sz="1200" dirty="0">
                  <a:solidFill>
                    <a:schemeClr val="bg1"/>
                  </a:solidFill>
                  <a:latin typeface="Arial" panose="020B0604020202020204" pitchFamily="34" charset="0"/>
                  <a:cs typeface="Arial" panose="020B0604020202020204" pitchFamily="34" charset="0"/>
                </a:rPr>
                <a:t>It includes the assessment of the level of </a:t>
              </a:r>
            </a:p>
            <a:p>
              <a:pPr algn="ctr"/>
              <a:r>
                <a:rPr lang="en-US" sz="1400" b="1" dirty="0">
                  <a:solidFill>
                    <a:schemeClr val="bg1"/>
                  </a:solidFill>
                  <a:latin typeface="Arial" panose="020B0604020202020204" pitchFamily="34" charset="0"/>
                  <a:cs typeface="Arial" panose="020B0604020202020204" pitchFamily="34" charset="0"/>
                </a:rPr>
                <a:t>9</a:t>
              </a:r>
              <a:r>
                <a:rPr lang="en-US" sz="1200" dirty="0">
                  <a:solidFill>
                    <a:schemeClr val="bg1"/>
                  </a:solidFill>
                  <a:latin typeface="Arial" panose="020B0604020202020204" pitchFamily="34" charset="0"/>
                  <a:cs typeface="Arial" panose="020B0604020202020204" pitchFamily="34" charset="0"/>
                </a:rPr>
                <a:t> key indicators needed for the</a:t>
              </a:r>
            </a:p>
            <a:p>
              <a:pPr algn="ctr"/>
              <a:r>
                <a:rPr lang="en-US" sz="1200" dirty="0">
                  <a:solidFill>
                    <a:schemeClr val="bg1"/>
                  </a:solidFill>
                  <a:latin typeface="Arial" panose="020B0604020202020204" pitchFamily="34" charset="0"/>
                  <a:cs typeface="Arial" panose="020B0604020202020204" pitchFamily="34" charset="0"/>
                </a:rPr>
                <a:t> integration and regulation of renewable energy and promotion of public private partnerships</a:t>
              </a:r>
            </a:p>
          </p:txBody>
        </p:sp>
        <p:grpSp>
          <p:nvGrpSpPr>
            <p:cNvPr id="9" name="Groupe 8">
              <a:extLst>
                <a:ext uri="{FF2B5EF4-FFF2-40B4-BE49-F238E27FC236}">
                  <a16:creationId xmlns:a16="http://schemas.microsoft.com/office/drawing/2014/main" id="{2DA85EF5-2267-B9C6-B5E1-3DF7BE08B864}"/>
                </a:ext>
              </a:extLst>
            </p:cNvPr>
            <p:cNvGrpSpPr/>
            <p:nvPr/>
          </p:nvGrpSpPr>
          <p:grpSpPr>
            <a:xfrm>
              <a:off x="2419200" y="1266427"/>
              <a:ext cx="5789136" cy="2359275"/>
              <a:chOff x="2419204" y="1266427"/>
              <a:chExt cx="5789136" cy="2359275"/>
            </a:xfrm>
          </p:grpSpPr>
          <p:sp>
            <p:nvSpPr>
              <p:cNvPr id="12" name="Text Box 58">
                <a:extLst>
                  <a:ext uri="{FF2B5EF4-FFF2-40B4-BE49-F238E27FC236}">
                    <a16:creationId xmlns:a16="http://schemas.microsoft.com/office/drawing/2014/main" id="{3F16EFBA-24C2-2E1C-8613-4FC07C5F1AE0}"/>
                  </a:ext>
                </a:extLst>
              </p:cNvPr>
              <p:cNvSpPr txBox="1">
                <a:spLocks noChangeAspect="1" noChangeArrowheads="1"/>
              </p:cNvSpPr>
              <p:nvPr/>
            </p:nvSpPr>
            <p:spPr bwMode="auto">
              <a:xfrm>
                <a:off x="4717739" y="1266427"/>
                <a:ext cx="3490601" cy="2359275"/>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ot="0" vert="horz" wrap="square" lIns="91440" tIns="45720" rIns="91440" bIns="45720" anchor="ctr" anchorCtr="0" upright="1">
                <a:noAutofit/>
              </a:bodyPr>
              <a:lstStyle/>
              <a:p>
                <a:pPr algn="ctr">
                  <a:lnSpc>
                    <a:spcPct val="110000"/>
                  </a:lnSpc>
                  <a:spcBef>
                    <a:spcPts val="400"/>
                  </a:spcBef>
                  <a:spcAft>
                    <a:spcPts val="400"/>
                  </a:spcAft>
                </a:pPr>
                <a:endParaRPr lang="fr-FR" sz="1200" dirty="0">
                  <a:solidFill>
                    <a:schemeClr val="bg1"/>
                  </a:solidFill>
                  <a:latin typeface="Arial" panose="020B0604020202020204" pitchFamily="34" charset="0"/>
                  <a:cs typeface="Arial" panose="020B0604020202020204" pitchFamily="34" charset="0"/>
                </a:endParaRPr>
              </a:p>
              <a:p>
                <a:pPr algn="ctr">
                  <a:lnSpc>
                    <a:spcPct val="110000"/>
                  </a:lnSpc>
                  <a:spcBef>
                    <a:spcPts val="400"/>
                  </a:spcBef>
                  <a:spcAft>
                    <a:spcPts val="400"/>
                  </a:spcAft>
                </a:pPr>
                <a:r>
                  <a:rPr lang="en-US" sz="1200" dirty="0">
                    <a:solidFill>
                      <a:schemeClr val="bg1"/>
                    </a:solidFill>
                    <a:latin typeface="Arial" panose="020B0604020202020204" pitchFamily="34" charset="0"/>
                    <a:cs typeface="Arial" panose="020B0604020202020204" pitchFamily="34" charset="0"/>
                  </a:rPr>
                  <a:t>The legal and regulatory frameworks were assessed in 20 African member States of the network of French-speaking regulators "RegulaE.Fr". The assessment was extended to non-French-speaking countries : 11 western and central African countries, and 7 countries in the Horn of Africa</a:t>
                </a:r>
                <a:endParaRPr lang="fr-FR" sz="1200"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endParaRPr>
              </a:p>
            </p:txBody>
          </p:sp>
          <p:pic>
            <p:nvPicPr>
              <p:cNvPr id="13" name="Graphique 5" descr="Réunion en ligne avec un remplissage uni">
                <a:extLst>
                  <a:ext uri="{FF2B5EF4-FFF2-40B4-BE49-F238E27FC236}">
                    <a16:creationId xmlns:a16="http://schemas.microsoft.com/office/drawing/2014/main" id="{4786DE51-33C4-17D5-FF45-87FA26BA1CE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19204" y="1379349"/>
                <a:ext cx="540000" cy="540000"/>
              </a:xfrm>
              <a:prstGeom prst="rect">
                <a:avLst/>
              </a:prstGeom>
            </p:spPr>
          </p:pic>
        </p:grpSp>
        <p:pic>
          <p:nvPicPr>
            <p:cNvPr id="10" name="Graphique 9" descr="Mille avec un remplissage uni">
              <a:extLst>
                <a:ext uri="{FF2B5EF4-FFF2-40B4-BE49-F238E27FC236}">
                  <a16:creationId xmlns:a16="http://schemas.microsoft.com/office/drawing/2014/main" id="{11F57638-608E-8F43-0D46-847382B1D98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418476" y="3945040"/>
              <a:ext cx="540000" cy="540000"/>
            </a:xfrm>
            <a:prstGeom prst="rect">
              <a:avLst/>
            </a:prstGeom>
          </p:spPr>
        </p:pic>
        <p:pic>
          <p:nvPicPr>
            <p:cNvPr id="11" name="Graphique 10" descr="Loupe avec un remplissage uni">
              <a:extLst>
                <a:ext uri="{FF2B5EF4-FFF2-40B4-BE49-F238E27FC236}">
                  <a16:creationId xmlns:a16="http://schemas.microsoft.com/office/drawing/2014/main" id="{C73B2656-2E19-9D08-4895-F8DC03DBD55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188171" y="1378800"/>
              <a:ext cx="540000" cy="540000"/>
            </a:xfrm>
            <a:prstGeom prst="rect">
              <a:avLst/>
            </a:prstGeom>
          </p:spPr>
        </p:pic>
      </p:grpSp>
      <p:pic>
        <p:nvPicPr>
          <p:cNvPr id="14" name="Graphique 13" descr="Afrique avec un remplissage uni">
            <a:extLst>
              <a:ext uri="{FF2B5EF4-FFF2-40B4-BE49-F238E27FC236}">
                <a16:creationId xmlns:a16="http://schemas.microsoft.com/office/drawing/2014/main" id="{6F232B9C-8B0D-6A6F-325D-23DA6FF1E9F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88400" y="3958676"/>
            <a:ext cx="540000" cy="540000"/>
          </a:xfrm>
          <a:prstGeom prst="rect">
            <a:avLst/>
          </a:prstGeom>
        </p:spPr>
      </p:pic>
    </p:spTree>
    <p:extLst>
      <p:ext uri="{BB962C8B-B14F-4D97-AF65-F5344CB8AC3E}">
        <p14:creationId xmlns:p14="http://schemas.microsoft.com/office/powerpoint/2010/main" val="4159685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e 23">
            <a:extLst>
              <a:ext uri="{FF2B5EF4-FFF2-40B4-BE49-F238E27FC236}">
                <a16:creationId xmlns:a16="http://schemas.microsoft.com/office/drawing/2014/main" id="{C259A759-1320-7D20-7273-6E5DF4806F4F}"/>
              </a:ext>
            </a:extLst>
          </p:cNvPr>
          <p:cNvGrpSpPr>
            <a:grpSpLocks noGrp="1" noUngrp="1" noRot="1" noMove="1" noResize="1"/>
          </p:cNvGrpSpPr>
          <p:nvPr/>
        </p:nvGrpSpPr>
        <p:grpSpPr>
          <a:xfrm>
            <a:off x="658800" y="1336922"/>
            <a:ext cx="7472044" cy="4096990"/>
            <a:chOff x="658800" y="1336922"/>
            <a:chExt cx="7472044" cy="4096990"/>
          </a:xfrm>
        </p:grpSpPr>
        <p:grpSp>
          <p:nvGrpSpPr>
            <p:cNvPr id="297" name="Groupe 296">
              <a:extLst>
                <a:ext uri="{FF2B5EF4-FFF2-40B4-BE49-F238E27FC236}">
                  <a16:creationId xmlns:a16="http://schemas.microsoft.com/office/drawing/2014/main" id="{49FAE6C0-F740-67E3-6E99-7FB0AE5B1B37}"/>
                </a:ext>
              </a:extLst>
            </p:cNvPr>
            <p:cNvGrpSpPr>
              <a:grpSpLocks noGrp="1" noUngrp="1" noRot="1" noMove="1" noResize="1"/>
            </p:cNvGrpSpPr>
            <p:nvPr/>
          </p:nvGrpSpPr>
          <p:grpSpPr>
            <a:xfrm>
              <a:off x="658800" y="2608051"/>
              <a:ext cx="2528949" cy="2323360"/>
              <a:chOff x="681138" y="2073785"/>
              <a:chExt cx="3268088" cy="3002400"/>
            </a:xfrm>
          </p:grpSpPr>
          <p:grpSp>
            <p:nvGrpSpPr>
              <p:cNvPr id="543" name="Groupe 542">
                <a:extLst>
                  <a:ext uri="{FF2B5EF4-FFF2-40B4-BE49-F238E27FC236}">
                    <a16:creationId xmlns:a16="http://schemas.microsoft.com/office/drawing/2014/main" id="{9CAAAFB3-8011-8AA5-658E-8B20AB2E6284}"/>
                  </a:ext>
                </a:extLst>
              </p:cNvPr>
              <p:cNvGrpSpPr>
                <a:grpSpLocks noGrp="1" noUngrp="1" noRot="1" noMove="1" noResize="1"/>
              </p:cNvGrpSpPr>
              <p:nvPr/>
            </p:nvGrpSpPr>
            <p:grpSpPr>
              <a:xfrm>
                <a:off x="681139" y="2073785"/>
                <a:ext cx="3268087" cy="3002400"/>
                <a:chOff x="306000" y="4723200"/>
                <a:chExt cx="3268087" cy="3002400"/>
              </a:xfrm>
            </p:grpSpPr>
            <p:sp>
              <p:nvSpPr>
                <p:cNvPr id="545" name="Rectangle 19">
                  <a:extLst>
                    <a:ext uri="{FF2B5EF4-FFF2-40B4-BE49-F238E27FC236}">
                      <a16:creationId xmlns:a16="http://schemas.microsoft.com/office/drawing/2014/main" id="{C855968F-1F7D-DA7A-321A-B104FE5044B7}"/>
                    </a:ext>
                  </a:extLst>
                </p:cNvPr>
                <p:cNvSpPr>
                  <a:spLocks noGrp="1" noRot="1" noMove="1" noResize="1" noEditPoints="1" noAdjustHandles="1" noChangeArrowheads="1" noChangeShapeType="1"/>
                </p:cNvSpPr>
                <p:nvPr/>
              </p:nvSpPr>
              <p:spPr bwMode="auto">
                <a:xfrm>
                  <a:off x="306000" y="6080157"/>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rgbClr val="000000"/>
                      </a:solidFill>
                      <a:effectLst/>
                      <a:uLnTx/>
                      <a:uFillTx/>
                      <a:latin typeface="Arial" panose="020B0604020202020204" pitchFamily="34" charset="0"/>
                    </a:rPr>
                    <a:t>Guarantee of non-discriminatory access by third parties to the network (access obligation)</a:t>
                  </a:r>
                </a:p>
              </p:txBody>
            </p:sp>
            <p:sp>
              <p:nvSpPr>
                <p:cNvPr id="546" name="Rectangle 27">
                  <a:extLst>
                    <a:ext uri="{FF2B5EF4-FFF2-40B4-BE49-F238E27FC236}">
                      <a16:creationId xmlns:a16="http://schemas.microsoft.com/office/drawing/2014/main" id="{27618804-7FAF-77E0-AFEF-A49922A66778}"/>
                    </a:ext>
                  </a:extLst>
                </p:cNvPr>
                <p:cNvSpPr>
                  <a:spLocks noGrp="1" noRot="1" noMove="1" noResize="1" noEditPoints="1" noAdjustHandles="1" noChangeArrowheads="1" noChangeShapeType="1"/>
                </p:cNvSpPr>
                <p:nvPr/>
              </p:nvSpPr>
              <p:spPr bwMode="auto">
                <a:xfrm>
                  <a:off x="306000" y="6419396"/>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Procedures, conditions, and deadlines, clear and transparent for the granting of exploitation titles</a:t>
                  </a:r>
                </a:p>
              </p:txBody>
            </p:sp>
            <p:sp>
              <p:nvSpPr>
                <p:cNvPr id="547" name="Rectangle 35">
                  <a:extLst>
                    <a:ext uri="{FF2B5EF4-FFF2-40B4-BE49-F238E27FC236}">
                      <a16:creationId xmlns:a16="http://schemas.microsoft.com/office/drawing/2014/main" id="{264F461F-C2E6-E517-D68A-AE23126D511E}"/>
                    </a:ext>
                  </a:extLst>
                </p:cNvPr>
                <p:cNvSpPr>
                  <a:spLocks noGrp="1" noRot="1" noMove="1" noResize="1" noEditPoints="1" noAdjustHandles="1" noChangeArrowheads="1" noChangeShapeType="1"/>
                </p:cNvSpPr>
                <p:nvPr/>
              </p:nvSpPr>
              <p:spPr bwMode="auto">
                <a:xfrm>
                  <a:off x="306000" y="5062439"/>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Separation of sector activities (minimum accounting separation), and establishment of an independent TSO</a:t>
                  </a:r>
                </a:p>
              </p:txBody>
            </p:sp>
            <p:sp>
              <p:nvSpPr>
                <p:cNvPr id="548" name="Rectangle 51">
                  <a:extLst>
                    <a:ext uri="{FF2B5EF4-FFF2-40B4-BE49-F238E27FC236}">
                      <a16:creationId xmlns:a16="http://schemas.microsoft.com/office/drawing/2014/main" id="{BF45E860-C86B-6BAA-EC07-C7F0DF134725}"/>
                    </a:ext>
                  </a:extLst>
                </p:cNvPr>
                <p:cNvSpPr>
                  <a:spLocks noGrp="1" noRot="1" noMove="1" noResize="1" noEditPoints="1" noAdjustHandles="1" noChangeArrowheads="1" noChangeShapeType="1"/>
                </p:cNvSpPr>
                <p:nvPr/>
              </p:nvSpPr>
              <p:spPr bwMode="auto">
                <a:xfrm>
                  <a:off x="306000" y="4723200"/>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Independent regulatory authority with power and means to promote and protect competition</a:t>
                  </a:r>
                </a:p>
              </p:txBody>
            </p:sp>
            <p:sp>
              <p:nvSpPr>
                <p:cNvPr id="549" name="Rectangle 59">
                  <a:extLst>
                    <a:ext uri="{FF2B5EF4-FFF2-40B4-BE49-F238E27FC236}">
                      <a16:creationId xmlns:a16="http://schemas.microsoft.com/office/drawing/2014/main" id="{2DB0054A-9D28-A584-7385-073BA8108EAC}"/>
                    </a:ext>
                  </a:extLst>
                </p:cNvPr>
                <p:cNvSpPr>
                  <a:spLocks noGrp="1" noRot="1" noMove="1" noResize="1" noEditPoints="1" noAdjustHandles="1" noChangeArrowheads="1" noChangeShapeType="1"/>
                </p:cNvSpPr>
                <p:nvPr/>
              </p:nvSpPr>
              <p:spPr bwMode="auto">
                <a:xfrm>
                  <a:off x="306000" y="5401678"/>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Opening sector to new market players, including eligible customers, and safeguarding against natural monopolies</a:t>
                  </a:r>
                </a:p>
              </p:txBody>
            </p:sp>
            <p:sp>
              <p:nvSpPr>
                <p:cNvPr id="550" name="Rectangle 67">
                  <a:extLst>
                    <a:ext uri="{FF2B5EF4-FFF2-40B4-BE49-F238E27FC236}">
                      <a16:creationId xmlns:a16="http://schemas.microsoft.com/office/drawing/2014/main" id="{7D6BE4E0-7D1C-D63D-B15A-570A0D6E1CCA}"/>
                    </a:ext>
                  </a:extLst>
                </p:cNvPr>
                <p:cNvSpPr>
                  <a:spLocks noGrp="1" noRot="1" noMove="1" noResize="1" noEditPoints="1" noAdjustHandles="1" noChangeArrowheads="1" noChangeShapeType="1"/>
                </p:cNvSpPr>
                <p:nvPr/>
              </p:nvSpPr>
              <p:spPr bwMode="auto">
                <a:xfrm>
                  <a:off x="306000" y="6758634"/>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fr-FR" altLang="fr-FR" sz="700" b="0" i="0" u="none" strike="noStrike" kern="0" cap="none" spc="0" normalizeH="0" baseline="0" noProof="0" dirty="0">
                      <a:ln>
                        <a:noFill/>
                      </a:ln>
                      <a:solidFill>
                        <a:srgbClr val="000000"/>
                      </a:solidFill>
                      <a:effectLst/>
                      <a:uLnTx/>
                      <a:uFillTx/>
                      <a:latin typeface="Arial" panose="020B0604020202020204" pitchFamily="34" charset="0"/>
                    </a:rPr>
                    <a:t>Transparent transmission network planning process </a:t>
                  </a:r>
                </a:p>
              </p:txBody>
            </p:sp>
            <p:sp>
              <p:nvSpPr>
                <p:cNvPr id="551" name="Rectangle 67">
                  <a:extLst>
                    <a:ext uri="{FF2B5EF4-FFF2-40B4-BE49-F238E27FC236}">
                      <a16:creationId xmlns:a16="http://schemas.microsoft.com/office/drawing/2014/main" id="{B31695A2-C255-D119-3430-5BA732031EB4}"/>
                    </a:ext>
                  </a:extLst>
                </p:cNvPr>
                <p:cNvSpPr>
                  <a:spLocks noGrp="1" noRot="1" noMove="1" noResize="1" noEditPoints="1" noAdjustHandles="1" noChangeArrowheads="1" noChangeShapeType="1"/>
                </p:cNvSpPr>
                <p:nvPr/>
              </p:nvSpPr>
              <p:spPr bwMode="auto">
                <a:xfrm>
                  <a:off x="306000" y="7097874"/>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Clear and transparent framework for resolving complaints and disputes</a:t>
                  </a:r>
                </a:p>
              </p:txBody>
            </p:sp>
            <p:sp>
              <p:nvSpPr>
                <p:cNvPr id="552" name="Rectangle 67">
                  <a:extLst>
                    <a:ext uri="{FF2B5EF4-FFF2-40B4-BE49-F238E27FC236}">
                      <a16:creationId xmlns:a16="http://schemas.microsoft.com/office/drawing/2014/main" id="{C3123923-2E8D-DE96-3F6A-A8AD266B3FBC}"/>
                    </a:ext>
                  </a:extLst>
                </p:cNvPr>
                <p:cNvSpPr>
                  <a:spLocks noGrp="1" noRot="1" noMove="1" noResize="1" noEditPoints="1" noAdjustHandles="1" noChangeArrowheads="1" noChangeShapeType="1"/>
                </p:cNvSpPr>
                <p:nvPr/>
              </p:nvSpPr>
              <p:spPr bwMode="auto">
                <a:xfrm>
                  <a:off x="306000" y="7437113"/>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Grid code, in accordance with the regional grid code, and specific technical rules for variable renewable energies</a:t>
                  </a:r>
                </a:p>
              </p:txBody>
            </p:sp>
          </p:grpSp>
          <p:sp>
            <p:nvSpPr>
              <p:cNvPr id="544" name="Rectangle 11">
                <a:extLst>
                  <a:ext uri="{FF2B5EF4-FFF2-40B4-BE49-F238E27FC236}">
                    <a16:creationId xmlns:a16="http://schemas.microsoft.com/office/drawing/2014/main" id="{7B709E31-0DA0-3F70-59E8-489ADC666A4A}"/>
                  </a:ext>
                </a:extLst>
              </p:cNvPr>
              <p:cNvSpPr>
                <a:spLocks noGrp="1" noRot="1" noMove="1" noResize="1" noEditPoints="1" noAdjustHandles="1" noChangeArrowheads="1" noChangeShapeType="1"/>
              </p:cNvSpPr>
              <p:nvPr/>
            </p:nvSpPr>
            <p:spPr bwMode="auto">
              <a:xfrm>
                <a:off x="681138" y="3091502"/>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Tariff principles, tariff structure and methodology reflecting transmission and access costs</a:t>
                </a:r>
              </a:p>
            </p:txBody>
          </p:sp>
        </p:grpSp>
        <p:grpSp>
          <p:nvGrpSpPr>
            <p:cNvPr id="299" name="Groupe 298">
              <a:extLst>
                <a:ext uri="{FF2B5EF4-FFF2-40B4-BE49-F238E27FC236}">
                  <a16:creationId xmlns:a16="http://schemas.microsoft.com/office/drawing/2014/main" id="{B09FBEC0-7345-8E2E-36CF-799617743ED8}"/>
                </a:ext>
              </a:extLst>
            </p:cNvPr>
            <p:cNvGrpSpPr>
              <a:grpSpLocks noGrp="1" noUngrp="1" noRot="1" noMove="1" noResize="1"/>
            </p:cNvGrpSpPr>
            <p:nvPr/>
          </p:nvGrpSpPr>
          <p:grpSpPr>
            <a:xfrm>
              <a:off x="3796093" y="1531828"/>
              <a:ext cx="238436" cy="3405143"/>
              <a:chOff x="8526154" y="1189962"/>
              <a:chExt cx="308124" cy="4400351"/>
            </a:xfrm>
          </p:grpSpPr>
          <p:sp>
            <p:nvSpPr>
              <p:cNvPr id="531" name="Rectangle 12">
                <a:extLst>
                  <a:ext uri="{FF2B5EF4-FFF2-40B4-BE49-F238E27FC236}">
                    <a16:creationId xmlns:a16="http://schemas.microsoft.com/office/drawing/2014/main" id="{69D0E419-EAAA-CB0F-C765-167A088B5F65}"/>
                  </a:ext>
                </a:extLst>
              </p:cNvPr>
              <p:cNvSpPr>
                <a:spLocks noGrp="1" noRot="1" noMove="1" noResize="1" noEditPoints="1" noAdjustHandles="1" noChangeArrowheads="1" noChangeShapeType="1"/>
              </p:cNvSpPr>
              <p:nvPr/>
            </p:nvSpPr>
            <p:spPr bwMode="auto">
              <a:xfrm>
                <a:off x="8526224"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532" name="Rectangle 20">
                <a:extLst>
                  <a:ext uri="{FF2B5EF4-FFF2-40B4-BE49-F238E27FC236}">
                    <a16:creationId xmlns:a16="http://schemas.microsoft.com/office/drawing/2014/main" id="{38692C7C-1709-90AF-A6B8-95E0504F01C6}"/>
                  </a:ext>
                </a:extLst>
              </p:cNvPr>
              <p:cNvSpPr>
                <a:spLocks noGrp="1" noRot="1" noMove="1" noResize="1" noEditPoints="1" noAdjustHandles="1" noChangeArrowheads="1" noChangeShapeType="1"/>
              </p:cNvSpPr>
              <p:nvPr/>
            </p:nvSpPr>
            <p:spPr bwMode="auto">
              <a:xfrm>
                <a:off x="8526224"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33" name="Rectangle 28">
                <a:extLst>
                  <a:ext uri="{FF2B5EF4-FFF2-40B4-BE49-F238E27FC236}">
                    <a16:creationId xmlns:a16="http://schemas.microsoft.com/office/drawing/2014/main" id="{DD6324D2-2A2B-437B-D2F1-4D7F6FCBE438}"/>
                  </a:ext>
                </a:extLst>
              </p:cNvPr>
              <p:cNvSpPr>
                <a:spLocks noGrp="1" noRot="1" noMove="1" noResize="1" noEditPoints="1" noAdjustHandles="1" noChangeArrowheads="1" noChangeShapeType="1"/>
              </p:cNvSpPr>
              <p:nvPr/>
            </p:nvSpPr>
            <p:spPr bwMode="auto">
              <a:xfrm>
                <a:off x="8526224"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34" name="Rectangle 36">
                <a:extLst>
                  <a:ext uri="{FF2B5EF4-FFF2-40B4-BE49-F238E27FC236}">
                    <a16:creationId xmlns:a16="http://schemas.microsoft.com/office/drawing/2014/main" id="{C0742FF3-60CA-AD8F-79CA-E090A86FE984}"/>
                  </a:ext>
                </a:extLst>
              </p:cNvPr>
              <p:cNvSpPr>
                <a:spLocks noGrp="1" noRot="1" noMove="1" noResize="1" noEditPoints="1" noAdjustHandles="1" noChangeArrowheads="1" noChangeShapeType="1"/>
              </p:cNvSpPr>
              <p:nvPr/>
            </p:nvSpPr>
            <p:spPr bwMode="auto">
              <a:xfrm>
                <a:off x="8526224"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35" name="Rectangle 52">
                <a:extLst>
                  <a:ext uri="{FF2B5EF4-FFF2-40B4-BE49-F238E27FC236}">
                    <a16:creationId xmlns:a16="http://schemas.microsoft.com/office/drawing/2014/main" id="{5B9772B9-25F2-9C51-C2B9-86F575F21A5F}"/>
                  </a:ext>
                </a:extLst>
              </p:cNvPr>
              <p:cNvSpPr>
                <a:spLocks noGrp="1" noRot="1" noMove="1" noResize="1" noEditPoints="1" noAdjustHandles="1" noChangeArrowheads="1" noChangeShapeType="1"/>
              </p:cNvSpPr>
              <p:nvPr/>
            </p:nvSpPr>
            <p:spPr bwMode="auto">
              <a:xfrm>
                <a:off x="8526224"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536" name="Rectangle 60">
                <a:extLst>
                  <a:ext uri="{FF2B5EF4-FFF2-40B4-BE49-F238E27FC236}">
                    <a16:creationId xmlns:a16="http://schemas.microsoft.com/office/drawing/2014/main" id="{5641F9F3-79BB-8D31-BB83-A5B369532B98}"/>
                  </a:ext>
                </a:extLst>
              </p:cNvPr>
              <p:cNvSpPr>
                <a:spLocks noGrp="1" noRot="1" noMove="1" noResize="1" noEditPoints="1" noAdjustHandles="1" noChangeArrowheads="1" noChangeShapeType="1"/>
              </p:cNvSpPr>
              <p:nvPr/>
            </p:nvSpPr>
            <p:spPr bwMode="auto">
              <a:xfrm>
                <a:off x="8526224"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37" name="Rectangle 68">
                <a:extLst>
                  <a:ext uri="{FF2B5EF4-FFF2-40B4-BE49-F238E27FC236}">
                    <a16:creationId xmlns:a16="http://schemas.microsoft.com/office/drawing/2014/main" id="{E754CDB7-4156-F7A6-DF69-1AAA89AA1ED7}"/>
                  </a:ext>
                </a:extLst>
              </p:cNvPr>
              <p:cNvSpPr>
                <a:spLocks noGrp="1" noRot="1" noMove="1" noResize="1" noEditPoints="1" noAdjustHandles="1" noChangeArrowheads="1" noChangeShapeType="1"/>
              </p:cNvSpPr>
              <p:nvPr/>
            </p:nvSpPr>
            <p:spPr bwMode="auto">
              <a:xfrm>
                <a:off x="8526224"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38" name="Rectangle 68">
                <a:extLst>
                  <a:ext uri="{FF2B5EF4-FFF2-40B4-BE49-F238E27FC236}">
                    <a16:creationId xmlns:a16="http://schemas.microsoft.com/office/drawing/2014/main" id="{F5C4B53B-471B-8618-1B4B-6BEFD2AE432D}"/>
                  </a:ext>
                </a:extLst>
              </p:cNvPr>
              <p:cNvSpPr>
                <a:spLocks noGrp="1" noRot="1" noMove="1" noResize="1" noEditPoints="1" noAdjustHandles="1" noChangeArrowheads="1" noChangeShapeType="1"/>
              </p:cNvSpPr>
              <p:nvPr/>
            </p:nvSpPr>
            <p:spPr bwMode="auto">
              <a:xfrm>
                <a:off x="8526224"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39" name="Rectangle 68">
                <a:extLst>
                  <a:ext uri="{FF2B5EF4-FFF2-40B4-BE49-F238E27FC236}">
                    <a16:creationId xmlns:a16="http://schemas.microsoft.com/office/drawing/2014/main" id="{A697BD8F-98EB-91CF-4600-0AA037D56CC9}"/>
                  </a:ext>
                </a:extLst>
              </p:cNvPr>
              <p:cNvSpPr>
                <a:spLocks noGrp="1" noRot="1" noMove="1" noResize="1" noEditPoints="1" noAdjustHandles="1" noChangeArrowheads="1" noChangeShapeType="1"/>
              </p:cNvSpPr>
              <p:nvPr/>
            </p:nvSpPr>
            <p:spPr bwMode="auto">
              <a:xfrm>
                <a:off x="8526154" y="5302313"/>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540" name="Groupe 539">
                <a:extLst>
                  <a:ext uri="{FF2B5EF4-FFF2-40B4-BE49-F238E27FC236}">
                    <a16:creationId xmlns:a16="http://schemas.microsoft.com/office/drawing/2014/main" id="{668FC723-3B3F-61BA-1669-E1B42B19D1D7}"/>
                  </a:ext>
                </a:extLst>
              </p:cNvPr>
              <p:cNvGrpSpPr>
                <a:grpSpLocks noGrp="1" noUngrp="1" noRot="1" noMove="1" noResize="1"/>
              </p:cNvGrpSpPr>
              <p:nvPr/>
            </p:nvGrpSpPr>
            <p:grpSpPr>
              <a:xfrm>
                <a:off x="8532357" y="1189962"/>
                <a:ext cx="301921" cy="1332124"/>
                <a:chOff x="8532357" y="1189962"/>
                <a:chExt cx="301921" cy="1332124"/>
              </a:xfrm>
            </p:grpSpPr>
            <p:sp>
              <p:nvSpPr>
                <p:cNvPr id="541" name="ZoneTexte 540">
                  <a:extLst>
                    <a:ext uri="{FF2B5EF4-FFF2-40B4-BE49-F238E27FC236}">
                      <a16:creationId xmlns:a16="http://schemas.microsoft.com/office/drawing/2014/main" id="{5538BA9F-B66B-413B-4135-73A8E132C30B}"/>
                    </a:ext>
                  </a:extLst>
                </p:cNvPr>
                <p:cNvSpPr txBox="1">
                  <a:spLocks noGrp="1" noRot="1" noMove="1" noResize="1" noEditPoints="1" noAdjustHandles="1" noChangeArrowheads="1" noChangeShapeType="1"/>
                </p:cNvSpPr>
                <p:nvPr/>
              </p:nvSpPr>
              <p:spPr>
                <a:xfrm rot="16200000">
                  <a:off x="8101929" y="1624013"/>
                  <a:ext cx="1166400" cy="298298"/>
                </a:xfrm>
                <a:prstGeom prst="rect">
                  <a:avLst/>
                </a:prstGeom>
                <a:noFill/>
                <a:ln w="9525">
                  <a:noFill/>
                </a:ln>
              </p:spPr>
              <p:txBody>
                <a:bodyPr wrap="square" rtlCol="0">
                  <a:spAutoFit/>
                </a:bodyPr>
                <a:lstStyle/>
                <a:p>
                  <a:r>
                    <a:rPr lang="en-GB" sz="900" b="1">
                      <a:latin typeface="Arial" panose="020B0604020202020204" pitchFamily="34" charset="0"/>
                      <a:cs typeface="Arial" panose="020B0604020202020204" pitchFamily="34" charset="0"/>
                    </a:rPr>
                    <a:t>Mauritania</a:t>
                  </a:r>
                </a:p>
              </p:txBody>
            </p:sp>
            <p:pic>
              <p:nvPicPr>
                <p:cNvPr id="542" name="Picture 12">
                  <a:extLst>
                    <a:ext uri="{FF2B5EF4-FFF2-40B4-BE49-F238E27FC236}">
                      <a16:creationId xmlns:a16="http://schemas.microsoft.com/office/drawing/2014/main" id="{B286FF86-37F0-7919-3EC3-48AD14EF1471}"/>
                    </a:ext>
                  </a:extLst>
                </p:cNvPr>
                <p:cNvPicPr preferRelativeResize="0">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532357" y="2342086"/>
                  <a:ext cx="266400" cy="180000"/>
                </a:xfrm>
                <a:prstGeom prst="rect">
                  <a:avLst/>
                </a:prstGeom>
                <a:noFill/>
                <a:ln>
                  <a:solidFill>
                    <a:schemeClr val="tx1"/>
                  </a:solidFill>
                </a:ln>
              </p:spPr>
            </p:pic>
          </p:grpSp>
        </p:grpSp>
        <p:grpSp>
          <p:nvGrpSpPr>
            <p:cNvPr id="300" name="Groupe 299">
              <a:extLst>
                <a:ext uri="{FF2B5EF4-FFF2-40B4-BE49-F238E27FC236}">
                  <a16:creationId xmlns:a16="http://schemas.microsoft.com/office/drawing/2014/main" id="{D026C54E-8BCA-4C8B-EA8B-FB8EA3F4F9B4}"/>
                </a:ext>
              </a:extLst>
            </p:cNvPr>
            <p:cNvGrpSpPr>
              <a:grpSpLocks noGrp="1" noUngrp="1" noRot="1" noMove="1" noResize="1"/>
            </p:cNvGrpSpPr>
            <p:nvPr/>
          </p:nvGrpSpPr>
          <p:grpSpPr>
            <a:xfrm>
              <a:off x="3548304" y="1531451"/>
              <a:ext cx="230833" cy="3405520"/>
              <a:chOff x="7874589" y="1189962"/>
              <a:chExt cx="298299" cy="4400838"/>
            </a:xfrm>
          </p:grpSpPr>
          <p:sp>
            <p:nvSpPr>
              <p:cNvPr id="519" name="Rectangle 12">
                <a:extLst>
                  <a:ext uri="{FF2B5EF4-FFF2-40B4-BE49-F238E27FC236}">
                    <a16:creationId xmlns:a16="http://schemas.microsoft.com/office/drawing/2014/main" id="{49211F61-27F9-03FC-4EEA-D519F3F46D4C}"/>
                  </a:ext>
                </a:extLst>
              </p:cNvPr>
              <p:cNvSpPr>
                <a:spLocks noGrp="1" noRot="1" noMove="1" noResize="1" noEditPoints="1" noAdjustHandles="1" noChangeArrowheads="1" noChangeShapeType="1"/>
              </p:cNvSpPr>
              <p:nvPr/>
            </p:nvSpPr>
            <p:spPr bwMode="auto">
              <a:xfrm>
                <a:off x="7879287"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520" name="Rectangle 20">
                <a:extLst>
                  <a:ext uri="{FF2B5EF4-FFF2-40B4-BE49-F238E27FC236}">
                    <a16:creationId xmlns:a16="http://schemas.microsoft.com/office/drawing/2014/main" id="{0267FCA8-72D9-A82D-B8EC-337CC66A049F}"/>
                  </a:ext>
                </a:extLst>
              </p:cNvPr>
              <p:cNvSpPr>
                <a:spLocks noGrp="1" noRot="1" noMove="1" noResize="1" noEditPoints="1" noAdjustHandles="1" noChangeArrowheads="1" noChangeShapeType="1"/>
              </p:cNvSpPr>
              <p:nvPr/>
            </p:nvSpPr>
            <p:spPr bwMode="auto">
              <a:xfrm>
                <a:off x="7879287"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21" name="Rectangle 28">
                <a:extLst>
                  <a:ext uri="{FF2B5EF4-FFF2-40B4-BE49-F238E27FC236}">
                    <a16:creationId xmlns:a16="http://schemas.microsoft.com/office/drawing/2014/main" id="{43A933F6-E907-268F-BA11-A291C5A32094}"/>
                  </a:ext>
                </a:extLst>
              </p:cNvPr>
              <p:cNvSpPr>
                <a:spLocks noGrp="1" noRot="1" noMove="1" noResize="1" noEditPoints="1" noAdjustHandles="1" noChangeArrowheads="1" noChangeShapeType="1"/>
              </p:cNvSpPr>
              <p:nvPr/>
            </p:nvSpPr>
            <p:spPr bwMode="auto">
              <a:xfrm>
                <a:off x="7879287"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22" name="Rectangle 36">
                <a:extLst>
                  <a:ext uri="{FF2B5EF4-FFF2-40B4-BE49-F238E27FC236}">
                    <a16:creationId xmlns:a16="http://schemas.microsoft.com/office/drawing/2014/main" id="{FDD91E58-C1AA-D104-AA5A-5459D9C89699}"/>
                  </a:ext>
                </a:extLst>
              </p:cNvPr>
              <p:cNvSpPr>
                <a:spLocks noGrp="1" noRot="1" noMove="1" noResize="1" noEditPoints="1" noAdjustHandles="1" noChangeArrowheads="1" noChangeShapeType="1"/>
              </p:cNvSpPr>
              <p:nvPr/>
            </p:nvSpPr>
            <p:spPr bwMode="auto">
              <a:xfrm>
                <a:off x="7879287"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23" name="Rectangle 52">
                <a:extLst>
                  <a:ext uri="{FF2B5EF4-FFF2-40B4-BE49-F238E27FC236}">
                    <a16:creationId xmlns:a16="http://schemas.microsoft.com/office/drawing/2014/main" id="{2D34A8AC-AAE7-E6E2-365D-DDF1A7D82840}"/>
                  </a:ext>
                </a:extLst>
              </p:cNvPr>
              <p:cNvSpPr>
                <a:spLocks noGrp="1" noRot="1" noMove="1" noResize="1" noEditPoints="1" noAdjustHandles="1" noChangeArrowheads="1" noChangeShapeType="1"/>
              </p:cNvSpPr>
              <p:nvPr/>
            </p:nvSpPr>
            <p:spPr bwMode="auto">
              <a:xfrm>
                <a:off x="7879287"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524" name="Rectangle 523">
                <a:extLst>
                  <a:ext uri="{FF2B5EF4-FFF2-40B4-BE49-F238E27FC236}">
                    <a16:creationId xmlns:a16="http://schemas.microsoft.com/office/drawing/2014/main" id="{67CC73F7-18DA-6ED4-2191-0AFF665CECED}"/>
                  </a:ext>
                </a:extLst>
              </p:cNvPr>
              <p:cNvSpPr>
                <a:spLocks noGrp="1" noRot="1" noMove="1" noResize="1" noEditPoints="1" noAdjustHandles="1" noChangeArrowheads="1" noChangeShapeType="1"/>
              </p:cNvSpPr>
              <p:nvPr/>
            </p:nvSpPr>
            <p:spPr bwMode="auto">
              <a:xfrm>
                <a:off x="7879287"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25" name="Rectangle 68">
                <a:extLst>
                  <a:ext uri="{FF2B5EF4-FFF2-40B4-BE49-F238E27FC236}">
                    <a16:creationId xmlns:a16="http://schemas.microsoft.com/office/drawing/2014/main" id="{2F862F6C-DA66-8CB1-59B6-9A3BF2865174}"/>
                  </a:ext>
                </a:extLst>
              </p:cNvPr>
              <p:cNvSpPr>
                <a:spLocks noGrp="1" noRot="1" noMove="1" noResize="1" noEditPoints="1" noAdjustHandles="1" noChangeArrowheads="1" noChangeShapeType="1"/>
              </p:cNvSpPr>
              <p:nvPr/>
            </p:nvSpPr>
            <p:spPr bwMode="auto">
              <a:xfrm>
                <a:off x="7879287" y="4622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26" name="Rectangle 68">
                <a:extLst>
                  <a:ext uri="{FF2B5EF4-FFF2-40B4-BE49-F238E27FC236}">
                    <a16:creationId xmlns:a16="http://schemas.microsoft.com/office/drawing/2014/main" id="{BB159FB1-628D-253D-1669-FF03818A5618}"/>
                  </a:ext>
                </a:extLst>
              </p:cNvPr>
              <p:cNvSpPr>
                <a:spLocks noGrp="1" noRot="1" noMove="1" noResize="1" noEditPoints="1" noAdjustHandles="1" noChangeArrowheads="1" noChangeShapeType="1"/>
              </p:cNvSpPr>
              <p:nvPr/>
            </p:nvSpPr>
            <p:spPr bwMode="auto">
              <a:xfrm>
                <a:off x="7879287"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27" name="Rectangle 68">
                <a:extLst>
                  <a:ext uri="{FF2B5EF4-FFF2-40B4-BE49-F238E27FC236}">
                    <a16:creationId xmlns:a16="http://schemas.microsoft.com/office/drawing/2014/main" id="{8D182308-E5D3-F4C9-7A3E-D89427FC33D6}"/>
                  </a:ext>
                </a:extLst>
              </p:cNvPr>
              <p:cNvSpPr>
                <a:spLocks noGrp="1" noRot="1" noMove="1" noResize="1" noEditPoints="1" noAdjustHandles="1" noChangeArrowheads="1" noChangeShapeType="1"/>
              </p:cNvSpPr>
              <p:nvPr/>
            </p:nvSpPr>
            <p:spPr bwMode="auto">
              <a:xfrm>
                <a:off x="7879287" y="5302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528" name="Groupe 527">
                <a:extLst>
                  <a:ext uri="{FF2B5EF4-FFF2-40B4-BE49-F238E27FC236}">
                    <a16:creationId xmlns:a16="http://schemas.microsoft.com/office/drawing/2014/main" id="{556A630A-E9FD-9366-F36E-D1E5A33B7366}"/>
                  </a:ext>
                </a:extLst>
              </p:cNvPr>
              <p:cNvGrpSpPr>
                <a:grpSpLocks noGrp="1" noUngrp="1" noRot="1" noMove="1" noResize="1"/>
              </p:cNvGrpSpPr>
              <p:nvPr/>
            </p:nvGrpSpPr>
            <p:grpSpPr>
              <a:xfrm>
                <a:off x="7874589" y="1189962"/>
                <a:ext cx="298299" cy="1332124"/>
                <a:chOff x="7874589" y="1189962"/>
                <a:chExt cx="298299" cy="1332124"/>
              </a:xfrm>
            </p:grpSpPr>
            <p:sp>
              <p:nvSpPr>
                <p:cNvPr id="529" name="ZoneTexte 528">
                  <a:extLst>
                    <a:ext uri="{FF2B5EF4-FFF2-40B4-BE49-F238E27FC236}">
                      <a16:creationId xmlns:a16="http://schemas.microsoft.com/office/drawing/2014/main" id="{D906D75D-D9AC-0A99-B6AA-8AD4E312ACD6}"/>
                    </a:ext>
                  </a:extLst>
                </p:cNvPr>
                <p:cNvSpPr txBox="1">
                  <a:spLocks noGrp="1" noRot="1" noMove="1" noResize="1" noEditPoints="1" noAdjustHandles="1" noChangeArrowheads="1" noChangeShapeType="1"/>
                </p:cNvSpPr>
                <p:nvPr/>
              </p:nvSpPr>
              <p:spPr>
                <a:xfrm rot="16200000">
                  <a:off x="7440539" y="1624012"/>
                  <a:ext cx="1166400" cy="298299"/>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Morocco</a:t>
                  </a:r>
                  <a:endParaRPr lang="fr-BE" sz="900" b="1" dirty="0">
                    <a:latin typeface="Arial" panose="020B0604020202020204" pitchFamily="34" charset="0"/>
                    <a:cs typeface="Arial" panose="020B0604020202020204" pitchFamily="34" charset="0"/>
                  </a:endParaRPr>
                </a:p>
              </p:txBody>
            </p:sp>
            <p:pic>
              <p:nvPicPr>
                <p:cNvPr id="530" name="Image 529">
                  <a:extLst>
                    <a:ext uri="{FF2B5EF4-FFF2-40B4-BE49-F238E27FC236}">
                      <a16:creationId xmlns:a16="http://schemas.microsoft.com/office/drawing/2014/main" id="{120985AD-C864-380D-1653-C6C27207D308}"/>
                    </a:ext>
                  </a:extLst>
                </p:cNvPr>
                <p:cNvPicPr preferRelativeResize="0">
                  <a:picLocks noGrp="1" noRot="1" noMove="1" noResize="1" noEditPoints="1" noAdjustHandles="1" noChangeArrowheads="1" noChangeShapeType="1" noCrop="1"/>
                </p:cNvPicPr>
                <p:nvPr/>
              </p:nvPicPr>
              <p:blipFill>
                <a:blip r:embed="rId3"/>
                <a:stretch>
                  <a:fillRect/>
                </a:stretch>
              </p:blipFill>
              <p:spPr>
                <a:xfrm>
                  <a:off x="7881716" y="2342086"/>
                  <a:ext cx="266400" cy="180000"/>
                </a:xfrm>
                <a:prstGeom prst="rect">
                  <a:avLst/>
                </a:prstGeom>
                <a:ln>
                  <a:solidFill>
                    <a:schemeClr val="tx1"/>
                  </a:solidFill>
                </a:ln>
              </p:spPr>
            </p:pic>
          </p:grpSp>
        </p:grpSp>
        <p:grpSp>
          <p:nvGrpSpPr>
            <p:cNvPr id="301" name="Groupe 300">
              <a:extLst>
                <a:ext uri="{FF2B5EF4-FFF2-40B4-BE49-F238E27FC236}">
                  <a16:creationId xmlns:a16="http://schemas.microsoft.com/office/drawing/2014/main" id="{9973F313-98D8-AEB8-4770-6287907C4024}"/>
                </a:ext>
              </a:extLst>
            </p:cNvPr>
            <p:cNvGrpSpPr>
              <a:grpSpLocks noGrp="1" noUngrp="1" noRot="1" noMove="1" noResize="1"/>
            </p:cNvGrpSpPr>
            <p:nvPr/>
          </p:nvGrpSpPr>
          <p:grpSpPr>
            <a:xfrm>
              <a:off x="3284429" y="1541478"/>
              <a:ext cx="230832" cy="3396641"/>
              <a:chOff x="3913123" y="1201435"/>
              <a:chExt cx="298298" cy="4389365"/>
            </a:xfrm>
          </p:grpSpPr>
          <p:sp>
            <p:nvSpPr>
              <p:cNvPr id="507" name="Rectangle 12">
                <a:extLst>
                  <a:ext uri="{FF2B5EF4-FFF2-40B4-BE49-F238E27FC236}">
                    <a16:creationId xmlns:a16="http://schemas.microsoft.com/office/drawing/2014/main" id="{60A09168-3F2A-2E97-8FEE-743961C6FE07}"/>
                  </a:ext>
                </a:extLst>
              </p:cNvPr>
              <p:cNvSpPr>
                <a:spLocks noGrp="1" noRot="1" noMove="1" noResize="1" noEditPoints="1" noAdjustHandles="1" noChangeArrowheads="1" noChangeShapeType="1"/>
              </p:cNvSpPr>
              <p:nvPr/>
            </p:nvSpPr>
            <p:spPr bwMode="auto">
              <a:xfrm>
                <a:off x="3939401"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508" name="Rectangle 20">
                <a:extLst>
                  <a:ext uri="{FF2B5EF4-FFF2-40B4-BE49-F238E27FC236}">
                    <a16:creationId xmlns:a16="http://schemas.microsoft.com/office/drawing/2014/main" id="{2EE7447C-86AE-9875-5CC3-0DE91B537818}"/>
                  </a:ext>
                </a:extLst>
              </p:cNvPr>
              <p:cNvSpPr>
                <a:spLocks noGrp="1" noRot="1" noMove="1" noResize="1" noEditPoints="1" noAdjustHandles="1" noChangeArrowheads="1" noChangeShapeType="1"/>
              </p:cNvSpPr>
              <p:nvPr/>
            </p:nvSpPr>
            <p:spPr bwMode="auto">
              <a:xfrm>
                <a:off x="3939401"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09" name="Rectangle 28">
                <a:extLst>
                  <a:ext uri="{FF2B5EF4-FFF2-40B4-BE49-F238E27FC236}">
                    <a16:creationId xmlns:a16="http://schemas.microsoft.com/office/drawing/2014/main" id="{E69D1ECC-823F-2339-586F-0358F1F88F7B}"/>
                  </a:ext>
                </a:extLst>
              </p:cNvPr>
              <p:cNvSpPr>
                <a:spLocks noGrp="1" noRot="1" noMove="1" noResize="1" noEditPoints="1" noAdjustHandles="1" noChangeArrowheads="1" noChangeShapeType="1"/>
              </p:cNvSpPr>
              <p:nvPr/>
            </p:nvSpPr>
            <p:spPr bwMode="auto">
              <a:xfrm>
                <a:off x="3939401"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10" name="Rectangle 36">
                <a:extLst>
                  <a:ext uri="{FF2B5EF4-FFF2-40B4-BE49-F238E27FC236}">
                    <a16:creationId xmlns:a16="http://schemas.microsoft.com/office/drawing/2014/main" id="{709FB058-BD75-A5AE-DD4E-A1245A7166DE}"/>
                  </a:ext>
                </a:extLst>
              </p:cNvPr>
              <p:cNvSpPr>
                <a:spLocks noGrp="1" noRot="1" noMove="1" noResize="1" noEditPoints="1" noAdjustHandles="1" noChangeArrowheads="1" noChangeShapeType="1"/>
              </p:cNvSpPr>
              <p:nvPr/>
            </p:nvSpPr>
            <p:spPr bwMode="auto">
              <a:xfrm>
                <a:off x="3939401"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11" name="Rectangle 52">
                <a:extLst>
                  <a:ext uri="{FF2B5EF4-FFF2-40B4-BE49-F238E27FC236}">
                    <a16:creationId xmlns:a16="http://schemas.microsoft.com/office/drawing/2014/main" id="{45BBDF30-7865-E20E-627C-A588600CCDEB}"/>
                  </a:ext>
                </a:extLst>
              </p:cNvPr>
              <p:cNvSpPr>
                <a:spLocks noGrp="1" noRot="1" noMove="1" noResize="1" noEditPoints="1" noAdjustHandles="1" noChangeArrowheads="1" noChangeShapeType="1"/>
              </p:cNvSpPr>
              <p:nvPr/>
            </p:nvSpPr>
            <p:spPr bwMode="auto">
              <a:xfrm>
                <a:off x="3938624"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512" name="Rectangle 60">
                <a:extLst>
                  <a:ext uri="{FF2B5EF4-FFF2-40B4-BE49-F238E27FC236}">
                    <a16:creationId xmlns:a16="http://schemas.microsoft.com/office/drawing/2014/main" id="{402540F8-79D4-9B26-CBA0-2969F86E80A1}"/>
                  </a:ext>
                </a:extLst>
              </p:cNvPr>
              <p:cNvSpPr>
                <a:spLocks noGrp="1" noRot="1" noMove="1" noResize="1" noEditPoints="1" noAdjustHandles="1" noChangeArrowheads="1" noChangeShapeType="1"/>
              </p:cNvSpPr>
              <p:nvPr/>
            </p:nvSpPr>
            <p:spPr bwMode="auto">
              <a:xfrm>
                <a:off x="3939401"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13" name="Rectangle 68">
                <a:extLst>
                  <a:ext uri="{FF2B5EF4-FFF2-40B4-BE49-F238E27FC236}">
                    <a16:creationId xmlns:a16="http://schemas.microsoft.com/office/drawing/2014/main" id="{73342A6D-8F04-DC5B-348C-E60AD3B50C95}"/>
                  </a:ext>
                </a:extLst>
              </p:cNvPr>
              <p:cNvSpPr>
                <a:spLocks noGrp="1" noRot="1" noMove="1" noResize="1" noEditPoints="1" noAdjustHandles="1" noChangeArrowheads="1" noChangeShapeType="1"/>
              </p:cNvSpPr>
              <p:nvPr/>
            </p:nvSpPr>
            <p:spPr bwMode="auto">
              <a:xfrm>
                <a:off x="3939401" y="4622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14" name="Rectangle 68">
                <a:extLst>
                  <a:ext uri="{FF2B5EF4-FFF2-40B4-BE49-F238E27FC236}">
                    <a16:creationId xmlns:a16="http://schemas.microsoft.com/office/drawing/2014/main" id="{01D1EAB2-3CC6-604F-4CAF-739C1A8CBDFE}"/>
                  </a:ext>
                </a:extLst>
              </p:cNvPr>
              <p:cNvSpPr>
                <a:spLocks noGrp="1" noRot="1" noMove="1" noResize="1" noEditPoints="1" noAdjustHandles="1" noChangeArrowheads="1" noChangeShapeType="1"/>
              </p:cNvSpPr>
              <p:nvPr/>
            </p:nvSpPr>
            <p:spPr bwMode="auto">
              <a:xfrm>
                <a:off x="3939401"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15" name="Rectangle 68">
                <a:extLst>
                  <a:ext uri="{FF2B5EF4-FFF2-40B4-BE49-F238E27FC236}">
                    <a16:creationId xmlns:a16="http://schemas.microsoft.com/office/drawing/2014/main" id="{199E3924-5EDA-CD7C-9B98-CCE3EC571FD9}"/>
                  </a:ext>
                </a:extLst>
              </p:cNvPr>
              <p:cNvSpPr>
                <a:spLocks noGrp="1" noRot="1" noMove="1" noResize="1" noEditPoints="1" noAdjustHandles="1" noChangeArrowheads="1" noChangeShapeType="1"/>
              </p:cNvSpPr>
              <p:nvPr/>
            </p:nvSpPr>
            <p:spPr bwMode="auto">
              <a:xfrm>
                <a:off x="3939401" y="5302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516" name="Groupe 515">
                <a:extLst>
                  <a:ext uri="{FF2B5EF4-FFF2-40B4-BE49-F238E27FC236}">
                    <a16:creationId xmlns:a16="http://schemas.microsoft.com/office/drawing/2014/main" id="{CBCB3A40-18D7-6BC1-569E-32462C8953D4}"/>
                  </a:ext>
                </a:extLst>
              </p:cNvPr>
              <p:cNvGrpSpPr>
                <a:grpSpLocks noGrp="1" noUngrp="1" noRot="1" noMove="1" noResize="1"/>
              </p:cNvGrpSpPr>
              <p:nvPr/>
            </p:nvGrpSpPr>
            <p:grpSpPr>
              <a:xfrm>
                <a:off x="3913123" y="1201435"/>
                <a:ext cx="298298" cy="1320651"/>
                <a:chOff x="3913123" y="1201435"/>
                <a:chExt cx="298298" cy="1320651"/>
              </a:xfrm>
            </p:grpSpPr>
            <p:sp>
              <p:nvSpPr>
                <p:cNvPr id="517" name="ZoneTexte 516">
                  <a:extLst>
                    <a:ext uri="{FF2B5EF4-FFF2-40B4-BE49-F238E27FC236}">
                      <a16:creationId xmlns:a16="http://schemas.microsoft.com/office/drawing/2014/main" id="{0AB231CF-B5C6-66AA-796F-6BF4005C9A41}"/>
                    </a:ext>
                  </a:extLst>
                </p:cNvPr>
                <p:cNvSpPr txBox="1">
                  <a:spLocks noGrp="1" noRot="1" noMove="1" noResize="1" noEditPoints="1" noAdjustHandles="1" noChangeArrowheads="1" noChangeShapeType="1"/>
                </p:cNvSpPr>
                <p:nvPr/>
              </p:nvSpPr>
              <p:spPr>
                <a:xfrm rot="16200000">
                  <a:off x="3479072" y="1635486"/>
                  <a:ext cx="1166400" cy="298298"/>
                </a:xfrm>
                <a:prstGeom prst="rect">
                  <a:avLst/>
                </a:prstGeom>
                <a:noFill/>
                <a:ln w="9525">
                  <a:noFill/>
                </a:ln>
              </p:spPr>
              <p:txBody>
                <a:bodyPr wrap="square" rtlCol="0" anchor="ctr">
                  <a:spAutoFit/>
                </a:bodyPr>
                <a:lstStyle/>
                <a:p>
                  <a:r>
                    <a:rPr lang="fr-FR" sz="900" b="1" dirty="0">
                      <a:latin typeface="Arial" panose="020B0604020202020204" pitchFamily="34" charset="0"/>
                      <a:cs typeface="Arial" panose="020B0604020202020204" pitchFamily="34" charset="0"/>
                    </a:rPr>
                    <a:t>Algeria</a:t>
                  </a:r>
                  <a:endParaRPr lang="fr-BE" sz="900" b="1" dirty="0">
                    <a:latin typeface="Arial" panose="020B0604020202020204" pitchFamily="34" charset="0"/>
                    <a:cs typeface="Arial" panose="020B0604020202020204" pitchFamily="34" charset="0"/>
                  </a:endParaRPr>
                </a:p>
              </p:txBody>
            </p:sp>
            <p:pic>
              <p:nvPicPr>
                <p:cNvPr id="518" name="Image 517">
                  <a:extLst>
                    <a:ext uri="{FF2B5EF4-FFF2-40B4-BE49-F238E27FC236}">
                      <a16:creationId xmlns:a16="http://schemas.microsoft.com/office/drawing/2014/main" id="{AD939A4C-A3AB-1C65-F97A-65004ADE2B72}"/>
                    </a:ext>
                  </a:extLst>
                </p:cNvPr>
                <p:cNvPicPr preferRelativeResize="0">
                  <a:picLocks noGrp="1" noRot="1" noMove="1" noResize="1" noEditPoints="1" noAdjustHandles="1" noChangeArrowheads="1" noChangeShapeType="1" noCrop="1"/>
                </p:cNvPicPr>
                <p:nvPr/>
              </p:nvPicPr>
              <p:blipFill>
                <a:blip r:embed="rId4"/>
                <a:stretch>
                  <a:fillRect/>
                </a:stretch>
              </p:blipFill>
              <p:spPr>
                <a:xfrm>
                  <a:off x="3940883" y="2342086"/>
                  <a:ext cx="266400" cy="180000"/>
                </a:xfrm>
                <a:prstGeom prst="rect">
                  <a:avLst/>
                </a:prstGeom>
                <a:ln>
                  <a:solidFill>
                    <a:schemeClr val="tx1"/>
                  </a:solidFill>
                </a:ln>
              </p:spPr>
            </p:pic>
          </p:grpSp>
        </p:grpSp>
        <p:sp>
          <p:nvSpPr>
            <p:cNvPr id="302" name="Rectangle 301">
              <a:extLst>
                <a:ext uri="{FF2B5EF4-FFF2-40B4-BE49-F238E27FC236}">
                  <a16:creationId xmlns:a16="http://schemas.microsoft.com/office/drawing/2014/main" id="{DA755C23-5261-A639-919C-FCFA442709E0}"/>
                </a:ext>
              </a:extLst>
            </p:cNvPr>
            <p:cNvSpPr>
              <a:spLocks noGrp="1" noRot="1" noMove="1" noResize="1" noEditPoints="1" noAdjustHandles="1" noChangeArrowheads="1" noChangeShapeType="1"/>
            </p:cNvSpPr>
            <p:nvPr/>
          </p:nvSpPr>
          <p:spPr>
            <a:xfrm>
              <a:off x="3257602" y="1550812"/>
              <a:ext cx="1304907" cy="3421656"/>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03" name="Groupe 302">
              <a:extLst>
                <a:ext uri="{FF2B5EF4-FFF2-40B4-BE49-F238E27FC236}">
                  <a16:creationId xmlns:a16="http://schemas.microsoft.com/office/drawing/2014/main" id="{248ED10E-ADA7-E88B-3EA1-C2D67242B0CA}"/>
                </a:ext>
              </a:extLst>
            </p:cNvPr>
            <p:cNvGrpSpPr>
              <a:grpSpLocks noGrp="1" noUngrp="1" noRot="1" noMove="1" noResize="1"/>
            </p:cNvGrpSpPr>
            <p:nvPr/>
          </p:nvGrpSpPr>
          <p:grpSpPr>
            <a:xfrm>
              <a:off x="5669550" y="1543355"/>
              <a:ext cx="253171" cy="3395688"/>
              <a:chOff x="7922970" y="1202667"/>
              <a:chExt cx="327165" cy="4388133"/>
            </a:xfrm>
          </p:grpSpPr>
          <p:sp>
            <p:nvSpPr>
              <p:cNvPr id="495" name="Rectangle 12">
                <a:extLst>
                  <a:ext uri="{FF2B5EF4-FFF2-40B4-BE49-F238E27FC236}">
                    <a16:creationId xmlns:a16="http://schemas.microsoft.com/office/drawing/2014/main" id="{87426FFE-EB71-8622-E681-4E54C0288411}"/>
                  </a:ext>
                </a:extLst>
              </p:cNvPr>
              <p:cNvSpPr>
                <a:spLocks noGrp="1" noRot="1" noMove="1" noResize="1" noEditPoints="1" noAdjustHandles="1" noChangeArrowheads="1" noChangeShapeType="1"/>
              </p:cNvSpPr>
              <p:nvPr/>
            </p:nvSpPr>
            <p:spPr bwMode="auto">
              <a:xfrm>
                <a:off x="7922970"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96" name="Rectangle 20">
                <a:extLst>
                  <a:ext uri="{FF2B5EF4-FFF2-40B4-BE49-F238E27FC236}">
                    <a16:creationId xmlns:a16="http://schemas.microsoft.com/office/drawing/2014/main" id="{D63875FD-4220-3566-847D-0479FFEBBE09}"/>
                  </a:ext>
                </a:extLst>
              </p:cNvPr>
              <p:cNvSpPr>
                <a:spLocks noGrp="1" noRot="1" noMove="1" noResize="1" noEditPoints="1" noAdjustHandles="1" noChangeArrowheads="1" noChangeShapeType="1"/>
              </p:cNvSpPr>
              <p:nvPr/>
            </p:nvSpPr>
            <p:spPr bwMode="auto">
              <a:xfrm>
                <a:off x="792297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97" name="Rectangle 28">
                <a:extLst>
                  <a:ext uri="{FF2B5EF4-FFF2-40B4-BE49-F238E27FC236}">
                    <a16:creationId xmlns:a16="http://schemas.microsoft.com/office/drawing/2014/main" id="{59B1546B-D17A-D9D8-0CCF-8B2F4D086465}"/>
                  </a:ext>
                </a:extLst>
              </p:cNvPr>
              <p:cNvSpPr>
                <a:spLocks noGrp="1" noRot="1" noMove="1" noResize="1" noEditPoints="1" noAdjustHandles="1" noChangeArrowheads="1" noChangeShapeType="1"/>
              </p:cNvSpPr>
              <p:nvPr/>
            </p:nvSpPr>
            <p:spPr bwMode="auto">
              <a:xfrm>
                <a:off x="7922970"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98" name="Rectangle 36">
                <a:extLst>
                  <a:ext uri="{FF2B5EF4-FFF2-40B4-BE49-F238E27FC236}">
                    <a16:creationId xmlns:a16="http://schemas.microsoft.com/office/drawing/2014/main" id="{B8A2A2D9-BEE2-EFCB-CD81-0B29154440CE}"/>
                  </a:ext>
                </a:extLst>
              </p:cNvPr>
              <p:cNvSpPr>
                <a:spLocks noGrp="1" noRot="1" noMove="1" noResize="1" noEditPoints="1" noAdjustHandles="1" noChangeArrowheads="1" noChangeShapeType="1"/>
              </p:cNvSpPr>
              <p:nvPr/>
            </p:nvSpPr>
            <p:spPr bwMode="auto">
              <a:xfrm>
                <a:off x="7922970"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99" name="Rectangle 52">
                <a:extLst>
                  <a:ext uri="{FF2B5EF4-FFF2-40B4-BE49-F238E27FC236}">
                    <a16:creationId xmlns:a16="http://schemas.microsoft.com/office/drawing/2014/main" id="{4BADF1F7-E9CB-3F4B-9DFE-28BC262AD783}"/>
                  </a:ext>
                </a:extLst>
              </p:cNvPr>
              <p:cNvSpPr>
                <a:spLocks noGrp="1" noRot="1" noMove="1" noResize="1" noEditPoints="1" noAdjustHandles="1" noChangeArrowheads="1" noChangeShapeType="1"/>
              </p:cNvSpPr>
              <p:nvPr/>
            </p:nvSpPr>
            <p:spPr bwMode="auto">
              <a:xfrm>
                <a:off x="7922970"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500" name="Rectangle 60">
                <a:extLst>
                  <a:ext uri="{FF2B5EF4-FFF2-40B4-BE49-F238E27FC236}">
                    <a16:creationId xmlns:a16="http://schemas.microsoft.com/office/drawing/2014/main" id="{17F6FE8F-2100-1F23-7766-AAC1D59A5E33}"/>
                  </a:ext>
                </a:extLst>
              </p:cNvPr>
              <p:cNvSpPr>
                <a:spLocks noGrp="1" noRot="1" noMove="1" noResize="1" noEditPoints="1" noAdjustHandles="1" noChangeArrowheads="1" noChangeShapeType="1"/>
              </p:cNvSpPr>
              <p:nvPr/>
            </p:nvSpPr>
            <p:spPr bwMode="auto">
              <a:xfrm>
                <a:off x="7922970"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01" name="Rectangle 68">
                <a:extLst>
                  <a:ext uri="{FF2B5EF4-FFF2-40B4-BE49-F238E27FC236}">
                    <a16:creationId xmlns:a16="http://schemas.microsoft.com/office/drawing/2014/main" id="{12B951A6-0C81-A215-973D-4703CE16DF0E}"/>
                  </a:ext>
                </a:extLst>
              </p:cNvPr>
              <p:cNvSpPr>
                <a:spLocks noGrp="1" noRot="1" noMove="1" noResize="1" noEditPoints="1" noAdjustHandles="1" noChangeArrowheads="1" noChangeShapeType="1"/>
              </p:cNvSpPr>
              <p:nvPr/>
            </p:nvSpPr>
            <p:spPr bwMode="auto">
              <a:xfrm>
                <a:off x="792297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02" name="Rectangle 68">
                <a:extLst>
                  <a:ext uri="{FF2B5EF4-FFF2-40B4-BE49-F238E27FC236}">
                    <a16:creationId xmlns:a16="http://schemas.microsoft.com/office/drawing/2014/main" id="{5263EF48-AA64-CF1F-E5EF-2280956ABE77}"/>
                  </a:ext>
                </a:extLst>
              </p:cNvPr>
              <p:cNvSpPr>
                <a:spLocks noGrp="1" noRot="1" noMove="1" noResize="1" noEditPoints="1" noAdjustHandles="1" noChangeArrowheads="1" noChangeShapeType="1"/>
              </p:cNvSpPr>
              <p:nvPr/>
            </p:nvSpPr>
            <p:spPr bwMode="auto">
              <a:xfrm>
                <a:off x="7922970"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503" name="Rectangle 68">
                <a:extLst>
                  <a:ext uri="{FF2B5EF4-FFF2-40B4-BE49-F238E27FC236}">
                    <a16:creationId xmlns:a16="http://schemas.microsoft.com/office/drawing/2014/main" id="{88F44C6F-2FAF-A4F9-4220-B6BAFAB9F414}"/>
                  </a:ext>
                </a:extLst>
              </p:cNvPr>
              <p:cNvSpPr>
                <a:spLocks noGrp="1" noRot="1" noMove="1" noResize="1" noEditPoints="1" noAdjustHandles="1" noChangeArrowheads="1" noChangeShapeType="1"/>
              </p:cNvSpPr>
              <p:nvPr/>
            </p:nvSpPr>
            <p:spPr bwMode="auto">
              <a:xfrm>
                <a:off x="7922970"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504" name="Groupe 503">
                <a:extLst>
                  <a:ext uri="{FF2B5EF4-FFF2-40B4-BE49-F238E27FC236}">
                    <a16:creationId xmlns:a16="http://schemas.microsoft.com/office/drawing/2014/main" id="{17C2382B-0ADC-4DAA-749E-CE2A49FE8840}"/>
                  </a:ext>
                </a:extLst>
              </p:cNvPr>
              <p:cNvGrpSpPr>
                <a:grpSpLocks noGrp="1" noUngrp="1" noRot="1" noMove="1" noResize="1"/>
              </p:cNvGrpSpPr>
              <p:nvPr/>
            </p:nvGrpSpPr>
            <p:grpSpPr>
              <a:xfrm>
                <a:off x="7927405" y="1202667"/>
                <a:ext cx="322730" cy="1316198"/>
                <a:chOff x="7927405" y="1202667"/>
                <a:chExt cx="322730" cy="1316198"/>
              </a:xfrm>
            </p:grpSpPr>
            <p:sp>
              <p:nvSpPr>
                <p:cNvPr id="505" name="ZoneTexte 504">
                  <a:extLst>
                    <a:ext uri="{FF2B5EF4-FFF2-40B4-BE49-F238E27FC236}">
                      <a16:creationId xmlns:a16="http://schemas.microsoft.com/office/drawing/2014/main" id="{6EFFEC9F-7ED4-2779-ED7F-7777528FF09F}"/>
                    </a:ext>
                  </a:extLst>
                </p:cNvPr>
                <p:cNvSpPr txBox="1">
                  <a:spLocks noGrp="1" noRot="1" noMove="1" noResize="1" noEditPoints="1" noAdjustHandles="1" noChangeArrowheads="1" noChangeShapeType="1"/>
                </p:cNvSpPr>
                <p:nvPr/>
              </p:nvSpPr>
              <p:spPr>
                <a:xfrm rot="16200000">
                  <a:off x="7517787" y="1636718"/>
                  <a:ext cx="1166400" cy="298297"/>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Mali</a:t>
                  </a:r>
                  <a:endParaRPr lang="fr-BE" sz="900" b="1" dirty="0">
                    <a:latin typeface="Arial" panose="020B0604020202020204" pitchFamily="34" charset="0"/>
                    <a:cs typeface="Arial" panose="020B0604020202020204" pitchFamily="34" charset="0"/>
                  </a:endParaRPr>
                </a:p>
              </p:txBody>
            </p:sp>
            <p:pic>
              <p:nvPicPr>
                <p:cNvPr id="506" name="Image 505">
                  <a:extLst>
                    <a:ext uri="{FF2B5EF4-FFF2-40B4-BE49-F238E27FC236}">
                      <a16:creationId xmlns:a16="http://schemas.microsoft.com/office/drawing/2014/main" id="{9DD11559-76C6-6AEB-82F4-196BE58F9C59}"/>
                    </a:ext>
                  </a:extLst>
                </p:cNvPr>
                <p:cNvPicPr preferRelativeResize="0">
                  <a:picLocks noGrp="1" noRot="1" noMove="1" noResize="1" noEditPoints="1" noAdjustHandles="1" noChangeArrowheads="1" noChangeShapeType="1" noCrop="1"/>
                </p:cNvPicPr>
                <p:nvPr/>
              </p:nvPicPr>
              <p:blipFill>
                <a:blip r:embed="rId5"/>
                <a:stretch>
                  <a:fillRect/>
                </a:stretch>
              </p:blipFill>
              <p:spPr>
                <a:xfrm>
                  <a:off x="7927405" y="2338865"/>
                  <a:ext cx="266400" cy="180000"/>
                </a:xfrm>
                <a:prstGeom prst="rect">
                  <a:avLst/>
                </a:prstGeom>
                <a:ln>
                  <a:solidFill>
                    <a:schemeClr val="tx1"/>
                  </a:solidFill>
                </a:ln>
              </p:spPr>
            </p:pic>
          </p:grpSp>
        </p:grpSp>
        <p:grpSp>
          <p:nvGrpSpPr>
            <p:cNvPr id="304" name="Groupe 303">
              <a:extLst>
                <a:ext uri="{FF2B5EF4-FFF2-40B4-BE49-F238E27FC236}">
                  <a16:creationId xmlns:a16="http://schemas.microsoft.com/office/drawing/2014/main" id="{E3E23069-CAF4-82C5-BAE5-4341883897E3}"/>
                </a:ext>
              </a:extLst>
            </p:cNvPr>
            <p:cNvGrpSpPr>
              <a:grpSpLocks noGrp="1" noUngrp="1" noRot="1" noMove="1" noResize="1"/>
            </p:cNvGrpSpPr>
            <p:nvPr/>
          </p:nvGrpSpPr>
          <p:grpSpPr>
            <a:xfrm>
              <a:off x="5424493" y="1542666"/>
              <a:ext cx="230832" cy="3395256"/>
              <a:chOff x="6946858" y="1203225"/>
              <a:chExt cx="298297" cy="4387575"/>
            </a:xfrm>
          </p:grpSpPr>
          <p:sp>
            <p:nvSpPr>
              <p:cNvPr id="483" name="Rectangle 12">
                <a:extLst>
                  <a:ext uri="{FF2B5EF4-FFF2-40B4-BE49-F238E27FC236}">
                    <a16:creationId xmlns:a16="http://schemas.microsoft.com/office/drawing/2014/main" id="{D0EA376E-8E96-92F9-4BA0-F1CC43AFD1C7}"/>
                  </a:ext>
                </a:extLst>
              </p:cNvPr>
              <p:cNvSpPr>
                <a:spLocks noGrp="1" noRot="1" noMove="1" noResize="1" noEditPoints="1" noAdjustHandles="1" noChangeArrowheads="1" noChangeShapeType="1"/>
              </p:cNvSpPr>
              <p:nvPr/>
            </p:nvSpPr>
            <p:spPr bwMode="auto">
              <a:xfrm>
                <a:off x="6955803"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84" name="Rectangle 20">
                <a:extLst>
                  <a:ext uri="{FF2B5EF4-FFF2-40B4-BE49-F238E27FC236}">
                    <a16:creationId xmlns:a16="http://schemas.microsoft.com/office/drawing/2014/main" id="{1C423187-F6D0-5588-6DD2-D01D54F4508D}"/>
                  </a:ext>
                </a:extLst>
              </p:cNvPr>
              <p:cNvSpPr>
                <a:spLocks noGrp="1" noRot="1" noMove="1" noResize="1" noEditPoints="1" noAdjustHandles="1" noChangeArrowheads="1" noChangeShapeType="1"/>
              </p:cNvSpPr>
              <p:nvPr/>
            </p:nvSpPr>
            <p:spPr bwMode="auto">
              <a:xfrm>
                <a:off x="6955803" y="39456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85" name="Rectangle 28">
                <a:extLst>
                  <a:ext uri="{FF2B5EF4-FFF2-40B4-BE49-F238E27FC236}">
                    <a16:creationId xmlns:a16="http://schemas.microsoft.com/office/drawing/2014/main" id="{6D11C4C4-84B2-2342-9790-C15BD586901E}"/>
                  </a:ext>
                </a:extLst>
              </p:cNvPr>
              <p:cNvSpPr>
                <a:spLocks noGrp="1" noRot="1" noMove="1" noResize="1" noEditPoints="1" noAdjustHandles="1" noChangeArrowheads="1" noChangeShapeType="1"/>
              </p:cNvSpPr>
              <p:nvPr/>
            </p:nvSpPr>
            <p:spPr bwMode="auto">
              <a:xfrm>
                <a:off x="6955803"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86" name="Rectangle 36">
                <a:extLst>
                  <a:ext uri="{FF2B5EF4-FFF2-40B4-BE49-F238E27FC236}">
                    <a16:creationId xmlns:a16="http://schemas.microsoft.com/office/drawing/2014/main" id="{3417E40E-DA8D-1387-985F-521D9A13702B}"/>
                  </a:ext>
                </a:extLst>
              </p:cNvPr>
              <p:cNvSpPr>
                <a:spLocks noGrp="1" noRot="1" noMove="1" noResize="1" noEditPoints="1" noAdjustHandles="1" noChangeArrowheads="1" noChangeShapeType="1"/>
              </p:cNvSpPr>
              <p:nvPr/>
            </p:nvSpPr>
            <p:spPr bwMode="auto">
              <a:xfrm>
                <a:off x="6955803" y="2926799"/>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87" name="Rectangle 52">
                <a:extLst>
                  <a:ext uri="{FF2B5EF4-FFF2-40B4-BE49-F238E27FC236}">
                    <a16:creationId xmlns:a16="http://schemas.microsoft.com/office/drawing/2014/main" id="{36BFC9F7-F930-408B-D67D-2290A61E90DF}"/>
                  </a:ext>
                </a:extLst>
              </p:cNvPr>
              <p:cNvSpPr>
                <a:spLocks noGrp="1" noRot="1" noMove="1" noResize="1" noEditPoints="1" noAdjustHandles="1" noChangeArrowheads="1" noChangeShapeType="1"/>
              </p:cNvSpPr>
              <p:nvPr/>
            </p:nvSpPr>
            <p:spPr bwMode="auto">
              <a:xfrm>
                <a:off x="6955803" y="2592308"/>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88" name="Rectangle 60">
                <a:extLst>
                  <a:ext uri="{FF2B5EF4-FFF2-40B4-BE49-F238E27FC236}">
                    <a16:creationId xmlns:a16="http://schemas.microsoft.com/office/drawing/2014/main" id="{9CF5CA74-EEA5-888C-2B02-C5583D7395F9}"/>
                  </a:ext>
                </a:extLst>
              </p:cNvPr>
              <p:cNvSpPr>
                <a:spLocks noGrp="1" noRot="1" noMove="1" noResize="1" noEditPoints="1" noAdjustHandles="1" noChangeArrowheads="1" noChangeShapeType="1"/>
              </p:cNvSpPr>
              <p:nvPr/>
            </p:nvSpPr>
            <p:spPr bwMode="auto">
              <a:xfrm>
                <a:off x="6955803"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89" name="Rectangle 68">
                <a:extLst>
                  <a:ext uri="{FF2B5EF4-FFF2-40B4-BE49-F238E27FC236}">
                    <a16:creationId xmlns:a16="http://schemas.microsoft.com/office/drawing/2014/main" id="{3012C013-513A-F258-662D-A94CBD756412}"/>
                  </a:ext>
                </a:extLst>
              </p:cNvPr>
              <p:cNvSpPr>
                <a:spLocks noGrp="1" noRot="1" noMove="1" noResize="1" noEditPoints="1" noAdjustHandles="1" noChangeArrowheads="1" noChangeShapeType="1"/>
              </p:cNvSpPr>
              <p:nvPr/>
            </p:nvSpPr>
            <p:spPr bwMode="auto">
              <a:xfrm>
                <a:off x="6955803"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90" name="Rectangle 68">
                <a:extLst>
                  <a:ext uri="{FF2B5EF4-FFF2-40B4-BE49-F238E27FC236}">
                    <a16:creationId xmlns:a16="http://schemas.microsoft.com/office/drawing/2014/main" id="{EE776EB6-47C0-528A-6863-D74D2785742B}"/>
                  </a:ext>
                </a:extLst>
              </p:cNvPr>
              <p:cNvSpPr>
                <a:spLocks noGrp="1" noRot="1" noMove="1" noResize="1" noEditPoints="1" noAdjustHandles="1" noChangeArrowheads="1" noChangeShapeType="1"/>
              </p:cNvSpPr>
              <p:nvPr/>
            </p:nvSpPr>
            <p:spPr bwMode="auto">
              <a:xfrm>
                <a:off x="6955803"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91" name="Rectangle 68">
                <a:extLst>
                  <a:ext uri="{FF2B5EF4-FFF2-40B4-BE49-F238E27FC236}">
                    <a16:creationId xmlns:a16="http://schemas.microsoft.com/office/drawing/2014/main" id="{6C9E86EA-064C-D073-0784-E38A620F94BA}"/>
                  </a:ext>
                </a:extLst>
              </p:cNvPr>
              <p:cNvSpPr>
                <a:spLocks noGrp="1" noRot="1" noMove="1" noResize="1" noEditPoints="1" noAdjustHandles="1" noChangeArrowheads="1" noChangeShapeType="1"/>
              </p:cNvSpPr>
              <p:nvPr/>
            </p:nvSpPr>
            <p:spPr bwMode="auto">
              <a:xfrm>
                <a:off x="6955803"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492" name="Groupe 491">
                <a:extLst>
                  <a:ext uri="{FF2B5EF4-FFF2-40B4-BE49-F238E27FC236}">
                    <a16:creationId xmlns:a16="http://schemas.microsoft.com/office/drawing/2014/main" id="{23B162ED-A748-86EE-87B8-1D1B444CFFED}"/>
                  </a:ext>
                </a:extLst>
              </p:cNvPr>
              <p:cNvGrpSpPr>
                <a:grpSpLocks noGrp="1" noUngrp="1" noRot="1" noMove="1" noResize="1"/>
              </p:cNvGrpSpPr>
              <p:nvPr/>
            </p:nvGrpSpPr>
            <p:grpSpPr>
              <a:xfrm>
                <a:off x="6946858" y="1203225"/>
                <a:ext cx="298297" cy="1318861"/>
                <a:chOff x="6946858" y="1203225"/>
                <a:chExt cx="298297" cy="1318861"/>
              </a:xfrm>
            </p:grpSpPr>
            <p:sp>
              <p:nvSpPr>
                <p:cNvPr id="493" name="ZoneTexte 492">
                  <a:extLst>
                    <a:ext uri="{FF2B5EF4-FFF2-40B4-BE49-F238E27FC236}">
                      <a16:creationId xmlns:a16="http://schemas.microsoft.com/office/drawing/2014/main" id="{81CA2CFD-25FF-F4AD-647F-E3C2661D94DF}"/>
                    </a:ext>
                  </a:extLst>
                </p:cNvPr>
                <p:cNvSpPr txBox="1">
                  <a:spLocks noGrp="1" noRot="1" noMove="1" noResize="1" noEditPoints="1" noAdjustHandles="1" noChangeArrowheads="1" noChangeShapeType="1"/>
                </p:cNvSpPr>
                <p:nvPr/>
              </p:nvSpPr>
              <p:spPr>
                <a:xfrm rot="16200000">
                  <a:off x="6512807" y="1637276"/>
                  <a:ext cx="1166399" cy="298297"/>
                </a:xfrm>
                <a:prstGeom prst="rect">
                  <a:avLst/>
                </a:prstGeom>
                <a:noFill/>
                <a:ln w="9525">
                  <a:noFill/>
                </a:ln>
              </p:spPr>
              <p:txBody>
                <a:bodyPr wrap="square" rtlCol="0">
                  <a:spAutoFit/>
                </a:bodyPr>
                <a:lstStyle/>
                <a:p>
                  <a:r>
                    <a:rPr lang="en-GB" sz="900" b="1">
                      <a:latin typeface="Arial" panose="020B0604020202020204" pitchFamily="34" charset="0"/>
                      <a:cs typeface="Arial" panose="020B0604020202020204" pitchFamily="34" charset="0"/>
                    </a:rPr>
                    <a:t>Guinea</a:t>
                  </a:r>
                </a:p>
              </p:txBody>
            </p:sp>
            <p:pic>
              <p:nvPicPr>
                <p:cNvPr id="494" name="Image 493">
                  <a:extLst>
                    <a:ext uri="{FF2B5EF4-FFF2-40B4-BE49-F238E27FC236}">
                      <a16:creationId xmlns:a16="http://schemas.microsoft.com/office/drawing/2014/main" id="{E5E9D84A-EBC2-F9E9-22E0-24E44E249117}"/>
                    </a:ext>
                  </a:extLst>
                </p:cNvPr>
                <p:cNvPicPr preferRelativeResize="0">
                  <a:picLocks noGrp="1" noRot="1" noMove="1" noResize="1" noEditPoints="1" noAdjustHandles="1" noChangeArrowheads="1" noChangeShapeType="1" noCrop="1"/>
                </p:cNvPicPr>
                <p:nvPr/>
              </p:nvPicPr>
              <p:blipFill>
                <a:blip r:embed="rId6"/>
                <a:stretch>
                  <a:fillRect/>
                </a:stretch>
              </p:blipFill>
              <p:spPr>
                <a:xfrm>
                  <a:off x="6956733" y="2342086"/>
                  <a:ext cx="266400" cy="180000"/>
                </a:xfrm>
                <a:prstGeom prst="rect">
                  <a:avLst/>
                </a:prstGeom>
                <a:ln>
                  <a:solidFill>
                    <a:schemeClr val="tx1"/>
                  </a:solidFill>
                </a:ln>
              </p:spPr>
            </p:pic>
          </p:grpSp>
        </p:grpSp>
        <p:grpSp>
          <p:nvGrpSpPr>
            <p:cNvPr id="305" name="Groupe 304">
              <a:extLst>
                <a:ext uri="{FF2B5EF4-FFF2-40B4-BE49-F238E27FC236}">
                  <a16:creationId xmlns:a16="http://schemas.microsoft.com/office/drawing/2014/main" id="{A51AFD3A-BBFB-3F0A-E97E-9589E79E3B13}"/>
                </a:ext>
              </a:extLst>
            </p:cNvPr>
            <p:cNvGrpSpPr>
              <a:grpSpLocks noGrp="1" noUngrp="1" noRot="1" noMove="1" noResize="1"/>
            </p:cNvGrpSpPr>
            <p:nvPr/>
          </p:nvGrpSpPr>
          <p:grpSpPr>
            <a:xfrm>
              <a:off x="6138850" y="1537285"/>
              <a:ext cx="230833" cy="3400333"/>
              <a:chOff x="10167947" y="1196665"/>
              <a:chExt cx="298299" cy="4394135"/>
            </a:xfrm>
          </p:grpSpPr>
          <p:sp>
            <p:nvSpPr>
              <p:cNvPr id="471" name="Rectangle 12">
                <a:extLst>
                  <a:ext uri="{FF2B5EF4-FFF2-40B4-BE49-F238E27FC236}">
                    <a16:creationId xmlns:a16="http://schemas.microsoft.com/office/drawing/2014/main" id="{39E1584D-52C6-7F51-21B2-B5C48ACEFD9B}"/>
                  </a:ext>
                </a:extLst>
              </p:cNvPr>
              <p:cNvSpPr>
                <a:spLocks noGrp="1" noRot="1" noMove="1" noResize="1" noEditPoints="1" noAdjustHandles="1" noChangeArrowheads="1" noChangeShapeType="1"/>
              </p:cNvSpPr>
              <p:nvPr/>
            </p:nvSpPr>
            <p:spPr bwMode="auto">
              <a:xfrm>
                <a:off x="10190567"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72" name="Rectangle 20">
                <a:extLst>
                  <a:ext uri="{FF2B5EF4-FFF2-40B4-BE49-F238E27FC236}">
                    <a16:creationId xmlns:a16="http://schemas.microsoft.com/office/drawing/2014/main" id="{4F0FB2F9-C9CA-B793-4568-C8FE485DC88C}"/>
                  </a:ext>
                </a:extLst>
              </p:cNvPr>
              <p:cNvSpPr>
                <a:spLocks noGrp="1" noRot="1" noMove="1" noResize="1" noEditPoints="1" noAdjustHandles="1" noChangeArrowheads="1" noChangeShapeType="1"/>
              </p:cNvSpPr>
              <p:nvPr/>
            </p:nvSpPr>
            <p:spPr bwMode="auto">
              <a:xfrm>
                <a:off x="10190567" y="3945601"/>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3" name="Rectangle 28">
                <a:extLst>
                  <a:ext uri="{FF2B5EF4-FFF2-40B4-BE49-F238E27FC236}">
                    <a16:creationId xmlns:a16="http://schemas.microsoft.com/office/drawing/2014/main" id="{9145C3BE-C269-81C2-4C4A-EEFAD98D97AC}"/>
                  </a:ext>
                </a:extLst>
              </p:cNvPr>
              <p:cNvSpPr>
                <a:spLocks noGrp="1" noRot="1" noMove="1" noResize="1" noEditPoints="1" noAdjustHandles="1" noChangeArrowheads="1" noChangeShapeType="1"/>
              </p:cNvSpPr>
              <p:nvPr/>
            </p:nvSpPr>
            <p:spPr bwMode="auto">
              <a:xfrm>
                <a:off x="10190567"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4" name="Rectangle 36">
                <a:extLst>
                  <a:ext uri="{FF2B5EF4-FFF2-40B4-BE49-F238E27FC236}">
                    <a16:creationId xmlns:a16="http://schemas.microsoft.com/office/drawing/2014/main" id="{AF795EED-C779-2A24-2B5D-162A178A7FA1}"/>
                  </a:ext>
                </a:extLst>
              </p:cNvPr>
              <p:cNvSpPr>
                <a:spLocks noGrp="1" noRot="1" noMove="1" noResize="1" noEditPoints="1" noAdjustHandles="1" noChangeArrowheads="1" noChangeShapeType="1"/>
              </p:cNvSpPr>
              <p:nvPr/>
            </p:nvSpPr>
            <p:spPr bwMode="auto">
              <a:xfrm>
                <a:off x="10190567"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5" name="Rectangle 52">
                <a:extLst>
                  <a:ext uri="{FF2B5EF4-FFF2-40B4-BE49-F238E27FC236}">
                    <a16:creationId xmlns:a16="http://schemas.microsoft.com/office/drawing/2014/main" id="{6686BDF4-D9FD-3C7D-6175-57F05FDA848D}"/>
                  </a:ext>
                </a:extLst>
              </p:cNvPr>
              <p:cNvSpPr>
                <a:spLocks noGrp="1" noRot="1" noMove="1" noResize="1" noEditPoints="1" noAdjustHandles="1" noChangeArrowheads="1" noChangeShapeType="1"/>
              </p:cNvSpPr>
              <p:nvPr/>
            </p:nvSpPr>
            <p:spPr bwMode="auto">
              <a:xfrm>
                <a:off x="10190567" y="2588399"/>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76" name="Rectangle 60">
                <a:extLst>
                  <a:ext uri="{FF2B5EF4-FFF2-40B4-BE49-F238E27FC236}">
                    <a16:creationId xmlns:a16="http://schemas.microsoft.com/office/drawing/2014/main" id="{9326066E-1CCE-06C2-92CB-9037890890D5}"/>
                  </a:ext>
                </a:extLst>
              </p:cNvPr>
              <p:cNvSpPr>
                <a:spLocks noGrp="1" noRot="1" noMove="1" noResize="1" noEditPoints="1" noAdjustHandles="1" noChangeArrowheads="1" noChangeShapeType="1"/>
              </p:cNvSpPr>
              <p:nvPr/>
            </p:nvSpPr>
            <p:spPr bwMode="auto">
              <a:xfrm>
                <a:off x="10190567" y="3268799"/>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7" name="Rectangle 68">
                <a:extLst>
                  <a:ext uri="{FF2B5EF4-FFF2-40B4-BE49-F238E27FC236}">
                    <a16:creationId xmlns:a16="http://schemas.microsoft.com/office/drawing/2014/main" id="{51DF9379-F535-39FE-9CE2-7D3CFD3F1C4A}"/>
                  </a:ext>
                </a:extLst>
              </p:cNvPr>
              <p:cNvSpPr>
                <a:spLocks noGrp="1" noRot="1" noMove="1" noResize="1" noEditPoints="1" noAdjustHandles="1" noChangeArrowheads="1" noChangeShapeType="1"/>
              </p:cNvSpPr>
              <p:nvPr/>
            </p:nvSpPr>
            <p:spPr bwMode="auto">
              <a:xfrm>
                <a:off x="10190567"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8" name="Rectangle 68">
                <a:extLst>
                  <a:ext uri="{FF2B5EF4-FFF2-40B4-BE49-F238E27FC236}">
                    <a16:creationId xmlns:a16="http://schemas.microsoft.com/office/drawing/2014/main" id="{2B4DA234-F31B-3D03-0A1B-E9A41B12949E}"/>
                  </a:ext>
                </a:extLst>
              </p:cNvPr>
              <p:cNvSpPr>
                <a:spLocks noGrp="1" noRot="1" noMove="1" noResize="1" noEditPoints="1" noAdjustHandles="1" noChangeArrowheads="1" noChangeShapeType="1"/>
              </p:cNvSpPr>
              <p:nvPr/>
            </p:nvSpPr>
            <p:spPr bwMode="auto">
              <a:xfrm>
                <a:off x="10190567"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9" name="Rectangle 68">
                <a:extLst>
                  <a:ext uri="{FF2B5EF4-FFF2-40B4-BE49-F238E27FC236}">
                    <a16:creationId xmlns:a16="http://schemas.microsoft.com/office/drawing/2014/main" id="{540B9476-4134-A3D9-C0D0-8E2799FDC494}"/>
                  </a:ext>
                </a:extLst>
              </p:cNvPr>
              <p:cNvSpPr>
                <a:spLocks noGrp="1" noRot="1" noMove="1" noResize="1" noEditPoints="1" noAdjustHandles="1" noChangeArrowheads="1" noChangeShapeType="1"/>
              </p:cNvSpPr>
              <p:nvPr/>
            </p:nvSpPr>
            <p:spPr bwMode="auto">
              <a:xfrm>
                <a:off x="10190567" y="5302800"/>
                <a:ext cx="266401"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480" name="Groupe 479">
                <a:extLst>
                  <a:ext uri="{FF2B5EF4-FFF2-40B4-BE49-F238E27FC236}">
                    <a16:creationId xmlns:a16="http://schemas.microsoft.com/office/drawing/2014/main" id="{42E0DD1F-2BF5-B935-0B89-5FD70CCFAE32}"/>
                  </a:ext>
                </a:extLst>
              </p:cNvPr>
              <p:cNvGrpSpPr>
                <a:grpSpLocks noGrp="1" noUngrp="1" noRot="1" noMove="1" noResize="1"/>
              </p:cNvGrpSpPr>
              <p:nvPr/>
            </p:nvGrpSpPr>
            <p:grpSpPr>
              <a:xfrm>
                <a:off x="10167947" y="1196665"/>
                <a:ext cx="298299" cy="1325421"/>
                <a:chOff x="10167947" y="1196665"/>
                <a:chExt cx="298299" cy="1325421"/>
              </a:xfrm>
            </p:grpSpPr>
            <p:sp>
              <p:nvSpPr>
                <p:cNvPr id="481" name="ZoneTexte 480">
                  <a:extLst>
                    <a:ext uri="{FF2B5EF4-FFF2-40B4-BE49-F238E27FC236}">
                      <a16:creationId xmlns:a16="http://schemas.microsoft.com/office/drawing/2014/main" id="{AEEEA512-C79C-B53E-1961-E364B55C2C55}"/>
                    </a:ext>
                  </a:extLst>
                </p:cNvPr>
                <p:cNvSpPr txBox="1">
                  <a:spLocks noGrp="1" noRot="1" noMove="1" noResize="1" noEditPoints="1" noAdjustHandles="1" noChangeArrowheads="1" noChangeShapeType="1"/>
                </p:cNvSpPr>
                <p:nvPr/>
              </p:nvSpPr>
              <p:spPr>
                <a:xfrm rot="16200000">
                  <a:off x="9733896" y="1630716"/>
                  <a:ext cx="1166401" cy="298299"/>
                </a:xfrm>
                <a:prstGeom prst="rect">
                  <a:avLst/>
                </a:prstGeom>
                <a:noFill/>
                <a:ln w="9525">
                  <a:noFill/>
                </a:ln>
              </p:spPr>
              <p:txBody>
                <a:bodyPr wrap="square" rtlCol="0">
                  <a:spAutoFit/>
                </a:bodyPr>
                <a:lstStyle/>
                <a:p>
                  <a:r>
                    <a:rPr lang="en-GB" sz="900" b="1">
                      <a:latin typeface="Arial" panose="020B0604020202020204" pitchFamily="34" charset="0"/>
                      <a:cs typeface="Arial" panose="020B0604020202020204" pitchFamily="34" charset="0"/>
                    </a:rPr>
                    <a:t>Senegal</a:t>
                  </a:r>
                </a:p>
              </p:txBody>
            </p:sp>
            <p:pic>
              <p:nvPicPr>
                <p:cNvPr id="482" name="Image 481">
                  <a:extLst>
                    <a:ext uri="{FF2B5EF4-FFF2-40B4-BE49-F238E27FC236}">
                      <a16:creationId xmlns:a16="http://schemas.microsoft.com/office/drawing/2014/main" id="{37144DD4-CCB9-30FA-EB25-DBD542A7E189}"/>
                    </a:ext>
                  </a:extLst>
                </p:cNvPr>
                <p:cNvPicPr preferRelativeResize="0">
                  <a:picLocks noGrp="1" noRot="1" noMove="1" noResize="1" noEditPoints="1" noAdjustHandles="1" noChangeArrowheads="1" noChangeShapeType="1" noCrop="1"/>
                </p:cNvPicPr>
                <p:nvPr/>
              </p:nvPicPr>
              <p:blipFill>
                <a:blip r:embed="rId7"/>
                <a:stretch>
                  <a:fillRect/>
                </a:stretch>
              </p:blipFill>
              <p:spPr>
                <a:xfrm>
                  <a:off x="10195825" y="2342086"/>
                  <a:ext cx="266401" cy="180000"/>
                </a:xfrm>
                <a:prstGeom prst="rect">
                  <a:avLst/>
                </a:prstGeom>
                <a:ln>
                  <a:solidFill>
                    <a:schemeClr val="tx1"/>
                  </a:solidFill>
                </a:ln>
              </p:spPr>
            </p:pic>
          </p:grpSp>
        </p:grpSp>
        <p:grpSp>
          <p:nvGrpSpPr>
            <p:cNvPr id="306" name="Groupe 305">
              <a:extLst>
                <a:ext uri="{FF2B5EF4-FFF2-40B4-BE49-F238E27FC236}">
                  <a16:creationId xmlns:a16="http://schemas.microsoft.com/office/drawing/2014/main" id="{969AF88E-6903-5DB9-EF68-702F555FFA72}"/>
                </a:ext>
              </a:extLst>
            </p:cNvPr>
            <p:cNvGrpSpPr>
              <a:grpSpLocks noGrp="1" noUngrp="1" noRot="1" noMove="1" noResize="1"/>
            </p:cNvGrpSpPr>
            <p:nvPr/>
          </p:nvGrpSpPr>
          <p:grpSpPr>
            <a:xfrm>
              <a:off x="4305767" y="1474441"/>
              <a:ext cx="233644" cy="3463968"/>
              <a:chOff x="4609759" y="1114431"/>
              <a:chExt cx="301932" cy="4476369"/>
            </a:xfrm>
          </p:grpSpPr>
          <p:sp>
            <p:nvSpPr>
              <p:cNvPr id="461" name="Rectangle 12">
                <a:extLst>
                  <a:ext uri="{FF2B5EF4-FFF2-40B4-BE49-F238E27FC236}">
                    <a16:creationId xmlns:a16="http://schemas.microsoft.com/office/drawing/2014/main" id="{B0FC05EF-51AF-36B6-7C0D-7005A61056AD}"/>
                  </a:ext>
                </a:extLst>
              </p:cNvPr>
              <p:cNvSpPr>
                <a:spLocks noGrp="1" noRot="1" noMove="1" noResize="1" noEditPoints="1" noAdjustHandles="1" noChangeArrowheads="1" noChangeShapeType="1"/>
              </p:cNvSpPr>
              <p:nvPr/>
            </p:nvSpPr>
            <p:spPr bwMode="auto">
              <a:xfrm>
                <a:off x="4609759"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62" name="Rectangle 20">
                <a:extLst>
                  <a:ext uri="{FF2B5EF4-FFF2-40B4-BE49-F238E27FC236}">
                    <a16:creationId xmlns:a16="http://schemas.microsoft.com/office/drawing/2014/main" id="{1016CA41-3CAE-1C5C-2EA5-73CABD88CDC4}"/>
                  </a:ext>
                </a:extLst>
              </p:cNvPr>
              <p:cNvSpPr>
                <a:spLocks noGrp="1" noRot="1" noMove="1" noResize="1" noEditPoints="1" noAdjustHandles="1" noChangeArrowheads="1" noChangeShapeType="1"/>
              </p:cNvSpPr>
              <p:nvPr/>
            </p:nvSpPr>
            <p:spPr bwMode="auto">
              <a:xfrm>
                <a:off x="4609759" y="39456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3" name="Rectangle 28">
                <a:extLst>
                  <a:ext uri="{FF2B5EF4-FFF2-40B4-BE49-F238E27FC236}">
                    <a16:creationId xmlns:a16="http://schemas.microsoft.com/office/drawing/2014/main" id="{B14E0FE4-9661-548F-6370-5369F009526D}"/>
                  </a:ext>
                </a:extLst>
              </p:cNvPr>
              <p:cNvSpPr>
                <a:spLocks noGrp="1" noRot="1" noMove="1" noResize="1" noEditPoints="1" noAdjustHandles="1" noChangeArrowheads="1" noChangeShapeType="1"/>
              </p:cNvSpPr>
              <p:nvPr/>
            </p:nvSpPr>
            <p:spPr bwMode="auto">
              <a:xfrm>
                <a:off x="4609759"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4" name="Rectangle 36">
                <a:extLst>
                  <a:ext uri="{FF2B5EF4-FFF2-40B4-BE49-F238E27FC236}">
                    <a16:creationId xmlns:a16="http://schemas.microsoft.com/office/drawing/2014/main" id="{21B761DA-A4A8-B964-ACCE-B034C1A0CDAC}"/>
                  </a:ext>
                </a:extLst>
              </p:cNvPr>
              <p:cNvSpPr>
                <a:spLocks noGrp="1" noRot="1" noMove="1" noResize="1" noEditPoints="1" noAdjustHandles="1" noChangeArrowheads="1" noChangeShapeType="1"/>
              </p:cNvSpPr>
              <p:nvPr/>
            </p:nvSpPr>
            <p:spPr bwMode="auto">
              <a:xfrm>
                <a:off x="4609759"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5" name="Rectangle 52">
                <a:extLst>
                  <a:ext uri="{FF2B5EF4-FFF2-40B4-BE49-F238E27FC236}">
                    <a16:creationId xmlns:a16="http://schemas.microsoft.com/office/drawing/2014/main" id="{59333B75-B639-689D-12A9-0CCB0C12D7C7}"/>
                  </a:ext>
                </a:extLst>
              </p:cNvPr>
              <p:cNvSpPr>
                <a:spLocks noGrp="1" noRot="1" noMove="1" noResize="1" noEditPoints="1" noAdjustHandles="1" noChangeArrowheads="1" noChangeShapeType="1"/>
              </p:cNvSpPr>
              <p:nvPr/>
            </p:nvSpPr>
            <p:spPr bwMode="auto">
              <a:xfrm>
                <a:off x="4609759" y="2588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66" name="Rectangle 60">
                <a:extLst>
                  <a:ext uri="{FF2B5EF4-FFF2-40B4-BE49-F238E27FC236}">
                    <a16:creationId xmlns:a16="http://schemas.microsoft.com/office/drawing/2014/main" id="{FFF3618A-797F-1026-CDD2-30679ADE44DA}"/>
                  </a:ext>
                </a:extLst>
              </p:cNvPr>
              <p:cNvSpPr>
                <a:spLocks noGrp="1" noRot="1" noMove="1" noResize="1" noEditPoints="1" noAdjustHandles="1" noChangeArrowheads="1" noChangeShapeType="1"/>
              </p:cNvSpPr>
              <p:nvPr/>
            </p:nvSpPr>
            <p:spPr bwMode="auto">
              <a:xfrm>
                <a:off x="4609759"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7" name="Rectangle 68">
                <a:extLst>
                  <a:ext uri="{FF2B5EF4-FFF2-40B4-BE49-F238E27FC236}">
                    <a16:creationId xmlns:a16="http://schemas.microsoft.com/office/drawing/2014/main" id="{012F79A9-B5BB-43B2-880A-CB0AB9FC1361}"/>
                  </a:ext>
                </a:extLst>
              </p:cNvPr>
              <p:cNvSpPr>
                <a:spLocks noGrp="1" noRot="1" noMove="1" noResize="1" noEditPoints="1" noAdjustHandles="1" noChangeArrowheads="1" noChangeShapeType="1"/>
              </p:cNvSpPr>
              <p:nvPr/>
            </p:nvSpPr>
            <p:spPr bwMode="auto">
              <a:xfrm>
                <a:off x="4609759"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8" name="Rectangle 68">
                <a:extLst>
                  <a:ext uri="{FF2B5EF4-FFF2-40B4-BE49-F238E27FC236}">
                    <a16:creationId xmlns:a16="http://schemas.microsoft.com/office/drawing/2014/main" id="{7DC05D3E-0B83-BF6D-5045-5844BFDD7FBE}"/>
                  </a:ext>
                </a:extLst>
              </p:cNvPr>
              <p:cNvSpPr>
                <a:spLocks noGrp="1" noRot="1" noMove="1" noResize="1" noEditPoints="1" noAdjustHandles="1" noChangeArrowheads="1" noChangeShapeType="1"/>
              </p:cNvSpPr>
              <p:nvPr/>
            </p:nvSpPr>
            <p:spPr bwMode="auto">
              <a:xfrm>
                <a:off x="4609759"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9" name="Rectangle 68">
                <a:extLst>
                  <a:ext uri="{FF2B5EF4-FFF2-40B4-BE49-F238E27FC236}">
                    <a16:creationId xmlns:a16="http://schemas.microsoft.com/office/drawing/2014/main" id="{FCA90DC2-2ED3-9093-308D-1115AB6BB4B5}"/>
                  </a:ext>
                </a:extLst>
              </p:cNvPr>
              <p:cNvSpPr>
                <a:spLocks noGrp="1" noRot="1" noMove="1" noResize="1" noEditPoints="1" noAdjustHandles="1" noChangeArrowheads="1" noChangeShapeType="1"/>
              </p:cNvSpPr>
              <p:nvPr/>
            </p:nvSpPr>
            <p:spPr bwMode="auto">
              <a:xfrm>
                <a:off x="4609759"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70" name="ZoneTexte 469">
                <a:extLst>
                  <a:ext uri="{FF2B5EF4-FFF2-40B4-BE49-F238E27FC236}">
                    <a16:creationId xmlns:a16="http://schemas.microsoft.com/office/drawing/2014/main" id="{618442F4-B7D8-82D7-AF10-3943F364BCC1}"/>
                  </a:ext>
                </a:extLst>
              </p:cNvPr>
              <p:cNvSpPr txBox="1">
                <a:spLocks noGrp="1" noRot="1" noMove="1" noResize="1" noEditPoints="1" noAdjustHandles="1" noChangeArrowheads="1" noChangeShapeType="1"/>
              </p:cNvSpPr>
              <p:nvPr/>
            </p:nvSpPr>
            <p:spPr>
              <a:xfrm rot="16200000">
                <a:off x="4130593" y="1597232"/>
                <a:ext cx="1263900" cy="298297"/>
              </a:xfrm>
              <a:prstGeom prst="rect">
                <a:avLst/>
              </a:prstGeom>
              <a:noFill/>
              <a:ln w="9525">
                <a:noFill/>
              </a:ln>
            </p:spPr>
            <p:txBody>
              <a:bodyPr wrap="square" rtlCol="0">
                <a:spAutoFit/>
              </a:bodyPr>
              <a:lstStyle/>
              <a:p>
                <a:r>
                  <a:rPr lang="en-GB" sz="900" b="1">
                    <a:latin typeface="Arial" panose="020B0604020202020204" pitchFamily="34" charset="0"/>
                    <a:cs typeface="Arial" panose="020B0604020202020204" pitchFamily="34" charset="0"/>
                  </a:rPr>
                  <a:t>Tunisia</a:t>
                </a:r>
              </a:p>
            </p:txBody>
          </p:sp>
        </p:grpSp>
        <p:grpSp>
          <p:nvGrpSpPr>
            <p:cNvPr id="321" name="Groupe 320">
              <a:extLst>
                <a:ext uri="{FF2B5EF4-FFF2-40B4-BE49-F238E27FC236}">
                  <a16:creationId xmlns:a16="http://schemas.microsoft.com/office/drawing/2014/main" id="{3D0B34D6-8932-5DF4-D14A-2017DB21E9F8}"/>
                </a:ext>
              </a:extLst>
            </p:cNvPr>
            <p:cNvGrpSpPr>
              <a:grpSpLocks noGrp="1" noUngrp="1" noRot="1" noMove="1" noResize="1"/>
            </p:cNvGrpSpPr>
            <p:nvPr/>
          </p:nvGrpSpPr>
          <p:grpSpPr>
            <a:xfrm>
              <a:off x="4054232" y="1544218"/>
              <a:ext cx="230832" cy="3393715"/>
              <a:chOff x="4271162" y="1205217"/>
              <a:chExt cx="298297" cy="4385583"/>
            </a:xfrm>
          </p:grpSpPr>
          <p:sp>
            <p:nvSpPr>
              <p:cNvPr id="451" name="Rectangle 12">
                <a:extLst>
                  <a:ext uri="{FF2B5EF4-FFF2-40B4-BE49-F238E27FC236}">
                    <a16:creationId xmlns:a16="http://schemas.microsoft.com/office/drawing/2014/main" id="{A98B23E1-3F3D-EF66-5E76-28FCB973E887}"/>
                  </a:ext>
                </a:extLst>
              </p:cNvPr>
              <p:cNvSpPr>
                <a:spLocks noGrp="1" noRot="1" noMove="1" noResize="1" noEditPoints="1" noAdjustHandles="1" noChangeArrowheads="1" noChangeShapeType="1"/>
              </p:cNvSpPr>
              <p:nvPr/>
            </p:nvSpPr>
            <p:spPr bwMode="auto">
              <a:xfrm>
                <a:off x="4272630"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52" name="Rectangle 20">
                <a:extLst>
                  <a:ext uri="{FF2B5EF4-FFF2-40B4-BE49-F238E27FC236}">
                    <a16:creationId xmlns:a16="http://schemas.microsoft.com/office/drawing/2014/main" id="{B1FEBC6E-78F9-5C78-0346-E32B97DCFA48}"/>
                  </a:ext>
                </a:extLst>
              </p:cNvPr>
              <p:cNvSpPr>
                <a:spLocks noGrp="1" noRot="1" noMove="1" noResize="1" noEditPoints="1" noAdjustHandles="1" noChangeArrowheads="1" noChangeShapeType="1"/>
              </p:cNvSpPr>
              <p:nvPr/>
            </p:nvSpPr>
            <p:spPr bwMode="auto">
              <a:xfrm>
                <a:off x="4272630" y="39456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53" name="Rectangle 28">
                <a:extLst>
                  <a:ext uri="{FF2B5EF4-FFF2-40B4-BE49-F238E27FC236}">
                    <a16:creationId xmlns:a16="http://schemas.microsoft.com/office/drawing/2014/main" id="{2D7778CE-7DDA-5C79-800D-26CE3AB20E4D}"/>
                  </a:ext>
                </a:extLst>
              </p:cNvPr>
              <p:cNvSpPr>
                <a:spLocks noGrp="1" noRot="1" noMove="1" noResize="1" noEditPoints="1" noAdjustHandles="1" noChangeArrowheads="1" noChangeShapeType="1"/>
              </p:cNvSpPr>
              <p:nvPr/>
            </p:nvSpPr>
            <p:spPr bwMode="auto">
              <a:xfrm>
                <a:off x="4272630"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54" name="Rectangle 36">
                <a:extLst>
                  <a:ext uri="{FF2B5EF4-FFF2-40B4-BE49-F238E27FC236}">
                    <a16:creationId xmlns:a16="http://schemas.microsoft.com/office/drawing/2014/main" id="{951DEBDF-D2E8-3026-19BC-8F380317AB41}"/>
                  </a:ext>
                </a:extLst>
              </p:cNvPr>
              <p:cNvSpPr>
                <a:spLocks noGrp="1" noRot="1" noMove="1" noResize="1" noEditPoints="1" noAdjustHandles="1" noChangeArrowheads="1" noChangeShapeType="1"/>
              </p:cNvSpPr>
              <p:nvPr/>
            </p:nvSpPr>
            <p:spPr bwMode="auto">
              <a:xfrm>
                <a:off x="4272630"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55" name="Rectangle 52">
                <a:extLst>
                  <a:ext uri="{FF2B5EF4-FFF2-40B4-BE49-F238E27FC236}">
                    <a16:creationId xmlns:a16="http://schemas.microsoft.com/office/drawing/2014/main" id="{8E772294-4EB7-0EE7-B087-95B30EC2C3D8}"/>
                  </a:ext>
                </a:extLst>
              </p:cNvPr>
              <p:cNvSpPr>
                <a:spLocks noGrp="1" noRot="1" noMove="1" noResize="1" noEditPoints="1" noAdjustHandles="1" noChangeArrowheads="1" noChangeShapeType="1"/>
              </p:cNvSpPr>
              <p:nvPr/>
            </p:nvSpPr>
            <p:spPr bwMode="auto">
              <a:xfrm>
                <a:off x="4272630" y="2588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56" name="Rectangle 60">
                <a:extLst>
                  <a:ext uri="{FF2B5EF4-FFF2-40B4-BE49-F238E27FC236}">
                    <a16:creationId xmlns:a16="http://schemas.microsoft.com/office/drawing/2014/main" id="{EE485906-2E0D-F7C1-D4BB-2C5032D2FD27}"/>
                  </a:ext>
                </a:extLst>
              </p:cNvPr>
              <p:cNvSpPr>
                <a:spLocks noGrp="1" noRot="1" noMove="1" noResize="1" noEditPoints="1" noAdjustHandles="1" noChangeArrowheads="1" noChangeShapeType="1"/>
              </p:cNvSpPr>
              <p:nvPr/>
            </p:nvSpPr>
            <p:spPr bwMode="auto">
              <a:xfrm>
                <a:off x="4272630"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57" name="Rectangle 68">
                <a:extLst>
                  <a:ext uri="{FF2B5EF4-FFF2-40B4-BE49-F238E27FC236}">
                    <a16:creationId xmlns:a16="http://schemas.microsoft.com/office/drawing/2014/main" id="{6F439AF0-C367-1914-38D9-06D0989B37C2}"/>
                  </a:ext>
                </a:extLst>
              </p:cNvPr>
              <p:cNvSpPr>
                <a:spLocks noGrp="1" noRot="1" noMove="1" noResize="1" noEditPoints="1" noAdjustHandles="1" noChangeArrowheads="1" noChangeShapeType="1"/>
              </p:cNvSpPr>
              <p:nvPr/>
            </p:nvSpPr>
            <p:spPr bwMode="auto">
              <a:xfrm>
                <a:off x="427263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58" name="Rectangle 68">
                <a:extLst>
                  <a:ext uri="{FF2B5EF4-FFF2-40B4-BE49-F238E27FC236}">
                    <a16:creationId xmlns:a16="http://schemas.microsoft.com/office/drawing/2014/main" id="{38CECB90-77E5-384B-129B-DF4F6674FF4C}"/>
                  </a:ext>
                </a:extLst>
              </p:cNvPr>
              <p:cNvSpPr>
                <a:spLocks noGrp="1" noRot="1" noMove="1" noResize="1" noEditPoints="1" noAdjustHandles="1" noChangeArrowheads="1" noChangeShapeType="1"/>
              </p:cNvSpPr>
              <p:nvPr/>
            </p:nvSpPr>
            <p:spPr bwMode="auto">
              <a:xfrm>
                <a:off x="4272630"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59" name="Rectangle 458">
                <a:extLst>
                  <a:ext uri="{FF2B5EF4-FFF2-40B4-BE49-F238E27FC236}">
                    <a16:creationId xmlns:a16="http://schemas.microsoft.com/office/drawing/2014/main" id="{A508B20F-7B6B-3436-98E6-3A4A9A49DE2D}"/>
                  </a:ext>
                </a:extLst>
              </p:cNvPr>
              <p:cNvSpPr>
                <a:spLocks noGrp="1" noRot="1" noMove="1" noResize="1" noEditPoints="1" noAdjustHandles="1" noChangeArrowheads="1" noChangeShapeType="1"/>
              </p:cNvSpPr>
              <p:nvPr/>
            </p:nvSpPr>
            <p:spPr bwMode="auto">
              <a:xfrm>
                <a:off x="4272630"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60" name="ZoneTexte 459">
                <a:extLst>
                  <a:ext uri="{FF2B5EF4-FFF2-40B4-BE49-F238E27FC236}">
                    <a16:creationId xmlns:a16="http://schemas.microsoft.com/office/drawing/2014/main" id="{FE8168A3-78CB-F662-84E3-0F82D7EC77AB}"/>
                  </a:ext>
                </a:extLst>
              </p:cNvPr>
              <p:cNvSpPr txBox="1">
                <a:spLocks noGrp="1" noRot="1" noMove="1" noResize="1" noEditPoints="1" noAdjustHandles="1" noChangeArrowheads="1" noChangeShapeType="1"/>
              </p:cNvSpPr>
              <p:nvPr/>
            </p:nvSpPr>
            <p:spPr>
              <a:xfrm rot="16200000">
                <a:off x="3837110" y="1639269"/>
                <a:ext cx="1166401" cy="298297"/>
              </a:xfrm>
              <a:prstGeom prst="rect">
                <a:avLst/>
              </a:prstGeom>
              <a:noFill/>
              <a:ln w="9525">
                <a:noFill/>
              </a:ln>
            </p:spPr>
            <p:txBody>
              <a:bodyPr wrap="square" rtlCol="0" anchor="t">
                <a:spAutoFit/>
              </a:bodyPr>
              <a:lstStyle/>
              <a:p>
                <a:r>
                  <a:rPr lang="en-GB" sz="900" b="1">
                    <a:latin typeface="Arial" panose="020B0604020202020204" pitchFamily="34" charset="0"/>
                    <a:cs typeface="Arial" panose="020B0604020202020204" pitchFamily="34" charset="0"/>
                  </a:rPr>
                  <a:t>Libya</a:t>
                </a:r>
              </a:p>
            </p:txBody>
          </p:sp>
        </p:grpSp>
        <p:grpSp>
          <p:nvGrpSpPr>
            <p:cNvPr id="322" name="Groupe 321">
              <a:extLst>
                <a:ext uri="{FF2B5EF4-FFF2-40B4-BE49-F238E27FC236}">
                  <a16:creationId xmlns:a16="http://schemas.microsoft.com/office/drawing/2014/main" id="{46DB6EAE-E20F-9BBD-FEE0-470274DC022D}"/>
                </a:ext>
              </a:extLst>
            </p:cNvPr>
            <p:cNvGrpSpPr>
              <a:grpSpLocks noGrp="1" noUngrp="1" noRot="1" noMove="1" noResize="1"/>
            </p:cNvGrpSpPr>
            <p:nvPr/>
          </p:nvGrpSpPr>
          <p:grpSpPr>
            <a:xfrm>
              <a:off x="5916286" y="1533737"/>
              <a:ext cx="243954" cy="3405089"/>
              <a:chOff x="9216989" y="1190519"/>
              <a:chExt cx="315255" cy="4400281"/>
            </a:xfrm>
          </p:grpSpPr>
          <p:sp>
            <p:nvSpPr>
              <p:cNvPr id="439" name="Rectangle 12">
                <a:extLst>
                  <a:ext uri="{FF2B5EF4-FFF2-40B4-BE49-F238E27FC236}">
                    <a16:creationId xmlns:a16="http://schemas.microsoft.com/office/drawing/2014/main" id="{769F3CC4-9BB4-819E-8FB5-4B189EA8C1DC}"/>
                  </a:ext>
                </a:extLst>
              </p:cNvPr>
              <p:cNvSpPr>
                <a:spLocks noGrp="1" noRot="1" noMove="1" noResize="1" noEditPoints="1" noAdjustHandles="1" noChangeArrowheads="1" noChangeShapeType="1"/>
              </p:cNvSpPr>
              <p:nvPr/>
            </p:nvSpPr>
            <p:spPr bwMode="auto">
              <a:xfrm>
                <a:off x="9216989" y="3607200"/>
                <a:ext cx="266401"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40" name="Rectangle 20">
                <a:extLst>
                  <a:ext uri="{FF2B5EF4-FFF2-40B4-BE49-F238E27FC236}">
                    <a16:creationId xmlns:a16="http://schemas.microsoft.com/office/drawing/2014/main" id="{A8989D8C-B257-E4F8-5F2B-2213031A83C4}"/>
                  </a:ext>
                </a:extLst>
              </p:cNvPr>
              <p:cNvSpPr>
                <a:spLocks noGrp="1" noRot="1" noMove="1" noResize="1" noEditPoints="1" noAdjustHandles="1" noChangeArrowheads="1" noChangeShapeType="1"/>
              </p:cNvSpPr>
              <p:nvPr/>
            </p:nvSpPr>
            <p:spPr bwMode="auto">
              <a:xfrm>
                <a:off x="9216989" y="3945601"/>
                <a:ext cx="266401"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41" name="Rectangle 28">
                <a:extLst>
                  <a:ext uri="{FF2B5EF4-FFF2-40B4-BE49-F238E27FC236}">
                    <a16:creationId xmlns:a16="http://schemas.microsoft.com/office/drawing/2014/main" id="{7D6272A0-06D2-2C82-B25A-18A1D8414945}"/>
                  </a:ext>
                </a:extLst>
              </p:cNvPr>
              <p:cNvSpPr>
                <a:spLocks noGrp="1" noRot="1" noMove="1" noResize="1" noEditPoints="1" noAdjustHandles="1" noChangeArrowheads="1" noChangeShapeType="1"/>
              </p:cNvSpPr>
              <p:nvPr/>
            </p:nvSpPr>
            <p:spPr bwMode="auto">
              <a:xfrm>
                <a:off x="9216989" y="4284000"/>
                <a:ext cx="266401"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42" name="Rectangle 36">
                <a:extLst>
                  <a:ext uri="{FF2B5EF4-FFF2-40B4-BE49-F238E27FC236}">
                    <a16:creationId xmlns:a16="http://schemas.microsoft.com/office/drawing/2014/main" id="{D17C6AC2-E946-FDE6-4DC3-E1DB42D06E76}"/>
                  </a:ext>
                </a:extLst>
              </p:cNvPr>
              <p:cNvSpPr>
                <a:spLocks noGrp="1" noRot="1" noMove="1" noResize="1" noEditPoints="1" noAdjustHandles="1" noChangeArrowheads="1" noChangeShapeType="1"/>
              </p:cNvSpPr>
              <p:nvPr/>
            </p:nvSpPr>
            <p:spPr bwMode="auto">
              <a:xfrm>
                <a:off x="9216989" y="2926800"/>
                <a:ext cx="266401"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43" name="Rectangle 52">
                <a:extLst>
                  <a:ext uri="{FF2B5EF4-FFF2-40B4-BE49-F238E27FC236}">
                    <a16:creationId xmlns:a16="http://schemas.microsoft.com/office/drawing/2014/main" id="{38BBF0A2-0563-A59C-A945-B67C95C6F96F}"/>
                  </a:ext>
                </a:extLst>
              </p:cNvPr>
              <p:cNvSpPr>
                <a:spLocks noGrp="1" noRot="1" noMove="1" noResize="1" noEditPoints="1" noAdjustHandles="1" noChangeArrowheads="1" noChangeShapeType="1"/>
              </p:cNvSpPr>
              <p:nvPr/>
            </p:nvSpPr>
            <p:spPr bwMode="auto">
              <a:xfrm>
                <a:off x="9216989" y="2588399"/>
                <a:ext cx="266401"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44" name="Rectangle 60">
                <a:extLst>
                  <a:ext uri="{FF2B5EF4-FFF2-40B4-BE49-F238E27FC236}">
                    <a16:creationId xmlns:a16="http://schemas.microsoft.com/office/drawing/2014/main" id="{ED8A3707-0EFE-C285-8183-D185D452D962}"/>
                  </a:ext>
                </a:extLst>
              </p:cNvPr>
              <p:cNvSpPr>
                <a:spLocks noGrp="1" noRot="1" noMove="1" noResize="1" noEditPoints="1" noAdjustHandles="1" noChangeArrowheads="1" noChangeShapeType="1"/>
              </p:cNvSpPr>
              <p:nvPr/>
            </p:nvSpPr>
            <p:spPr bwMode="auto">
              <a:xfrm>
                <a:off x="9216989" y="3268799"/>
                <a:ext cx="266401"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45" name="Rectangle 68">
                <a:extLst>
                  <a:ext uri="{FF2B5EF4-FFF2-40B4-BE49-F238E27FC236}">
                    <a16:creationId xmlns:a16="http://schemas.microsoft.com/office/drawing/2014/main" id="{3AFA6B3C-47EE-4EEE-F6B2-9628B7F489E1}"/>
                  </a:ext>
                </a:extLst>
              </p:cNvPr>
              <p:cNvSpPr>
                <a:spLocks noGrp="1" noRot="1" noMove="1" noResize="1" noEditPoints="1" noAdjustHandles="1" noChangeArrowheads="1" noChangeShapeType="1"/>
              </p:cNvSpPr>
              <p:nvPr/>
            </p:nvSpPr>
            <p:spPr bwMode="auto">
              <a:xfrm>
                <a:off x="9216990" y="4622400"/>
                <a:ext cx="266401"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46" name="Rectangle 68">
                <a:extLst>
                  <a:ext uri="{FF2B5EF4-FFF2-40B4-BE49-F238E27FC236}">
                    <a16:creationId xmlns:a16="http://schemas.microsoft.com/office/drawing/2014/main" id="{7C61BE88-025F-8060-2EE0-49D49C86F2A9}"/>
                  </a:ext>
                </a:extLst>
              </p:cNvPr>
              <p:cNvSpPr>
                <a:spLocks noGrp="1" noRot="1" noMove="1" noResize="1" noEditPoints="1" noAdjustHandles="1" noChangeArrowheads="1" noChangeShapeType="1"/>
              </p:cNvSpPr>
              <p:nvPr/>
            </p:nvSpPr>
            <p:spPr bwMode="auto">
              <a:xfrm>
                <a:off x="9216989" y="4964400"/>
                <a:ext cx="266401"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47" name="Rectangle 68">
                <a:extLst>
                  <a:ext uri="{FF2B5EF4-FFF2-40B4-BE49-F238E27FC236}">
                    <a16:creationId xmlns:a16="http://schemas.microsoft.com/office/drawing/2014/main" id="{03F69AB9-9A2E-3D3F-8EAE-3BFC1AE39132}"/>
                  </a:ext>
                </a:extLst>
              </p:cNvPr>
              <p:cNvSpPr>
                <a:spLocks noGrp="1" noRot="1" noMove="1" noResize="1" noEditPoints="1" noAdjustHandles="1" noChangeArrowheads="1" noChangeShapeType="1"/>
              </p:cNvSpPr>
              <p:nvPr/>
            </p:nvSpPr>
            <p:spPr bwMode="auto">
              <a:xfrm>
                <a:off x="9216989" y="5302800"/>
                <a:ext cx="266401"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448" name="Groupe 447">
                <a:extLst>
                  <a:ext uri="{FF2B5EF4-FFF2-40B4-BE49-F238E27FC236}">
                    <a16:creationId xmlns:a16="http://schemas.microsoft.com/office/drawing/2014/main" id="{1922CE66-26C4-77AC-3DF9-F68010ED3D22}"/>
                  </a:ext>
                </a:extLst>
              </p:cNvPr>
              <p:cNvGrpSpPr>
                <a:grpSpLocks noGrp="1" noUngrp="1" noRot="1" noMove="1" noResize="1"/>
              </p:cNvGrpSpPr>
              <p:nvPr/>
            </p:nvGrpSpPr>
            <p:grpSpPr>
              <a:xfrm>
                <a:off x="9224133" y="1190519"/>
                <a:ext cx="308111" cy="1328627"/>
                <a:chOff x="9224133" y="1190519"/>
                <a:chExt cx="308111" cy="1328627"/>
              </a:xfrm>
            </p:grpSpPr>
            <p:sp>
              <p:nvSpPr>
                <p:cNvPr id="449" name="ZoneTexte 448">
                  <a:extLst>
                    <a:ext uri="{FF2B5EF4-FFF2-40B4-BE49-F238E27FC236}">
                      <a16:creationId xmlns:a16="http://schemas.microsoft.com/office/drawing/2014/main" id="{3BEA5DB9-61ED-B970-A495-BA2FF3F8753D}"/>
                    </a:ext>
                  </a:extLst>
                </p:cNvPr>
                <p:cNvSpPr txBox="1">
                  <a:spLocks noGrp="1" noRot="1" noMove="1" noResize="1" noEditPoints="1" noAdjustHandles="1" noChangeArrowheads="1" noChangeShapeType="1"/>
                </p:cNvSpPr>
                <p:nvPr/>
              </p:nvSpPr>
              <p:spPr>
                <a:xfrm rot="16200000">
                  <a:off x="8799896" y="1624570"/>
                  <a:ext cx="1166400" cy="298297"/>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Niger</a:t>
                  </a:r>
                  <a:endParaRPr lang="fr-BE" sz="900" b="1" dirty="0">
                    <a:latin typeface="Arial" panose="020B0604020202020204" pitchFamily="34" charset="0"/>
                    <a:cs typeface="Arial" panose="020B0604020202020204" pitchFamily="34" charset="0"/>
                  </a:endParaRPr>
                </a:p>
              </p:txBody>
            </p:sp>
            <p:pic>
              <p:nvPicPr>
                <p:cNvPr id="450" name="Image 449">
                  <a:extLst>
                    <a:ext uri="{FF2B5EF4-FFF2-40B4-BE49-F238E27FC236}">
                      <a16:creationId xmlns:a16="http://schemas.microsoft.com/office/drawing/2014/main" id="{7513CFA1-A54E-D883-0DEE-74F000DD455B}"/>
                    </a:ext>
                  </a:extLst>
                </p:cNvPr>
                <p:cNvPicPr preferRelativeResize="0">
                  <a:picLocks noGrp="1" noRot="1" noMove="1" noResize="1" noEditPoints="1" noAdjustHandles="1" noChangeArrowheads="1" noChangeShapeType="1" noCrop="1"/>
                </p:cNvPicPr>
                <p:nvPr/>
              </p:nvPicPr>
              <p:blipFill>
                <a:blip r:embed="rId8"/>
                <a:stretch>
                  <a:fillRect/>
                </a:stretch>
              </p:blipFill>
              <p:spPr>
                <a:xfrm>
                  <a:off x="9224133" y="2339146"/>
                  <a:ext cx="266400" cy="180000"/>
                </a:xfrm>
                <a:prstGeom prst="rect">
                  <a:avLst/>
                </a:prstGeom>
                <a:ln>
                  <a:solidFill>
                    <a:schemeClr val="tx1"/>
                  </a:solidFill>
                </a:ln>
              </p:spPr>
            </p:pic>
          </p:grpSp>
        </p:grpSp>
        <p:sp>
          <p:nvSpPr>
            <p:cNvPr id="323" name="Rectangle 322">
              <a:extLst>
                <a:ext uri="{FF2B5EF4-FFF2-40B4-BE49-F238E27FC236}">
                  <a16:creationId xmlns:a16="http://schemas.microsoft.com/office/drawing/2014/main" id="{EFF7D914-3BE2-50BC-76A2-2229A38F248A}"/>
                </a:ext>
              </a:extLst>
            </p:cNvPr>
            <p:cNvSpPr>
              <a:spLocks noGrp="1" noRot="1" noMove="1" noResize="1" noEditPoints="1" noAdjustHandles="1" noChangeArrowheads="1" noChangeShapeType="1"/>
            </p:cNvSpPr>
            <p:nvPr/>
          </p:nvSpPr>
          <p:spPr>
            <a:xfrm>
              <a:off x="4605161" y="1553622"/>
              <a:ext cx="3525683" cy="3421657"/>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4" name="Rectangle 323">
              <a:extLst>
                <a:ext uri="{FF2B5EF4-FFF2-40B4-BE49-F238E27FC236}">
                  <a16:creationId xmlns:a16="http://schemas.microsoft.com/office/drawing/2014/main" id="{62783755-0E2D-C1F0-9339-882ECAAB86F5}"/>
                </a:ext>
              </a:extLst>
            </p:cNvPr>
            <p:cNvSpPr>
              <a:spLocks noGrp="1" noRot="1" noMove="1" noResize="1" noEditPoints="1" noAdjustHandles="1" noChangeArrowheads="1" noChangeShapeType="1"/>
            </p:cNvSpPr>
            <p:nvPr/>
          </p:nvSpPr>
          <p:spPr>
            <a:xfrm>
              <a:off x="5666549" y="1336922"/>
              <a:ext cx="1460403"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 WAPP</a:t>
              </a:r>
            </a:p>
          </p:txBody>
        </p:sp>
        <p:sp>
          <p:nvSpPr>
            <p:cNvPr id="325" name="Rectangle 324">
              <a:extLst>
                <a:ext uri="{FF2B5EF4-FFF2-40B4-BE49-F238E27FC236}">
                  <a16:creationId xmlns:a16="http://schemas.microsoft.com/office/drawing/2014/main" id="{FD4BDC6C-C21E-400E-F569-0FCF9220916B}"/>
                </a:ext>
              </a:extLst>
            </p:cNvPr>
            <p:cNvSpPr>
              <a:spLocks noGrp="1" noRot="1" noMove="1" noResize="1" noEditPoints="1" noAdjustHandles="1" noChangeArrowheads="1" noChangeShapeType="1"/>
            </p:cNvSpPr>
            <p:nvPr/>
          </p:nvSpPr>
          <p:spPr>
            <a:xfrm>
              <a:off x="3334880" y="1336923"/>
              <a:ext cx="1208852"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COMELEC  </a:t>
              </a:r>
            </a:p>
          </p:txBody>
        </p:sp>
        <p:grpSp>
          <p:nvGrpSpPr>
            <p:cNvPr id="326" name="Groupe 325">
              <a:extLst>
                <a:ext uri="{FF2B5EF4-FFF2-40B4-BE49-F238E27FC236}">
                  <a16:creationId xmlns:a16="http://schemas.microsoft.com/office/drawing/2014/main" id="{1FAC4ED5-31FE-B0FE-7402-CDE00158137E}"/>
                </a:ext>
              </a:extLst>
            </p:cNvPr>
            <p:cNvGrpSpPr>
              <a:grpSpLocks noGrp="1" noUngrp="1" noRot="1" noMove="1" noResize="1"/>
            </p:cNvGrpSpPr>
            <p:nvPr/>
          </p:nvGrpSpPr>
          <p:grpSpPr>
            <a:xfrm>
              <a:off x="7637465" y="1541236"/>
              <a:ext cx="230832" cy="3397387"/>
              <a:chOff x="6618263" y="1200471"/>
              <a:chExt cx="298298" cy="4390329"/>
            </a:xfrm>
          </p:grpSpPr>
          <p:sp>
            <p:nvSpPr>
              <p:cNvPr id="429" name="Rectangle 12">
                <a:extLst>
                  <a:ext uri="{FF2B5EF4-FFF2-40B4-BE49-F238E27FC236}">
                    <a16:creationId xmlns:a16="http://schemas.microsoft.com/office/drawing/2014/main" id="{75645FE2-10AE-92A2-BFA3-7191881FEB97}"/>
                  </a:ext>
                </a:extLst>
              </p:cNvPr>
              <p:cNvSpPr>
                <a:spLocks noGrp="1" noRot="1" noMove="1" noResize="1" noEditPoints="1" noAdjustHandles="1" noChangeArrowheads="1" noChangeShapeType="1"/>
              </p:cNvSpPr>
              <p:nvPr/>
            </p:nvSpPr>
            <p:spPr bwMode="auto">
              <a:xfrm>
                <a:off x="6626677" y="3607200"/>
                <a:ext cx="266400" cy="288000"/>
              </a:xfrm>
              <a:prstGeom prst="rect">
                <a:avLst/>
              </a:prstGeom>
              <a:solidFill>
                <a:srgbClr val="00B05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30" name="Rectangle 20">
                <a:extLst>
                  <a:ext uri="{FF2B5EF4-FFF2-40B4-BE49-F238E27FC236}">
                    <a16:creationId xmlns:a16="http://schemas.microsoft.com/office/drawing/2014/main" id="{4CD7A0D3-0DAE-0932-2EEB-0C41B568A16C}"/>
                  </a:ext>
                </a:extLst>
              </p:cNvPr>
              <p:cNvSpPr>
                <a:spLocks noGrp="1" noRot="1" noMove="1" noResize="1" noEditPoints="1" noAdjustHandles="1" noChangeArrowheads="1" noChangeShapeType="1"/>
              </p:cNvSpPr>
              <p:nvPr/>
            </p:nvSpPr>
            <p:spPr bwMode="auto">
              <a:xfrm>
                <a:off x="6626677"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1" name="Rectangle 28">
                <a:extLst>
                  <a:ext uri="{FF2B5EF4-FFF2-40B4-BE49-F238E27FC236}">
                    <a16:creationId xmlns:a16="http://schemas.microsoft.com/office/drawing/2014/main" id="{52E03618-428C-62A2-9948-5E1024CEC367}"/>
                  </a:ext>
                </a:extLst>
              </p:cNvPr>
              <p:cNvSpPr>
                <a:spLocks noGrp="1" noRot="1" noMove="1" noResize="1" noEditPoints="1" noAdjustHandles="1" noChangeArrowheads="1" noChangeShapeType="1"/>
              </p:cNvSpPr>
              <p:nvPr/>
            </p:nvSpPr>
            <p:spPr bwMode="auto">
              <a:xfrm>
                <a:off x="6626677"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2" name="Rectangle 36">
                <a:extLst>
                  <a:ext uri="{FF2B5EF4-FFF2-40B4-BE49-F238E27FC236}">
                    <a16:creationId xmlns:a16="http://schemas.microsoft.com/office/drawing/2014/main" id="{072FEFF2-6E5D-A2E6-6C9B-076D840542EE}"/>
                  </a:ext>
                </a:extLst>
              </p:cNvPr>
              <p:cNvSpPr>
                <a:spLocks noGrp="1" noRot="1" noMove="1" noResize="1" noEditPoints="1" noAdjustHandles="1" noChangeArrowheads="1" noChangeShapeType="1"/>
              </p:cNvSpPr>
              <p:nvPr/>
            </p:nvSpPr>
            <p:spPr bwMode="auto">
              <a:xfrm>
                <a:off x="6626677" y="2926801"/>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3" name="Rectangle 52">
                <a:extLst>
                  <a:ext uri="{FF2B5EF4-FFF2-40B4-BE49-F238E27FC236}">
                    <a16:creationId xmlns:a16="http://schemas.microsoft.com/office/drawing/2014/main" id="{030425EA-FB81-D2ED-DAF8-CE09032E1B26}"/>
                  </a:ext>
                </a:extLst>
              </p:cNvPr>
              <p:cNvSpPr>
                <a:spLocks noGrp="1" noRot="1" noMove="1" noResize="1" noEditPoints="1" noAdjustHandles="1" noChangeArrowheads="1" noChangeShapeType="1"/>
              </p:cNvSpPr>
              <p:nvPr/>
            </p:nvSpPr>
            <p:spPr bwMode="auto">
              <a:xfrm>
                <a:off x="6626677"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34" name="Rectangle 60">
                <a:extLst>
                  <a:ext uri="{FF2B5EF4-FFF2-40B4-BE49-F238E27FC236}">
                    <a16:creationId xmlns:a16="http://schemas.microsoft.com/office/drawing/2014/main" id="{8B8D5180-25D9-97C6-62FD-5063BF968CE3}"/>
                  </a:ext>
                </a:extLst>
              </p:cNvPr>
              <p:cNvSpPr>
                <a:spLocks noGrp="1" noRot="1" noMove="1" noResize="1" noEditPoints="1" noAdjustHandles="1" noChangeArrowheads="1" noChangeShapeType="1"/>
              </p:cNvSpPr>
              <p:nvPr/>
            </p:nvSpPr>
            <p:spPr bwMode="auto">
              <a:xfrm>
                <a:off x="6626677"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5" name="Rectangle 68">
                <a:extLst>
                  <a:ext uri="{FF2B5EF4-FFF2-40B4-BE49-F238E27FC236}">
                    <a16:creationId xmlns:a16="http://schemas.microsoft.com/office/drawing/2014/main" id="{4E90FD8C-D308-EC66-5278-3E01D42DB0F5}"/>
                  </a:ext>
                </a:extLst>
              </p:cNvPr>
              <p:cNvSpPr>
                <a:spLocks noGrp="1" noRot="1" noMove="1" noResize="1" noEditPoints="1" noAdjustHandles="1" noChangeArrowheads="1" noChangeShapeType="1"/>
              </p:cNvSpPr>
              <p:nvPr/>
            </p:nvSpPr>
            <p:spPr bwMode="auto">
              <a:xfrm>
                <a:off x="6626677"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6" name="Rectangle 68">
                <a:extLst>
                  <a:ext uri="{FF2B5EF4-FFF2-40B4-BE49-F238E27FC236}">
                    <a16:creationId xmlns:a16="http://schemas.microsoft.com/office/drawing/2014/main" id="{6FB4EC21-5C6D-C984-4B2F-1ED258496B4F}"/>
                  </a:ext>
                </a:extLst>
              </p:cNvPr>
              <p:cNvSpPr>
                <a:spLocks noGrp="1" noRot="1" noMove="1" noResize="1" noEditPoints="1" noAdjustHandles="1" noChangeArrowheads="1" noChangeShapeType="1"/>
              </p:cNvSpPr>
              <p:nvPr/>
            </p:nvSpPr>
            <p:spPr bwMode="auto">
              <a:xfrm>
                <a:off x="6626677"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7" name="Rectangle 68">
                <a:extLst>
                  <a:ext uri="{FF2B5EF4-FFF2-40B4-BE49-F238E27FC236}">
                    <a16:creationId xmlns:a16="http://schemas.microsoft.com/office/drawing/2014/main" id="{6CFB986A-DE26-48FB-0056-30C838DBB2F3}"/>
                  </a:ext>
                </a:extLst>
              </p:cNvPr>
              <p:cNvSpPr>
                <a:spLocks noGrp="1" noRot="1" noMove="1" noResize="1" noEditPoints="1" noAdjustHandles="1" noChangeArrowheads="1" noChangeShapeType="1"/>
              </p:cNvSpPr>
              <p:nvPr/>
            </p:nvSpPr>
            <p:spPr bwMode="auto">
              <a:xfrm>
                <a:off x="6626677"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38" name="ZoneTexte 437">
                <a:extLst>
                  <a:ext uri="{FF2B5EF4-FFF2-40B4-BE49-F238E27FC236}">
                    <a16:creationId xmlns:a16="http://schemas.microsoft.com/office/drawing/2014/main" id="{7D99BAA5-4E8B-A91D-AEC5-24C1EB16535F}"/>
                  </a:ext>
                </a:extLst>
              </p:cNvPr>
              <p:cNvSpPr txBox="1">
                <a:spLocks noGrp="1" noRot="1" noMove="1" noResize="1" noEditPoints="1" noAdjustHandles="1" noChangeArrowheads="1" noChangeShapeType="1"/>
              </p:cNvSpPr>
              <p:nvPr/>
            </p:nvSpPr>
            <p:spPr>
              <a:xfrm rot="16200000">
                <a:off x="6184212" y="1634522"/>
                <a:ext cx="1166400" cy="298298"/>
              </a:xfrm>
              <a:prstGeom prst="rect">
                <a:avLst/>
              </a:prstGeom>
              <a:noFill/>
              <a:ln w="9525">
                <a:noFill/>
              </a:ln>
            </p:spPr>
            <p:txBody>
              <a:bodyPr wrap="square" rtlCol="0">
                <a:spAutoFit/>
              </a:bodyPr>
              <a:lstStyle/>
              <a:p>
                <a:r>
                  <a:rPr lang="fr-BE" sz="900" b="1" dirty="0">
                    <a:latin typeface="Arial" panose="020B0604020202020204" pitchFamily="34" charset="0"/>
                    <a:cs typeface="Arial" panose="020B0604020202020204" pitchFamily="34" charset="0"/>
                  </a:rPr>
                  <a:t>Nigeria</a:t>
                </a:r>
              </a:p>
            </p:txBody>
          </p:sp>
        </p:grpSp>
        <p:grpSp>
          <p:nvGrpSpPr>
            <p:cNvPr id="327" name="Groupe 326">
              <a:extLst>
                <a:ext uri="{FF2B5EF4-FFF2-40B4-BE49-F238E27FC236}">
                  <a16:creationId xmlns:a16="http://schemas.microsoft.com/office/drawing/2014/main" id="{42C2E66C-E778-CA6E-3A71-AE031B6A0065}"/>
                </a:ext>
              </a:extLst>
            </p:cNvPr>
            <p:cNvGrpSpPr>
              <a:grpSpLocks noGrp="1" noUngrp="1" noRot="1" noMove="1" noResize="1"/>
            </p:cNvGrpSpPr>
            <p:nvPr/>
          </p:nvGrpSpPr>
          <p:grpSpPr>
            <a:xfrm>
              <a:off x="6364310" y="1553622"/>
              <a:ext cx="238557" cy="3385277"/>
              <a:chOff x="10794179" y="1216121"/>
              <a:chExt cx="308281" cy="4374679"/>
            </a:xfrm>
          </p:grpSpPr>
          <p:sp>
            <p:nvSpPr>
              <p:cNvPr id="417" name="Rectangle 12">
                <a:extLst>
                  <a:ext uri="{FF2B5EF4-FFF2-40B4-BE49-F238E27FC236}">
                    <a16:creationId xmlns:a16="http://schemas.microsoft.com/office/drawing/2014/main" id="{15467ED7-F6C9-D316-F1E8-03E2CA8A91DA}"/>
                  </a:ext>
                </a:extLst>
              </p:cNvPr>
              <p:cNvSpPr>
                <a:spLocks noGrp="1" noRot="1" noMove="1" noResize="1" noEditPoints="1" noAdjustHandles="1" noChangeArrowheads="1" noChangeShapeType="1"/>
              </p:cNvSpPr>
              <p:nvPr/>
            </p:nvSpPr>
            <p:spPr bwMode="auto">
              <a:xfrm>
                <a:off x="10836060"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18" name="Rectangle 20">
                <a:extLst>
                  <a:ext uri="{FF2B5EF4-FFF2-40B4-BE49-F238E27FC236}">
                    <a16:creationId xmlns:a16="http://schemas.microsoft.com/office/drawing/2014/main" id="{AD63BA5C-61BB-7B9F-FF41-6AB4AC3A442A}"/>
                  </a:ext>
                </a:extLst>
              </p:cNvPr>
              <p:cNvSpPr>
                <a:spLocks noGrp="1" noRot="1" noMove="1" noResize="1" noEditPoints="1" noAdjustHandles="1" noChangeArrowheads="1" noChangeShapeType="1"/>
              </p:cNvSpPr>
              <p:nvPr/>
            </p:nvSpPr>
            <p:spPr bwMode="auto">
              <a:xfrm>
                <a:off x="1083606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9" name="Rectangle 28">
                <a:extLst>
                  <a:ext uri="{FF2B5EF4-FFF2-40B4-BE49-F238E27FC236}">
                    <a16:creationId xmlns:a16="http://schemas.microsoft.com/office/drawing/2014/main" id="{2B4F036D-2B27-2AA9-FE47-DE627EFB6B0D}"/>
                  </a:ext>
                </a:extLst>
              </p:cNvPr>
              <p:cNvSpPr>
                <a:spLocks noGrp="1" noRot="1" noMove="1" noResize="1" noEditPoints="1" noAdjustHandles="1" noChangeArrowheads="1" noChangeShapeType="1"/>
              </p:cNvSpPr>
              <p:nvPr/>
            </p:nvSpPr>
            <p:spPr bwMode="auto">
              <a:xfrm>
                <a:off x="10836060"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20" name="Rectangle 36">
                <a:extLst>
                  <a:ext uri="{FF2B5EF4-FFF2-40B4-BE49-F238E27FC236}">
                    <a16:creationId xmlns:a16="http://schemas.microsoft.com/office/drawing/2014/main" id="{3D4306B9-055E-E77D-2BF2-6489E1342ED1}"/>
                  </a:ext>
                </a:extLst>
              </p:cNvPr>
              <p:cNvSpPr>
                <a:spLocks noGrp="1" noRot="1" noMove="1" noResize="1" noEditPoints="1" noAdjustHandles="1" noChangeArrowheads="1" noChangeShapeType="1"/>
              </p:cNvSpPr>
              <p:nvPr/>
            </p:nvSpPr>
            <p:spPr bwMode="auto">
              <a:xfrm>
                <a:off x="10836060"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21" name="Rectangle 52">
                <a:extLst>
                  <a:ext uri="{FF2B5EF4-FFF2-40B4-BE49-F238E27FC236}">
                    <a16:creationId xmlns:a16="http://schemas.microsoft.com/office/drawing/2014/main" id="{968E13AC-7244-1E38-2543-05A9553FE0AA}"/>
                  </a:ext>
                </a:extLst>
              </p:cNvPr>
              <p:cNvSpPr>
                <a:spLocks noGrp="1" noRot="1" noMove="1" noResize="1" noEditPoints="1" noAdjustHandles="1" noChangeArrowheads="1" noChangeShapeType="1"/>
              </p:cNvSpPr>
              <p:nvPr/>
            </p:nvSpPr>
            <p:spPr bwMode="auto">
              <a:xfrm>
                <a:off x="10836060"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22" name="Rectangle 60">
                <a:extLst>
                  <a:ext uri="{FF2B5EF4-FFF2-40B4-BE49-F238E27FC236}">
                    <a16:creationId xmlns:a16="http://schemas.microsoft.com/office/drawing/2014/main" id="{4C1E309B-8E92-0C16-09CC-089482DF13A7}"/>
                  </a:ext>
                </a:extLst>
              </p:cNvPr>
              <p:cNvSpPr>
                <a:spLocks noGrp="1" noRot="1" noMove="1" noResize="1" noEditPoints="1" noAdjustHandles="1" noChangeArrowheads="1" noChangeShapeType="1"/>
              </p:cNvSpPr>
              <p:nvPr/>
            </p:nvSpPr>
            <p:spPr bwMode="auto">
              <a:xfrm>
                <a:off x="10836060" y="3268801"/>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23" name="Rectangle 68">
                <a:extLst>
                  <a:ext uri="{FF2B5EF4-FFF2-40B4-BE49-F238E27FC236}">
                    <a16:creationId xmlns:a16="http://schemas.microsoft.com/office/drawing/2014/main" id="{9C545CFF-80B4-87B1-32FA-431C2AE3E218}"/>
                  </a:ext>
                </a:extLst>
              </p:cNvPr>
              <p:cNvSpPr>
                <a:spLocks noGrp="1" noRot="1" noMove="1" noResize="1" noEditPoints="1" noAdjustHandles="1" noChangeArrowheads="1" noChangeShapeType="1"/>
              </p:cNvSpPr>
              <p:nvPr/>
            </p:nvSpPr>
            <p:spPr bwMode="auto">
              <a:xfrm>
                <a:off x="1083606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24" name="Rectangle 68">
                <a:extLst>
                  <a:ext uri="{FF2B5EF4-FFF2-40B4-BE49-F238E27FC236}">
                    <a16:creationId xmlns:a16="http://schemas.microsoft.com/office/drawing/2014/main" id="{EE6D7F0E-62EA-F69A-E245-00588DB7ACCB}"/>
                  </a:ext>
                </a:extLst>
              </p:cNvPr>
              <p:cNvSpPr>
                <a:spLocks noGrp="1" noRot="1" noMove="1" noResize="1" noEditPoints="1" noAdjustHandles="1" noChangeArrowheads="1" noChangeShapeType="1"/>
              </p:cNvSpPr>
              <p:nvPr/>
            </p:nvSpPr>
            <p:spPr bwMode="auto">
              <a:xfrm>
                <a:off x="10836060"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25" name="Rectangle 68">
                <a:extLst>
                  <a:ext uri="{FF2B5EF4-FFF2-40B4-BE49-F238E27FC236}">
                    <a16:creationId xmlns:a16="http://schemas.microsoft.com/office/drawing/2014/main" id="{79080BCB-71EE-248B-AD93-3945841886E3}"/>
                  </a:ext>
                </a:extLst>
              </p:cNvPr>
              <p:cNvSpPr>
                <a:spLocks noGrp="1" noRot="1" noMove="1" noResize="1" noEditPoints="1" noAdjustHandles="1" noChangeArrowheads="1" noChangeShapeType="1"/>
              </p:cNvSpPr>
              <p:nvPr/>
            </p:nvSpPr>
            <p:spPr bwMode="auto">
              <a:xfrm>
                <a:off x="10836060"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426" name="Groupe 425">
                <a:extLst>
                  <a:ext uri="{FF2B5EF4-FFF2-40B4-BE49-F238E27FC236}">
                    <a16:creationId xmlns:a16="http://schemas.microsoft.com/office/drawing/2014/main" id="{F16BF237-7E2F-DAB8-B030-BC72CB6DFC56}"/>
                  </a:ext>
                </a:extLst>
              </p:cNvPr>
              <p:cNvGrpSpPr>
                <a:grpSpLocks noGrp="1" noUngrp="1" noRot="1" noMove="1" noResize="1"/>
              </p:cNvGrpSpPr>
              <p:nvPr/>
            </p:nvGrpSpPr>
            <p:grpSpPr>
              <a:xfrm>
                <a:off x="10794179" y="1216121"/>
                <a:ext cx="308281" cy="1302930"/>
                <a:chOff x="10794179" y="1216121"/>
                <a:chExt cx="308281" cy="1302930"/>
              </a:xfrm>
            </p:grpSpPr>
            <p:sp>
              <p:nvSpPr>
                <p:cNvPr id="427" name="ZoneTexte 426">
                  <a:extLst>
                    <a:ext uri="{FF2B5EF4-FFF2-40B4-BE49-F238E27FC236}">
                      <a16:creationId xmlns:a16="http://schemas.microsoft.com/office/drawing/2014/main" id="{B20ACD56-BDE9-3462-45BC-25B5925B234A}"/>
                    </a:ext>
                  </a:extLst>
                </p:cNvPr>
                <p:cNvSpPr txBox="1">
                  <a:spLocks noGrp="1" noRot="1" noMove="1" noResize="1" noEditPoints="1" noAdjustHandles="1" noChangeArrowheads="1" noChangeShapeType="1"/>
                </p:cNvSpPr>
                <p:nvPr/>
              </p:nvSpPr>
              <p:spPr>
                <a:xfrm rot="16200000">
                  <a:off x="10360127" y="1650173"/>
                  <a:ext cx="1166401" cy="298298"/>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Togo</a:t>
                  </a:r>
                  <a:endParaRPr lang="fr-BE" sz="900" b="1" dirty="0">
                    <a:latin typeface="Arial" panose="020B0604020202020204" pitchFamily="34" charset="0"/>
                    <a:cs typeface="Arial" panose="020B0604020202020204" pitchFamily="34" charset="0"/>
                  </a:endParaRPr>
                </a:p>
              </p:txBody>
            </p:sp>
            <p:pic>
              <p:nvPicPr>
                <p:cNvPr id="428" name="Image 427">
                  <a:extLst>
                    <a:ext uri="{FF2B5EF4-FFF2-40B4-BE49-F238E27FC236}">
                      <a16:creationId xmlns:a16="http://schemas.microsoft.com/office/drawing/2014/main" id="{A9F97631-E483-A9BD-6234-1B2EB6607C6C}"/>
                    </a:ext>
                  </a:extLst>
                </p:cNvPr>
                <p:cNvPicPr preferRelativeResize="0">
                  <a:picLocks noGrp="1" noRot="1" noMove="1" noResize="1" noEditPoints="1" noAdjustHandles="1" noChangeArrowheads="1" noChangeShapeType="1" noCrop="1"/>
                </p:cNvPicPr>
                <p:nvPr/>
              </p:nvPicPr>
              <p:blipFill>
                <a:blip r:embed="rId9"/>
                <a:stretch>
                  <a:fillRect/>
                </a:stretch>
              </p:blipFill>
              <p:spPr>
                <a:xfrm>
                  <a:off x="10836060" y="2339051"/>
                  <a:ext cx="266400" cy="180000"/>
                </a:xfrm>
                <a:prstGeom prst="rect">
                  <a:avLst/>
                </a:prstGeom>
                <a:ln>
                  <a:solidFill>
                    <a:schemeClr val="tx1"/>
                  </a:solidFill>
                </a:ln>
              </p:spPr>
            </p:pic>
          </p:grpSp>
        </p:grpSp>
        <p:grpSp>
          <p:nvGrpSpPr>
            <p:cNvPr id="328" name="Groupe 327">
              <a:extLst>
                <a:ext uri="{FF2B5EF4-FFF2-40B4-BE49-F238E27FC236}">
                  <a16:creationId xmlns:a16="http://schemas.microsoft.com/office/drawing/2014/main" id="{28C300AE-3FD4-7157-D3E4-3F996F2E80E3}"/>
                </a:ext>
              </a:extLst>
            </p:cNvPr>
            <p:cNvGrpSpPr>
              <a:grpSpLocks noGrp="1" noUngrp="1" noRot="1" noMove="1" noResize="1"/>
            </p:cNvGrpSpPr>
            <p:nvPr/>
          </p:nvGrpSpPr>
          <p:grpSpPr>
            <a:xfrm>
              <a:off x="6875554" y="1542365"/>
              <a:ext cx="230833" cy="3395977"/>
              <a:chOff x="5610097" y="1202294"/>
              <a:chExt cx="298299" cy="4388506"/>
            </a:xfrm>
          </p:grpSpPr>
          <p:sp>
            <p:nvSpPr>
              <p:cNvPr id="407" name="Rectangle 12">
                <a:extLst>
                  <a:ext uri="{FF2B5EF4-FFF2-40B4-BE49-F238E27FC236}">
                    <a16:creationId xmlns:a16="http://schemas.microsoft.com/office/drawing/2014/main" id="{57CE65A9-0E0B-78FB-2071-2F93B6FD7955}"/>
                  </a:ext>
                </a:extLst>
              </p:cNvPr>
              <p:cNvSpPr>
                <a:spLocks noGrp="1" noRot="1" noMove="1" noResize="1" noEditPoints="1" noAdjustHandles="1" noChangeArrowheads="1" noChangeShapeType="1"/>
              </p:cNvSpPr>
              <p:nvPr/>
            </p:nvSpPr>
            <p:spPr bwMode="auto">
              <a:xfrm>
                <a:off x="5638317"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408" name="Rectangle 20">
                <a:extLst>
                  <a:ext uri="{FF2B5EF4-FFF2-40B4-BE49-F238E27FC236}">
                    <a16:creationId xmlns:a16="http://schemas.microsoft.com/office/drawing/2014/main" id="{4A93EE8C-631C-1D42-F980-0DB3B189F94A}"/>
                  </a:ext>
                </a:extLst>
              </p:cNvPr>
              <p:cNvSpPr>
                <a:spLocks noGrp="1" noRot="1" noMove="1" noResize="1" noEditPoints="1" noAdjustHandles="1" noChangeArrowheads="1" noChangeShapeType="1"/>
              </p:cNvSpPr>
              <p:nvPr/>
            </p:nvSpPr>
            <p:spPr bwMode="auto">
              <a:xfrm>
                <a:off x="5638317" y="3945601"/>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9" name="Rectangle 28">
                <a:extLst>
                  <a:ext uri="{FF2B5EF4-FFF2-40B4-BE49-F238E27FC236}">
                    <a16:creationId xmlns:a16="http://schemas.microsoft.com/office/drawing/2014/main" id="{7F40971F-CB1E-E8B2-FEAB-C82ACBB6AA90}"/>
                  </a:ext>
                </a:extLst>
              </p:cNvPr>
              <p:cNvSpPr>
                <a:spLocks noGrp="1" noRot="1" noMove="1" noResize="1" noEditPoints="1" noAdjustHandles="1" noChangeArrowheads="1" noChangeShapeType="1"/>
              </p:cNvSpPr>
              <p:nvPr/>
            </p:nvSpPr>
            <p:spPr bwMode="auto">
              <a:xfrm>
                <a:off x="5638317"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0" name="Rectangle 36">
                <a:extLst>
                  <a:ext uri="{FF2B5EF4-FFF2-40B4-BE49-F238E27FC236}">
                    <a16:creationId xmlns:a16="http://schemas.microsoft.com/office/drawing/2014/main" id="{FBE49077-C30A-DC44-3730-BBC23DCE7D13}"/>
                  </a:ext>
                </a:extLst>
              </p:cNvPr>
              <p:cNvSpPr>
                <a:spLocks noGrp="1" noRot="1" noMove="1" noResize="1" noEditPoints="1" noAdjustHandles="1" noChangeArrowheads="1" noChangeShapeType="1"/>
              </p:cNvSpPr>
              <p:nvPr/>
            </p:nvSpPr>
            <p:spPr bwMode="auto">
              <a:xfrm>
                <a:off x="5638317"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1" name="Rectangle 52">
                <a:extLst>
                  <a:ext uri="{FF2B5EF4-FFF2-40B4-BE49-F238E27FC236}">
                    <a16:creationId xmlns:a16="http://schemas.microsoft.com/office/drawing/2014/main" id="{76DB0B9C-F423-1276-D44F-29026140174C}"/>
                  </a:ext>
                </a:extLst>
              </p:cNvPr>
              <p:cNvSpPr>
                <a:spLocks noGrp="1" noRot="1" noMove="1" noResize="1" noEditPoints="1" noAdjustHandles="1" noChangeArrowheads="1" noChangeShapeType="1"/>
              </p:cNvSpPr>
              <p:nvPr/>
            </p:nvSpPr>
            <p:spPr bwMode="auto">
              <a:xfrm>
                <a:off x="5638317" y="2588401"/>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12" name="Rectangle 60">
                <a:extLst>
                  <a:ext uri="{FF2B5EF4-FFF2-40B4-BE49-F238E27FC236}">
                    <a16:creationId xmlns:a16="http://schemas.microsoft.com/office/drawing/2014/main" id="{4030EEBC-BDA7-7865-DFF6-1548EB8B1872}"/>
                  </a:ext>
                </a:extLst>
              </p:cNvPr>
              <p:cNvSpPr>
                <a:spLocks noGrp="1" noRot="1" noMove="1" noResize="1" noEditPoints="1" noAdjustHandles="1" noChangeArrowheads="1" noChangeShapeType="1"/>
              </p:cNvSpPr>
              <p:nvPr/>
            </p:nvSpPr>
            <p:spPr bwMode="auto">
              <a:xfrm>
                <a:off x="5638317" y="3268799"/>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3" name="Rectangle 68">
                <a:extLst>
                  <a:ext uri="{FF2B5EF4-FFF2-40B4-BE49-F238E27FC236}">
                    <a16:creationId xmlns:a16="http://schemas.microsoft.com/office/drawing/2014/main" id="{A0B1A90B-EF37-20CD-A967-A811622EB54F}"/>
                  </a:ext>
                </a:extLst>
              </p:cNvPr>
              <p:cNvSpPr>
                <a:spLocks noGrp="1" noRot="1" noMove="1" noResize="1" noEditPoints="1" noAdjustHandles="1" noChangeArrowheads="1" noChangeShapeType="1"/>
              </p:cNvSpPr>
              <p:nvPr/>
            </p:nvSpPr>
            <p:spPr bwMode="auto">
              <a:xfrm>
                <a:off x="5638317"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4" name="Rectangle 68">
                <a:extLst>
                  <a:ext uri="{FF2B5EF4-FFF2-40B4-BE49-F238E27FC236}">
                    <a16:creationId xmlns:a16="http://schemas.microsoft.com/office/drawing/2014/main" id="{0DA7211B-931D-ED94-AC6E-8DF9BA6C7D0E}"/>
                  </a:ext>
                </a:extLst>
              </p:cNvPr>
              <p:cNvSpPr>
                <a:spLocks noGrp="1" noRot="1" noMove="1" noResize="1" noEditPoints="1" noAdjustHandles="1" noChangeArrowheads="1" noChangeShapeType="1"/>
              </p:cNvSpPr>
              <p:nvPr/>
            </p:nvSpPr>
            <p:spPr bwMode="auto">
              <a:xfrm>
                <a:off x="5638317"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5" name="Rectangle 68">
                <a:extLst>
                  <a:ext uri="{FF2B5EF4-FFF2-40B4-BE49-F238E27FC236}">
                    <a16:creationId xmlns:a16="http://schemas.microsoft.com/office/drawing/2014/main" id="{2BDC2721-AF44-1D34-1486-6D3E0BE64C83}"/>
                  </a:ext>
                </a:extLst>
              </p:cNvPr>
              <p:cNvSpPr>
                <a:spLocks noGrp="1" noRot="1" noMove="1" noResize="1" noEditPoints="1" noAdjustHandles="1" noChangeArrowheads="1" noChangeShapeType="1"/>
              </p:cNvSpPr>
              <p:nvPr/>
            </p:nvSpPr>
            <p:spPr bwMode="auto">
              <a:xfrm>
                <a:off x="5638318" y="5302800"/>
                <a:ext cx="266401"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16" name="ZoneTexte 415">
                <a:extLst>
                  <a:ext uri="{FF2B5EF4-FFF2-40B4-BE49-F238E27FC236}">
                    <a16:creationId xmlns:a16="http://schemas.microsoft.com/office/drawing/2014/main" id="{65707455-955B-C473-482F-E1EA725A7D94}"/>
                  </a:ext>
                </a:extLst>
              </p:cNvPr>
              <p:cNvSpPr txBox="1">
                <a:spLocks noGrp="1" noRot="1" noMove="1" noResize="1" noEditPoints="1" noAdjustHandles="1" noChangeArrowheads="1" noChangeShapeType="1"/>
              </p:cNvSpPr>
              <p:nvPr/>
            </p:nvSpPr>
            <p:spPr>
              <a:xfrm rot="16200000">
                <a:off x="5176047" y="1636344"/>
                <a:ext cx="1166399" cy="298299"/>
              </a:xfrm>
              <a:prstGeom prst="rect">
                <a:avLst/>
              </a:prstGeom>
              <a:noFill/>
              <a:ln w="9525">
                <a:noFill/>
              </a:ln>
            </p:spPr>
            <p:txBody>
              <a:bodyPr wrap="square" rtlCol="0">
                <a:spAutoFit/>
              </a:bodyPr>
              <a:lstStyle/>
              <a:p>
                <a:r>
                  <a:rPr lang="fr-BE" sz="900" b="1" dirty="0">
                    <a:solidFill>
                      <a:sysClr val="windowText" lastClr="000000"/>
                    </a:solidFill>
                    <a:latin typeface="Arial" panose="020B0604020202020204" pitchFamily="34" charset="0"/>
                    <a:cs typeface="Arial" panose="020B0604020202020204" pitchFamily="34" charset="0"/>
                  </a:rPr>
                  <a:t>Ghana</a:t>
                </a:r>
              </a:p>
            </p:txBody>
          </p:sp>
        </p:grpSp>
        <p:grpSp>
          <p:nvGrpSpPr>
            <p:cNvPr id="329" name="Groupe 328">
              <a:extLst>
                <a:ext uri="{FF2B5EF4-FFF2-40B4-BE49-F238E27FC236}">
                  <a16:creationId xmlns:a16="http://schemas.microsoft.com/office/drawing/2014/main" id="{F3F0E9C5-F75F-96D9-7DAE-4B105BC4BB23}"/>
                </a:ext>
              </a:extLst>
            </p:cNvPr>
            <p:cNvGrpSpPr>
              <a:grpSpLocks noGrp="1" noUngrp="1" noRot="1" noMove="1" noResize="1"/>
            </p:cNvGrpSpPr>
            <p:nvPr/>
          </p:nvGrpSpPr>
          <p:grpSpPr>
            <a:xfrm>
              <a:off x="7145236" y="1350989"/>
              <a:ext cx="230832" cy="3588066"/>
              <a:chOff x="5958177" y="954064"/>
              <a:chExt cx="298297" cy="4636736"/>
            </a:xfrm>
          </p:grpSpPr>
          <p:sp>
            <p:nvSpPr>
              <p:cNvPr id="397" name="Rectangle 12">
                <a:extLst>
                  <a:ext uri="{FF2B5EF4-FFF2-40B4-BE49-F238E27FC236}">
                    <a16:creationId xmlns:a16="http://schemas.microsoft.com/office/drawing/2014/main" id="{CF086787-736B-6A6B-80A2-B6A89BECF350}"/>
                  </a:ext>
                </a:extLst>
              </p:cNvPr>
              <p:cNvSpPr>
                <a:spLocks noGrp="1" noRot="1" noMove="1" noResize="1" noEditPoints="1" noAdjustHandles="1" noChangeArrowheads="1" noChangeShapeType="1"/>
              </p:cNvSpPr>
              <p:nvPr/>
            </p:nvSpPr>
            <p:spPr bwMode="auto">
              <a:xfrm>
                <a:off x="5961442"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98" name="Rectangle 20">
                <a:extLst>
                  <a:ext uri="{FF2B5EF4-FFF2-40B4-BE49-F238E27FC236}">
                    <a16:creationId xmlns:a16="http://schemas.microsoft.com/office/drawing/2014/main" id="{9A411264-4D52-1A73-CDD2-4F8A8A9C95E8}"/>
                  </a:ext>
                </a:extLst>
              </p:cNvPr>
              <p:cNvSpPr>
                <a:spLocks noGrp="1" noRot="1" noMove="1" noResize="1" noEditPoints="1" noAdjustHandles="1" noChangeArrowheads="1" noChangeShapeType="1"/>
              </p:cNvSpPr>
              <p:nvPr/>
            </p:nvSpPr>
            <p:spPr bwMode="auto">
              <a:xfrm>
                <a:off x="5961442" y="3945601"/>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9" name="Rectangle 28">
                <a:extLst>
                  <a:ext uri="{FF2B5EF4-FFF2-40B4-BE49-F238E27FC236}">
                    <a16:creationId xmlns:a16="http://schemas.microsoft.com/office/drawing/2014/main" id="{72E38CFF-64AB-577A-426A-8E5B3B0B2D33}"/>
                  </a:ext>
                </a:extLst>
              </p:cNvPr>
              <p:cNvSpPr>
                <a:spLocks noGrp="1" noRot="1" noMove="1" noResize="1" noEditPoints="1" noAdjustHandles="1" noChangeArrowheads="1" noChangeShapeType="1"/>
              </p:cNvSpPr>
              <p:nvPr/>
            </p:nvSpPr>
            <p:spPr bwMode="auto">
              <a:xfrm>
                <a:off x="5961442"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0" name="Rectangle 36">
                <a:extLst>
                  <a:ext uri="{FF2B5EF4-FFF2-40B4-BE49-F238E27FC236}">
                    <a16:creationId xmlns:a16="http://schemas.microsoft.com/office/drawing/2014/main" id="{3257EE97-36CD-E135-1835-6A3A6BB56FE2}"/>
                  </a:ext>
                </a:extLst>
              </p:cNvPr>
              <p:cNvSpPr>
                <a:spLocks noGrp="1" noRot="1" noMove="1" noResize="1" noEditPoints="1" noAdjustHandles="1" noChangeArrowheads="1" noChangeShapeType="1"/>
              </p:cNvSpPr>
              <p:nvPr/>
            </p:nvSpPr>
            <p:spPr bwMode="auto">
              <a:xfrm>
                <a:off x="5961442"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1" name="Rectangle 52">
                <a:extLst>
                  <a:ext uri="{FF2B5EF4-FFF2-40B4-BE49-F238E27FC236}">
                    <a16:creationId xmlns:a16="http://schemas.microsoft.com/office/drawing/2014/main" id="{C26AA625-7607-0344-898D-0B3875ADCA34}"/>
                  </a:ext>
                </a:extLst>
              </p:cNvPr>
              <p:cNvSpPr>
                <a:spLocks noGrp="1" noRot="1" noMove="1" noResize="1" noEditPoints="1" noAdjustHandles="1" noChangeArrowheads="1" noChangeShapeType="1"/>
              </p:cNvSpPr>
              <p:nvPr/>
            </p:nvSpPr>
            <p:spPr bwMode="auto">
              <a:xfrm>
                <a:off x="5961442" y="2588399"/>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402" name="Rectangle 68">
                <a:extLst>
                  <a:ext uri="{FF2B5EF4-FFF2-40B4-BE49-F238E27FC236}">
                    <a16:creationId xmlns:a16="http://schemas.microsoft.com/office/drawing/2014/main" id="{15A9CB7B-B99F-F310-C062-AC9D1799FBAD}"/>
                  </a:ext>
                </a:extLst>
              </p:cNvPr>
              <p:cNvSpPr>
                <a:spLocks noGrp="1" noRot="1" noMove="1" noResize="1" noEditPoints="1" noAdjustHandles="1" noChangeArrowheads="1" noChangeShapeType="1"/>
              </p:cNvSpPr>
              <p:nvPr/>
            </p:nvSpPr>
            <p:spPr bwMode="auto">
              <a:xfrm>
                <a:off x="5961442"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3" name="Rectangle 68">
                <a:extLst>
                  <a:ext uri="{FF2B5EF4-FFF2-40B4-BE49-F238E27FC236}">
                    <a16:creationId xmlns:a16="http://schemas.microsoft.com/office/drawing/2014/main" id="{493E0433-1305-537A-863C-14BA738EB7D1}"/>
                  </a:ext>
                </a:extLst>
              </p:cNvPr>
              <p:cNvSpPr>
                <a:spLocks noGrp="1" noRot="1" noMove="1" noResize="1" noEditPoints="1" noAdjustHandles="1" noChangeArrowheads="1" noChangeShapeType="1"/>
              </p:cNvSpPr>
              <p:nvPr/>
            </p:nvSpPr>
            <p:spPr bwMode="auto">
              <a:xfrm>
                <a:off x="5961442"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4" name="Rectangle 68">
                <a:extLst>
                  <a:ext uri="{FF2B5EF4-FFF2-40B4-BE49-F238E27FC236}">
                    <a16:creationId xmlns:a16="http://schemas.microsoft.com/office/drawing/2014/main" id="{1E16BDC7-7FA2-F6E4-3A40-16E2448D8F1C}"/>
                  </a:ext>
                </a:extLst>
              </p:cNvPr>
              <p:cNvSpPr>
                <a:spLocks noGrp="1" noRot="1" noMove="1" noResize="1" noEditPoints="1" noAdjustHandles="1" noChangeArrowheads="1" noChangeShapeType="1"/>
              </p:cNvSpPr>
              <p:nvPr/>
            </p:nvSpPr>
            <p:spPr bwMode="auto">
              <a:xfrm>
                <a:off x="5961442"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5" name="Rectangle 60">
                <a:extLst>
                  <a:ext uri="{FF2B5EF4-FFF2-40B4-BE49-F238E27FC236}">
                    <a16:creationId xmlns:a16="http://schemas.microsoft.com/office/drawing/2014/main" id="{E0E70231-C2B5-4421-4044-FF6C99B93851}"/>
                  </a:ext>
                </a:extLst>
              </p:cNvPr>
              <p:cNvSpPr>
                <a:spLocks noGrp="1" noRot="1" noMove="1" noResize="1" noEditPoints="1" noAdjustHandles="1" noChangeArrowheads="1" noChangeShapeType="1"/>
              </p:cNvSpPr>
              <p:nvPr/>
            </p:nvSpPr>
            <p:spPr bwMode="auto">
              <a:xfrm>
                <a:off x="5961528" y="3268799"/>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406" name="ZoneTexte 405">
                <a:extLst>
                  <a:ext uri="{FF2B5EF4-FFF2-40B4-BE49-F238E27FC236}">
                    <a16:creationId xmlns:a16="http://schemas.microsoft.com/office/drawing/2014/main" id="{1042D99D-A8C1-02F0-DBD4-895724E2DC1A}"/>
                  </a:ext>
                </a:extLst>
              </p:cNvPr>
              <p:cNvSpPr txBox="1">
                <a:spLocks noGrp="1" noRot="1" noMove="1" noResize="1" noEditPoints="1" noAdjustHandles="1" noChangeArrowheads="1" noChangeShapeType="1"/>
              </p:cNvSpPr>
              <p:nvPr/>
            </p:nvSpPr>
            <p:spPr>
              <a:xfrm rot="16200000">
                <a:off x="5397088" y="1515153"/>
                <a:ext cx="1420476" cy="298297"/>
              </a:xfrm>
              <a:prstGeom prst="rect">
                <a:avLst/>
              </a:prstGeom>
              <a:noFill/>
              <a:ln w="9525">
                <a:noFill/>
              </a:ln>
            </p:spPr>
            <p:txBody>
              <a:bodyPr wrap="square" rtlCol="0">
                <a:spAutoFit/>
              </a:bodyPr>
              <a:lstStyle/>
              <a:p>
                <a:r>
                  <a:rPr lang="fr-BE" sz="900" b="1" dirty="0">
                    <a:solidFill>
                      <a:sysClr val="windowText" lastClr="000000"/>
                    </a:solidFill>
                    <a:latin typeface="Arial" panose="020B0604020202020204" pitchFamily="34" charset="0"/>
                    <a:cs typeface="Arial" panose="020B0604020202020204" pitchFamily="34" charset="0"/>
                  </a:rPr>
                  <a:t>Guinée Bissau</a:t>
                </a:r>
              </a:p>
            </p:txBody>
          </p:sp>
        </p:grpSp>
        <p:grpSp>
          <p:nvGrpSpPr>
            <p:cNvPr id="330" name="Groupe 329">
              <a:extLst>
                <a:ext uri="{FF2B5EF4-FFF2-40B4-BE49-F238E27FC236}">
                  <a16:creationId xmlns:a16="http://schemas.microsoft.com/office/drawing/2014/main" id="{3049A9CA-8BAB-CAE9-C344-0278C77AAB32}"/>
                </a:ext>
              </a:extLst>
            </p:cNvPr>
            <p:cNvGrpSpPr>
              <a:grpSpLocks noGrp="1" noUngrp="1" noRot="1" noMove="1" noResize="1"/>
            </p:cNvGrpSpPr>
            <p:nvPr/>
          </p:nvGrpSpPr>
          <p:grpSpPr>
            <a:xfrm>
              <a:off x="7873743" y="1561467"/>
              <a:ext cx="230832" cy="3376953"/>
              <a:chOff x="9527652" y="1226879"/>
              <a:chExt cx="298297" cy="4363921"/>
            </a:xfrm>
          </p:grpSpPr>
          <p:sp>
            <p:nvSpPr>
              <p:cNvPr id="387" name="Rectangle 12">
                <a:extLst>
                  <a:ext uri="{FF2B5EF4-FFF2-40B4-BE49-F238E27FC236}">
                    <a16:creationId xmlns:a16="http://schemas.microsoft.com/office/drawing/2014/main" id="{9812BEDF-2BD4-7B44-D6C3-8872C03F331D}"/>
                  </a:ext>
                </a:extLst>
              </p:cNvPr>
              <p:cNvSpPr>
                <a:spLocks noGrp="1" noRot="1" noMove="1" noResize="1" noEditPoints="1" noAdjustHandles="1" noChangeArrowheads="1" noChangeShapeType="1"/>
              </p:cNvSpPr>
              <p:nvPr/>
            </p:nvSpPr>
            <p:spPr bwMode="auto">
              <a:xfrm>
                <a:off x="9543901"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88" name="Rectangle 20">
                <a:extLst>
                  <a:ext uri="{FF2B5EF4-FFF2-40B4-BE49-F238E27FC236}">
                    <a16:creationId xmlns:a16="http://schemas.microsoft.com/office/drawing/2014/main" id="{BE80B387-82E3-9027-DFFA-BEDA1F2EB0A2}"/>
                  </a:ext>
                </a:extLst>
              </p:cNvPr>
              <p:cNvSpPr>
                <a:spLocks noGrp="1" noRot="1" noMove="1" noResize="1" noEditPoints="1" noAdjustHandles="1" noChangeArrowheads="1" noChangeShapeType="1"/>
              </p:cNvSpPr>
              <p:nvPr/>
            </p:nvSpPr>
            <p:spPr bwMode="auto">
              <a:xfrm>
                <a:off x="9543901" y="39456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9" name="Rectangle 28">
                <a:extLst>
                  <a:ext uri="{FF2B5EF4-FFF2-40B4-BE49-F238E27FC236}">
                    <a16:creationId xmlns:a16="http://schemas.microsoft.com/office/drawing/2014/main" id="{ED06E0DE-C75B-61A1-CB24-3697B6023F30}"/>
                  </a:ext>
                </a:extLst>
              </p:cNvPr>
              <p:cNvSpPr>
                <a:spLocks noGrp="1" noRot="1" noMove="1" noResize="1" noEditPoints="1" noAdjustHandles="1" noChangeArrowheads="1" noChangeShapeType="1"/>
              </p:cNvSpPr>
              <p:nvPr/>
            </p:nvSpPr>
            <p:spPr bwMode="auto">
              <a:xfrm>
                <a:off x="9543901"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0" name="Rectangle 36">
                <a:extLst>
                  <a:ext uri="{FF2B5EF4-FFF2-40B4-BE49-F238E27FC236}">
                    <a16:creationId xmlns:a16="http://schemas.microsoft.com/office/drawing/2014/main" id="{6019D882-3C84-2B56-0052-2351AF3A1763}"/>
                  </a:ext>
                </a:extLst>
              </p:cNvPr>
              <p:cNvSpPr>
                <a:spLocks noGrp="1" noRot="1" noMove="1" noResize="1" noEditPoints="1" noAdjustHandles="1" noChangeArrowheads="1" noChangeShapeType="1"/>
              </p:cNvSpPr>
              <p:nvPr/>
            </p:nvSpPr>
            <p:spPr bwMode="auto">
              <a:xfrm>
                <a:off x="9543901"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1" name="Rectangle 52">
                <a:extLst>
                  <a:ext uri="{FF2B5EF4-FFF2-40B4-BE49-F238E27FC236}">
                    <a16:creationId xmlns:a16="http://schemas.microsoft.com/office/drawing/2014/main" id="{E678F63C-3247-84FB-B034-9D2F046A6C57}"/>
                  </a:ext>
                </a:extLst>
              </p:cNvPr>
              <p:cNvSpPr>
                <a:spLocks noGrp="1" noRot="1" noMove="1" noResize="1" noEditPoints="1" noAdjustHandles="1" noChangeArrowheads="1" noChangeShapeType="1"/>
              </p:cNvSpPr>
              <p:nvPr/>
            </p:nvSpPr>
            <p:spPr bwMode="auto">
              <a:xfrm>
                <a:off x="9543901"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92" name="Rectangle 60">
                <a:extLst>
                  <a:ext uri="{FF2B5EF4-FFF2-40B4-BE49-F238E27FC236}">
                    <a16:creationId xmlns:a16="http://schemas.microsoft.com/office/drawing/2014/main" id="{B8FC1CE7-356D-BF47-38AF-1BBFEADF905B}"/>
                  </a:ext>
                </a:extLst>
              </p:cNvPr>
              <p:cNvSpPr>
                <a:spLocks noGrp="1" noRot="1" noMove="1" noResize="1" noEditPoints="1" noAdjustHandles="1" noChangeArrowheads="1" noChangeShapeType="1"/>
              </p:cNvSpPr>
              <p:nvPr/>
            </p:nvSpPr>
            <p:spPr bwMode="auto">
              <a:xfrm>
                <a:off x="9543901"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3" name="Rectangle 68">
                <a:extLst>
                  <a:ext uri="{FF2B5EF4-FFF2-40B4-BE49-F238E27FC236}">
                    <a16:creationId xmlns:a16="http://schemas.microsoft.com/office/drawing/2014/main" id="{BAADC456-512B-FFF0-3236-78813DCCF5C9}"/>
                  </a:ext>
                </a:extLst>
              </p:cNvPr>
              <p:cNvSpPr>
                <a:spLocks noGrp="1" noRot="1" noMove="1" noResize="1" noEditPoints="1" noAdjustHandles="1" noChangeArrowheads="1" noChangeShapeType="1"/>
              </p:cNvSpPr>
              <p:nvPr/>
            </p:nvSpPr>
            <p:spPr bwMode="auto">
              <a:xfrm>
                <a:off x="9543901" y="4622401"/>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4" name="Rectangle 68">
                <a:extLst>
                  <a:ext uri="{FF2B5EF4-FFF2-40B4-BE49-F238E27FC236}">
                    <a16:creationId xmlns:a16="http://schemas.microsoft.com/office/drawing/2014/main" id="{052AB136-F0F8-015C-0D93-2E498241DEB8}"/>
                  </a:ext>
                </a:extLst>
              </p:cNvPr>
              <p:cNvSpPr>
                <a:spLocks noGrp="1" noRot="1" noMove="1" noResize="1" noEditPoints="1" noAdjustHandles="1" noChangeArrowheads="1" noChangeShapeType="1"/>
              </p:cNvSpPr>
              <p:nvPr/>
            </p:nvSpPr>
            <p:spPr bwMode="auto">
              <a:xfrm>
                <a:off x="9543901"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5" name="Rectangle 68">
                <a:extLst>
                  <a:ext uri="{FF2B5EF4-FFF2-40B4-BE49-F238E27FC236}">
                    <a16:creationId xmlns:a16="http://schemas.microsoft.com/office/drawing/2014/main" id="{FF145A68-BF38-D51B-83AE-44FDB37DFA33}"/>
                  </a:ext>
                </a:extLst>
              </p:cNvPr>
              <p:cNvSpPr>
                <a:spLocks noGrp="1" noRot="1" noMove="1" noResize="1" noEditPoints="1" noAdjustHandles="1" noChangeArrowheads="1" noChangeShapeType="1"/>
              </p:cNvSpPr>
              <p:nvPr/>
            </p:nvSpPr>
            <p:spPr bwMode="auto">
              <a:xfrm>
                <a:off x="9543901"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6" name="ZoneTexte 395">
                <a:extLst>
                  <a:ext uri="{FF2B5EF4-FFF2-40B4-BE49-F238E27FC236}">
                    <a16:creationId xmlns:a16="http://schemas.microsoft.com/office/drawing/2014/main" id="{30E40FC8-CFCF-3C3F-81AE-C490A2D343AB}"/>
                  </a:ext>
                </a:extLst>
              </p:cNvPr>
              <p:cNvSpPr txBox="1">
                <a:spLocks noGrp="1" noRot="1" noMove="1" noResize="1" noEditPoints="1" noAdjustHandles="1" noChangeArrowheads="1" noChangeShapeType="1"/>
              </p:cNvSpPr>
              <p:nvPr/>
            </p:nvSpPr>
            <p:spPr>
              <a:xfrm rot="16200000">
                <a:off x="9093601" y="1660930"/>
                <a:ext cx="1166399" cy="298297"/>
              </a:xfrm>
              <a:prstGeom prst="rect">
                <a:avLst/>
              </a:prstGeom>
              <a:noFill/>
              <a:ln w="9525">
                <a:noFill/>
              </a:ln>
            </p:spPr>
            <p:txBody>
              <a:bodyPr wrap="square" rtlCol="0">
                <a:spAutoFit/>
              </a:bodyPr>
              <a:lstStyle/>
              <a:p>
                <a:r>
                  <a:rPr lang="fr-BE" sz="900" b="1" dirty="0">
                    <a:solidFill>
                      <a:sysClr val="windowText" lastClr="000000"/>
                    </a:solidFill>
                    <a:latin typeface="Arial" panose="020B0604020202020204" pitchFamily="34" charset="0"/>
                    <a:cs typeface="Arial" panose="020B0604020202020204" pitchFamily="34" charset="0"/>
                  </a:rPr>
                  <a:t>Sierra Leone</a:t>
                </a:r>
              </a:p>
            </p:txBody>
          </p:sp>
        </p:grpSp>
        <p:grpSp>
          <p:nvGrpSpPr>
            <p:cNvPr id="331" name="Groupe 330">
              <a:extLst>
                <a:ext uri="{FF2B5EF4-FFF2-40B4-BE49-F238E27FC236}">
                  <a16:creationId xmlns:a16="http://schemas.microsoft.com/office/drawing/2014/main" id="{4E89512C-8AD0-7F74-7739-8A0770C162ED}"/>
                </a:ext>
              </a:extLst>
            </p:cNvPr>
            <p:cNvGrpSpPr>
              <a:grpSpLocks noGrp="1" noUngrp="1" noRot="1" noMove="1" noResize="1"/>
            </p:cNvGrpSpPr>
            <p:nvPr/>
          </p:nvGrpSpPr>
          <p:grpSpPr>
            <a:xfrm>
              <a:off x="7394826" y="1533610"/>
              <a:ext cx="230832" cy="3405520"/>
              <a:chOff x="6293071" y="1189961"/>
              <a:chExt cx="298297" cy="4400839"/>
            </a:xfrm>
          </p:grpSpPr>
          <p:sp>
            <p:nvSpPr>
              <p:cNvPr id="377" name="Rectangle 12">
                <a:extLst>
                  <a:ext uri="{FF2B5EF4-FFF2-40B4-BE49-F238E27FC236}">
                    <a16:creationId xmlns:a16="http://schemas.microsoft.com/office/drawing/2014/main" id="{3878C584-C857-803F-950D-C337DBB16DFF}"/>
                  </a:ext>
                </a:extLst>
              </p:cNvPr>
              <p:cNvSpPr>
                <a:spLocks noGrp="1" noRot="1" noMove="1" noResize="1" noEditPoints="1" noAdjustHandles="1" noChangeArrowheads="1" noChangeShapeType="1"/>
              </p:cNvSpPr>
              <p:nvPr/>
            </p:nvSpPr>
            <p:spPr bwMode="auto">
              <a:xfrm>
                <a:off x="6296575" y="3607200"/>
                <a:ext cx="266400" cy="288000"/>
              </a:xfrm>
              <a:prstGeom prst="rect">
                <a:avLst/>
              </a:prstGeom>
              <a:solidFill>
                <a:srgbClr val="00B05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78" name="Rectangle 20">
                <a:extLst>
                  <a:ext uri="{FF2B5EF4-FFF2-40B4-BE49-F238E27FC236}">
                    <a16:creationId xmlns:a16="http://schemas.microsoft.com/office/drawing/2014/main" id="{0FFE6A01-C09C-C353-2378-9F196EEF5647}"/>
                  </a:ext>
                </a:extLst>
              </p:cNvPr>
              <p:cNvSpPr>
                <a:spLocks noGrp="1" noRot="1" noMove="1" noResize="1" noEditPoints="1" noAdjustHandles="1" noChangeArrowheads="1" noChangeShapeType="1"/>
              </p:cNvSpPr>
              <p:nvPr/>
            </p:nvSpPr>
            <p:spPr bwMode="auto">
              <a:xfrm>
                <a:off x="6296575"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9" name="Rectangle 28">
                <a:extLst>
                  <a:ext uri="{FF2B5EF4-FFF2-40B4-BE49-F238E27FC236}">
                    <a16:creationId xmlns:a16="http://schemas.microsoft.com/office/drawing/2014/main" id="{7E2F745A-4CC4-BDA3-3EE3-E2ABBAAC7954}"/>
                  </a:ext>
                </a:extLst>
              </p:cNvPr>
              <p:cNvSpPr>
                <a:spLocks noGrp="1" noRot="1" noMove="1" noResize="1" noEditPoints="1" noAdjustHandles="1" noChangeArrowheads="1" noChangeShapeType="1"/>
              </p:cNvSpPr>
              <p:nvPr/>
            </p:nvSpPr>
            <p:spPr bwMode="auto">
              <a:xfrm>
                <a:off x="6296575"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0" name="Rectangle 36">
                <a:extLst>
                  <a:ext uri="{FF2B5EF4-FFF2-40B4-BE49-F238E27FC236}">
                    <a16:creationId xmlns:a16="http://schemas.microsoft.com/office/drawing/2014/main" id="{F84644BF-1E06-FA3A-6BBC-C5003169F4CD}"/>
                  </a:ext>
                </a:extLst>
              </p:cNvPr>
              <p:cNvSpPr>
                <a:spLocks noGrp="1" noRot="1" noMove="1" noResize="1" noEditPoints="1" noAdjustHandles="1" noChangeArrowheads="1" noChangeShapeType="1"/>
              </p:cNvSpPr>
              <p:nvPr/>
            </p:nvSpPr>
            <p:spPr bwMode="auto">
              <a:xfrm>
                <a:off x="6296575" y="2926801"/>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1" name="Rectangle 52">
                <a:extLst>
                  <a:ext uri="{FF2B5EF4-FFF2-40B4-BE49-F238E27FC236}">
                    <a16:creationId xmlns:a16="http://schemas.microsoft.com/office/drawing/2014/main" id="{1C83AE8C-2076-BEDE-168E-40E8A8B2307D}"/>
                  </a:ext>
                </a:extLst>
              </p:cNvPr>
              <p:cNvSpPr>
                <a:spLocks noGrp="1" noRot="1" noMove="1" noResize="1" noEditPoints="1" noAdjustHandles="1" noChangeArrowheads="1" noChangeShapeType="1"/>
              </p:cNvSpPr>
              <p:nvPr/>
            </p:nvSpPr>
            <p:spPr bwMode="auto">
              <a:xfrm>
                <a:off x="6296575"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82" name="Rectangle 60">
                <a:extLst>
                  <a:ext uri="{FF2B5EF4-FFF2-40B4-BE49-F238E27FC236}">
                    <a16:creationId xmlns:a16="http://schemas.microsoft.com/office/drawing/2014/main" id="{A12FD9F4-7817-2E18-7264-3ECB44D3AF5C}"/>
                  </a:ext>
                </a:extLst>
              </p:cNvPr>
              <p:cNvSpPr>
                <a:spLocks noGrp="1" noRot="1" noMove="1" noResize="1" noEditPoints="1" noAdjustHandles="1" noChangeArrowheads="1" noChangeShapeType="1"/>
              </p:cNvSpPr>
              <p:nvPr/>
            </p:nvSpPr>
            <p:spPr bwMode="auto">
              <a:xfrm>
                <a:off x="6296575"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3" name="Rectangle 68">
                <a:extLst>
                  <a:ext uri="{FF2B5EF4-FFF2-40B4-BE49-F238E27FC236}">
                    <a16:creationId xmlns:a16="http://schemas.microsoft.com/office/drawing/2014/main" id="{BF7BCA9C-6566-8DA6-FBF7-06A612F6BA90}"/>
                  </a:ext>
                </a:extLst>
              </p:cNvPr>
              <p:cNvSpPr>
                <a:spLocks noGrp="1" noRot="1" noMove="1" noResize="1" noEditPoints="1" noAdjustHandles="1" noChangeArrowheads="1" noChangeShapeType="1"/>
              </p:cNvSpPr>
              <p:nvPr/>
            </p:nvSpPr>
            <p:spPr bwMode="auto">
              <a:xfrm>
                <a:off x="6296575"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4" name="Rectangle 68">
                <a:extLst>
                  <a:ext uri="{FF2B5EF4-FFF2-40B4-BE49-F238E27FC236}">
                    <a16:creationId xmlns:a16="http://schemas.microsoft.com/office/drawing/2014/main" id="{AE80C3E4-5D5E-A503-A242-8F90B9CC0D3C}"/>
                  </a:ext>
                </a:extLst>
              </p:cNvPr>
              <p:cNvSpPr>
                <a:spLocks noGrp="1" noRot="1" noMove="1" noResize="1" noEditPoints="1" noAdjustHandles="1" noChangeArrowheads="1" noChangeShapeType="1"/>
              </p:cNvSpPr>
              <p:nvPr/>
            </p:nvSpPr>
            <p:spPr bwMode="auto">
              <a:xfrm>
                <a:off x="6296575"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5" name="Rectangle 68">
                <a:extLst>
                  <a:ext uri="{FF2B5EF4-FFF2-40B4-BE49-F238E27FC236}">
                    <a16:creationId xmlns:a16="http://schemas.microsoft.com/office/drawing/2014/main" id="{05290DE2-7123-EA5A-D2CF-9D548012557C}"/>
                  </a:ext>
                </a:extLst>
              </p:cNvPr>
              <p:cNvSpPr>
                <a:spLocks noGrp="1" noRot="1" noMove="1" noResize="1" noEditPoints="1" noAdjustHandles="1" noChangeArrowheads="1" noChangeShapeType="1"/>
              </p:cNvSpPr>
              <p:nvPr/>
            </p:nvSpPr>
            <p:spPr bwMode="auto">
              <a:xfrm>
                <a:off x="6296575"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86" name="ZoneTexte 385">
                <a:extLst>
                  <a:ext uri="{FF2B5EF4-FFF2-40B4-BE49-F238E27FC236}">
                    <a16:creationId xmlns:a16="http://schemas.microsoft.com/office/drawing/2014/main" id="{FF7F6078-847D-9A45-AF12-5DE9D5CF4C94}"/>
                  </a:ext>
                </a:extLst>
              </p:cNvPr>
              <p:cNvSpPr txBox="1">
                <a:spLocks noGrp="1" noRot="1" noMove="1" noResize="1" noEditPoints="1" noAdjustHandles="1" noChangeArrowheads="1" noChangeShapeType="1"/>
              </p:cNvSpPr>
              <p:nvPr/>
            </p:nvSpPr>
            <p:spPr>
              <a:xfrm rot="16200000">
                <a:off x="5859020" y="1624012"/>
                <a:ext cx="1166400" cy="298297"/>
              </a:xfrm>
              <a:prstGeom prst="rect">
                <a:avLst/>
              </a:prstGeom>
              <a:noFill/>
              <a:ln w="9525">
                <a:noFill/>
              </a:ln>
            </p:spPr>
            <p:txBody>
              <a:bodyPr wrap="square" rtlCol="0">
                <a:spAutoFit/>
              </a:bodyPr>
              <a:lstStyle/>
              <a:p>
                <a:r>
                  <a:rPr lang="fr-BE" sz="900" b="1" dirty="0">
                    <a:latin typeface="Arial" panose="020B0604020202020204" pitchFamily="34" charset="0"/>
                    <a:cs typeface="Arial" panose="020B0604020202020204" pitchFamily="34" charset="0"/>
                  </a:rPr>
                  <a:t>Liberia</a:t>
                </a:r>
              </a:p>
            </p:txBody>
          </p:sp>
        </p:grpSp>
        <p:grpSp>
          <p:nvGrpSpPr>
            <p:cNvPr id="332" name="Groupe 331">
              <a:extLst>
                <a:ext uri="{FF2B5EF4-FFF2-40B4-BE49-F238E27FC236}">
                  <a16:creationId xmlns:a16="http://schemas.microsoft.com/office/drawing/2014/main" id="{7A753EEC-0233-A7F8-B60F-C85EE48596E4}"/>
                </a:ext>
              </a:extLst>
            </p:cNvPr>
            <p:cNvGrpSpPr>
              <a:grpSpLocks noGrp="1" noUngrp="1" noRot="1" noMove="1" noResize="1"/>
            </p:cNvGrpSpPr>
            <p:nvPr/>
          </p:nvGrpSpPr>
          <p:grpSpPr>
            <a:xfrm>
              <a:off x="6645569" y="1539772"/>
              <a:ext cx="231408" cy="3396886"/>
              <a:chOff x="5308510" y="1201119"/>
              <a:chExt cx="299041" cy="4389681"/>
            </a:xfrm>
          </p:grpSpPr>
          <p:sp>
            <p:nvSpPr>
              <p:cNvPr id="367" name="Rectangle 12">
                <a:extLst>
                  <a:ext uri="{FF2B5EF4-FFF2-40B4-BE49-F238E27FC236}">
                    <a16:creationId xmlns:a16="http://schemas.microsoft.com/office/drawing/2014/main" id="{D6C0710C-0BC5-0C59-D61C-1075B76ED296}"/>
                  </a:ext>
                </a:extLst>
              </p:cNvPr>
              <p:cNvSpPr>
                <a:spLocks noGrp="1" noRot="1" noMove="1" noResize="1" noEditPoints="1" noAdjustHandles="1" noChangeArrowheads="1" noChangeShapeType="1"/>
              </p:cNvSpPr>
              <p:nvPr/>
            </p:nvSpPr>
            <p:spPr bwMode="auto">
              <a:xfrm>
                <a:off x="5308510"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68" name="Rectangle 20">
                <a:extLst>
                  <a:ext uri="{FF2B5EF4-FFF2-40B4-BE49-F238E27FC236}">
                    <a16:creationId xmlns:a16="http://schemas.microsoft.com/office/drawing/2014/main" id="{3D0904A3-7CFF-9B2E-A364-FED16B8D0F0C}"/>
                  </a:ext>
                </a:extLst>
              </p:cNvPr>
              <p:cNvSpPr>
                <a:spLocks noGrp="1" noRot="1" noMove="1" noResize="1" noEditPoints="1" noAdjustHandles="1" noChangeArrowheads="1" noChangeShapeType="1"/>
              </p:cNvSpPr>
              <p:nvPr/>
            </p:nvSpPr>
            <p:spPr bwMode="auto">
              <a:xfrm>
                <a:off x="530851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69" name="Rectangle 28">
                <a:extLst>
                  <a:ext uri="{FF2B5EF4-FFF2-40B4-BE49-F238E27FC236}">
                    <a16:creationId xmlns:a16="http://schemas.microsoft.com/office/drawing/2014/main" id="{329DA4FC-6749-CB1C-3BA7-E416A3FBBFE1}"/>
                  </a:ext>
                </a:extLst>
              </p:cNvPr>
              <p:cNvSpPr>
                <a:spLocks noGrp="1" noRot="1" noMove="1" noResize="1" noEditPoints="1" noAdjustHandles="1" noChangeArrowheads="1" noChangeShapeType="1"/>
              </p:cNvSpPr>
              <p:nvPr/>
            </p:nvSpPr>
            <p:spPr bwMode="auto">
              <a:xfrm>
                <a:off x="5308510"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0" name="Rectangle 36">
                <a:extLst>
                  <a:ext uri="{FF2B5EF4-FFF2-40B4-BE49-F238E27FC236}">
                    <a16:creationId xmlns:a16="http://schemas.microsoft.com/office/drawing/2014/main" id="{B42E6A68-F732-25CA-B10E-0A8238641F27}"/>
                  </a:ext>
                </a:extLst>
              </p:cNvPr>
              <p:cNvSpPr>
                <a:spLocks noGrp="1" noRot="1" noMove="1" noResize="1" noEditPoints="1" noAdjustHandles="1" noChangeArrowheads="1" noChangeShapeType="1"/>
              </p:cNvSpPr>
              <p:nvPr/>
            </p:nvSpPr>
            <p:spPr bwMode="auto">
              <a:xfrm>
                <a:off x="5308510"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1" name="Rectangle 52">
                <a:extLst>
                  <a:ext uri="{FF2B5EF4-FFF2-40B4-BE49-F238E27FC236}">
                    <a16:creationId xmlns:a16="http://schemas.microsoft.com/office/drawing/2014/main" id="{5F09DCAA-B2E2-BFC1-35AA-4202D182DFB1}"/>
                  </a:ext>
                </a:extLst>
              </p:cNvPr>
              <p:cNvSpPr>
                <a:spLocks noGrp="1" noRot="1" noMove="1" noResize="1" noEditPoints="1" noAdjustHandles="1" noChangeArrowheads="1" noChangeShapeType="1"/>
              </p:cNvSpPr>
              <p:nvPr/>
            </p:nvSpPr>
            <p:spPr bwMode="auto">
              <a:xfrm>
                <a:off x="5308510"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72" name="Rectangle 60">
                <a:extLst>
                  <a:ext uri="{FF2B5EF4-FFF2-40B4-BE49-F238E27FC236}">
                    <a16:creationId xmlns:a16="http://schemas.microsoft.com/office/drawing/2014/main" id="{03FD35EE-0F52-7403-27A2-C958A061569B}"/>
                  </a:ext>
                </a:extLst>
              </p:cNvPr>
              <p:cNvSpPr>
                <a:spLocks noGrp="1" noRot="1" noMove="1" noResize="1" noEditPoints="1" noAdjustHandles="1" noChangeArrowheads="1" noChangeShapeType="1"/>
              </p:cNvSpPr>
              <p:nvPr/>
            </p:nvSpPr>
            <p:spPr bwMode="auto">
              <a:xfrm>
                <a:off x="5308510" y="3268801"/>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3" name="Rectangle 68">
                <a:extLst>
                  <a:ext uri="{FF2B5EF4-FFF2-40B4-BE49-F238E27FC236}">
                    <a16:creationId xmlns:a16="http://schemas.microsoft.com/office/drawing/2014/main" id="{77B889C0-3C80-B790-10BF-6B1CA3BDB140}"/>
                  </a:ext>
                </a:extLst>
              </p:cNvPr>
              <p:cNvSpPr>
                <a:spLocks noGrp="1" noRot="1" noMove="1" noResize="1" noEditPoints="1" noAdjustHandles="1" noChangeArrowheads="1" noChangeShapeType="1"/>
              </p:cNvSpPr>
              <p:nvPr/>
            </p:nvSpPr>
            <p:spPr bwMode="auto">
              <a:xfrm>
                <a:off x="530851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4" name="Rectangle 68">
                <a:extLst>
                  <a:ext uri="{FF2B5EF4-FFF2-40B4-BE49-F238E27FC236}">
                    <a16:creationId xmlns:a16="http://schemas.microsoft.com/office/drawing/2014/main" id="{B4F900BC-8624-5084-723E-C7E56BA18C86}"/>
                  </a:ext>
                </a:extLst>
              </p:cNvPr>
              <p:cNvSpPr>
                <a:spLocks noGrp="1" noRot="1" noMove="1" noResize="1" noEditPoints="1" noAdjustHandles="1" noChangeArrowheads="1" noChangeShapeType="1"/>
              </p:cNvSpPr>
              <p:nvPr/>
            </p:nvSpPr>
            <p:spPr bwMode="auto">
              <a:xfrm>
                <a:off x="5308510"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5" name="Rectangle 68">
                <a:extLst>
                  <a:ext uri="{FF2B5EF4-FFF2-40B4-BE49-F238E27FC236}">
                    <a16:creationId xmlns:a16="http://schemas.microsoft.com/office/drawing/2014/main" id="{528E96A5-476F-996A-3E63-2F75CEBE075E}"/>
                  </a:ext>
                </a:extLst>
              </p:cNvPr>
              <p:cNvSpPr>
                <a:spLocks noGrp="1" noRot="1" noMove="1" noResize="1" noEditPoints="1" noAdjustHandles="1" noChangeArrowheads="1" noChangeShapeType="1"/>
              </p:cNvSpPr>
              <p:nvPr/>
            </p:nvSpPr>
            <p:spPr bwMode="auto">
              <a:xfrm>
                <a:off x="5308510"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76" name="ZoneTexte 375">
                <a:extLst>
                  <a:ext uri="{FF2B5EF4-FFF2-40B4-BE49-F238E27FC236}">
                    <a16:creationId xmlns:a16="http://schemas.microsoft.com/office/drawing/2014/main" id="{0B65E39B-65C3-721A-CAC1-79222B324526}"/>
                  </a:ext>
                </a:extLst>
              </p:cNvPr>
              <p:cNvSpPr txBox="1">
                <a:spLocks noGrp="1" noRot="1" noMove="1" noResize="1" noEditPoints="1" noAdjustHandles="1" noChangeArrowheads="1" noChangeShapeType="1"/>
              </p:cNvSpPr>
              <p:nvPr/>
            </p:nvSpPr>
            <p:spPr>
              <a:xfrm rot="16200000">
                <a:off x="4875202" y="1635169"/>
                <a:ext cx="1166399" cy="298299"/>
              </a:xfrm>
              <a:prstGeom prst="rect">
                <a:avLst/>
              </a:prstGeom>
              <a:noFill/>
              <a:ln w="9525">
                <a:noFill/>
              </a:ln>
            </p:spPr>
            <p:txBody>
              <a:bodyPr wrap="square" rtlCol="0">
                <a:spAutoFit/>
              </a:bodyPr>
              <a:lstStyle/>
              <a:p>
                <a:r>
                  <a:rPr lang="en-GB" sz="900" b="1">
                    <a:solidFill>
                      <a:sysClr val="windowText" lastClr="000000"/>
                    </a:solidFill>
                    <a:latin typeface="Arial" panose="020B0604020202020204" pitchFamily="34" charset="0"/>
                    <a:cs typeface="Arial" panose="020B0604020202020204" pitchFamily="34" charset="0"/>
                  </a:rPr>
                  <a:t>Gambia</a:t>
                </a:r>
              </a:p>
            </p:txBody>
          </p:sp>
        </p:grpSp>
        <p:grpSp>
          <p:nvGrpSpPr>
            <p:cNvPr id="333" name="Groupe 332">
              <a:extLst>
                <a:ext uri="{FF2B5EF4-FFF2-40B4-BE49-F238E27FC236}">
                  <a16:creationId xmlns:a16="http://schemas.microsoft.com/office/drawing/2014/main" id="{A91D904D-BFC5-34C0-1962-9A16C14FCF90}"/>
                </a:ext>
              </a:extLst>
            </p:cNvPr>
            <p:cNvGrpSpPr>
              <a:grpSpLocks noGrp="1" noUngrp="1" noRot="1" noMove="1" noResize="1"/>
            </p:cNvGrpSpPr>
            <p:nvPr/>
          </p:nvGrpSpPr>
          <p:grpSpPr>
            <a:xfrm>
              <a:off x="4896432" y="1474441"/>
              <a:ext cx="233644" cy="3463968"/>
              <a:chOff x="4609759" y="1114431"/>
              <a:chExt cx="301932" cy="4476369"/>
            </a:xfrm>
          </p:grpSpPr>
          <p:sp>
            <p:nvSpPr>
              <p:cNvPr id="355" name="Rectangle 12">
                <a:extLst>
                  <a:ext uri="{FF2B5EF4-FFF2-40B4-BE49-F238E27FC236}">
                    <a16:creationId xmlns:a16="http://schemas.microsoft.com/office/drawing/2014/main" id="{55D20A54-BEFD-8EC9-37ED-17ECEC93934D}"/>
                  </a:ext>
                </a:extLst>
              </p:cNvPr>
              <p:cNvSpPr>
                <a:spLocks noGrp="1" noRot="1" noMove="1" noResize="1" noEditPoints="1" noAdjustHandles="1" noChangeArrowheads="1" noChangeShapeType="1"/>
              </p:cNvSpPr>
              <p:nvPr/>
            </p:nvSpPr>
            <p:spPr bwMode="auto">
              <a:xfrm>
                <a:off x="4609759"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56" name="Rectangle 20">
                <a:extLst>
                  <a:ext uri="{FF2B5EF4-FFF2-40B4-BE49-F238E27FC236}">
                    <a16:creationId xmlns:a16="http://schemas.microsoft.com/office/drawing/2014/main" id="{557106C7-2D80-3C0D-5192-F4B2AFB87090}"/>
                  </a:ext>
                </a:extLst>
              </p:cNvPr>
              <p:cNvSpPr>
                <a:spLocks noGrp="1" noRot="1" noMove="1" noResize="1" noEditPoints="1" noAdjustHandles="1" noChangeArrowheads="1" noChangeShapeType="1"/>
              </p:cNvSpPr>
              <p:nvPr/>
            </p:nvSpPr>
            <p:spPr bwMode="auto">
              <a:xfrm>
                <a:off x="4609759"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7" name="Rectangle 28">
                <a:extLst>
                  <a:ext uri="{FF2B5EF4-FFF2-40B4-BE49-F238E27FC236}">
                    <a16:creationId xmlns:a16="http://schemas.microsoft.com/office/drawing/2014/main" id="{1D744B83-E924-43B4-32F1-DA1681C8C4CC}"/>
                  </a:ext>
                </a:extLst>
              </p:cNvPr>
              <p:cNvSpPr>
                <a:spLocks noGrp="1" noRot="1" noMove="1" noResize="1" noEditPoints="1" noAdjustHandles="1" noChangeArrowheads="1" noChangeShapeType="1"/>
              </p:cNvSpPr>
              <p:nvPr/>
            </p:nvSpPr>
            <p:spPr bwMode="auto">
              <a:xfrm>
                <a:off x="4609759"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8" name="Rectangle 36">
                <a:extLst>
                  <a:ext uri="{FF2B5EF4-FFF2-40B4-BE49-F238E27FC236}">
                    <a16:creationId xmlns:a16="http://schemas.microsoft.com/office/drawing/2014/main" id="{03447A3C-6C23-CC1B-EAEC-723578D3D0B3}"/>
                  </a:ext>
                </a:extLst>
              </p:cNvPr>
              <p:cNvSpPr>
                <a:spLocks noGrp="1" noRot="1" noMove="1" noResize="1" noEditPoints="1" noAdjustHandles="1" noChangeArrowheads="1" noChangeShapeType="1"/>
              </p:cNvSpPr>
              <p:nvPr/>
            </p:nvSpPr>
            <p:spPr bwMode="auto">
              <a:xfrm>
                <a:off x="4609759"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9" name="Rectangle 52">
                <a:extLst>
                  <a:ext uri="{FF2B5EF4-FFF2-40B4-BE49-F238E27FC236}">
                    <a16:creationId xmlns:a16="http://schemas.microsoft.com/office/drawing/2014/main" id="{296DC339-B597-E0CE-5475-F76F2598C0F8}"/>
                  </a:ext>
                </a:extLst>
              </p:cNvPr>
              <p:cNvSpPr>
                <a:spLocks noGrp="1" noRot="1" noMove="1" noResize="1" noEditPoints="1" noAdjustHandles="1" noChangeArrowheads="1" noChangeShapeType="1"/>
              </p:cNvSpPr>
              <p:nvPr/>
            </p:nvSpPr>
            <p:spPr bwMode="auto">
              <a:xfrm>
                <a:off x="4609759"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60" name="Rectangle 60">
                <a:extLst>
                  <a:ext uri="{FF2B5EF4-FFF2-40B4-BE49-F238E27FC236}">
                    <a16:creationId xmlns:a16="http://schemas.microsoft.com/office/drawing/2014/main" id="{16826571-7DF7-9C14-E244-B01B31908C6E}"/>
                  </a:ext>
                </a:extLst>
              </p:cNvPr>
              <p:cNvSpPr>
                <a:spLocks noGrp="1" noRot="1" noMove="1" noResize="1" noEditPoints="1" noAdjustHandles="1" noChangeArrowheads="1" noChangeShapeType="1"/>
              </p:cNvSpPr>
              <p:nvPr/>
            </p:nvSpPr>
            <p:spPr bwMode="auto">
              <a:xfrm>
                <a:off x="4609759"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61" name="Rectangle 68">
                <a:extLst>
                  <a:ext uri="{FF2B5EF4-FFF2-40B4-BE49-F238E27FC236}">
                    <a16:creationId xmlns:a16="http://schemas.microsoft.com/office/drawing/2014/main" id="{808E0D43-56C9-C6CC-0F1B-95A7E3CB25EA}"/>
                  </a:ext>
                </a:extLst>
              </p:cNvPr>
              <p:cNvSpPr>
                <a:spLocks noGrp="1" noRot="1" noMove="1" noResize="1" noEditPoints="1" noAdjustHandles="1" noChangeArrowheads="1" noChangeShapeType="1"/>
              </p:cNvSpPr>
              <p:nvPr/>
            </p:nvSpPr>
            <p:spPr bwMode="auto">
              <a:xfrm>
                <a:off x="4609759"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62" name="Rectangle 68">
                <a:extLst>
                  <a:ext uri="{FF2B5EF4-FFF2-40B4-BE49-F238E27FC236}">
                    <a16:creationId xmlns:a16="http://schemas.microsoft.com/office/drawing/2014/main" id="{60CF06B4-E7C6-DAEC-D3A4-D06C99E09F84}"/>
                  </a:ext>
                </a:extLst>
              </p:cNvPr>
              <p:cNvSpPr>
                <a:spLocks noGrp="1" noRot="1" noMove="1" noResize="1" noEditPoints="1" noAdjustHandles="1" noChangeArrowheads="1" noChangeShapeType="1"/>
              </p:cNvSpPr>
              <p:nvPr/>
            </p:nvSpPr>
            <p:spPr bwMode="auto">
              <a:xfrm>
                <a:off x="4609759"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63" name="Rectangle 68">
                <a:extLst>
                  <a:ext uri="{FF2B5EF4-FFF2-40B4-BE49-F238E27FC236}">
                    <a16:creationId xmlns:a16="http://schemas.microsoft.com/office/drawing/2014/main" id="{5BD66B15-D068-2403-1483-71C5B5EC0865}"/>
                  </a:ext>
                </a:extLst>
              </p:cNvPr>
              <p:cNvSpPr>
                <a:spLocks noGrp="1" noRot="1" noMove="1" noResize="1" noEditPoints="1" noAdjustHandles="1" noChangeArrowheads="1" noChangeShapeType="1"/>
              </p:cNvSpPr>
              <p:nvPr/>
            </p:nvSpPr>
            <p:spPr bwMode="auto">
              <a:xfrm>
                <a:off x="4609759"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64" name="Groupe 363">
                <a:extLst>
                  <a:ext uri="{FF2B5EF4-FFF2-40B4-BE49-F238E27FC236}">
                    <a16:creationId xmlns:a16="http://schemas.microsoft.com/office/drawing/2014/main" id="{D710FA3F-1492-8D7B-BF83-DB9A8CB70DA8}"/>
                  </a:ext>
                </a:extLst>
              </p:cNvPr>
              <p:cNvGrpSpPr>
                <a:grpSpLocks noGrp="1" noUngrp="1" noRot="1" noMove="1" noResize="1"/>
              </p:cNvGrpSpPr>
              <p:nvPr/>
            </p:nvGrpSpPr>
            <p:grpSpPr>
              <a:xfrm>
                <a:off x="4611996" y="1114431"/>
                <a:ext cx="299695" cy="1405253"/>
                <a:chOff x="4611996" y="1114431"/>
                <a:chExt cx="299695" cy="1405253"/>
              </a:xfrm>
            </p:grpSpPr>
            <p:sp>
              <p:nvSpPr>
                <p:cNvPr id="365" name="ZoneTexte 364">
                  <a:extLst>
                    <a:ext uri="{FF2B5EF4-FFF2-40B4-BE49-F238E27FC236}">
                      <a16:creationId xmlns:a16="http://schemas.microsoft.com/office/drawing/2014/main" id="{79C0D47A-A4E3-36F0-0A6D-FBFF68A06027}"/>
                    </a:ext>
                  </a:extLst>
                </p:cNvPr>
                <p:cNvSpPr txBox="1">
                  <a:spLocks noGrp="1" noRot="1" noMove="1" noResize="1" noEditPoints="1" noAdjustHandles="1" noChangeArrowheads="1" noChangeShapeType="1"/>
                </p:cNvSpPr>
                <p:nvPr/>
              </p:nvSpPr>
              <p:spPr>
                <a:xfrm rot="16200000">
                  <a:off x="4130593" y="1597232"/>
                  <a:ext cx="1263900" cy="298297"/>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Burkina Faso</a:t>
                  </a:r>
                  <a:endParaRPr lang="fr-BE" sz="900" b="1" dirty="0">
                    <a:latin typeface="Arial" panose="020B0604020202020204" pitchFamily="34" charset="0"/>
                    <a:cs typeface="Arial" panose="020B0604020202020204" pitchFamily="34" charset="0"/>
                  </a:endParaRPr>
                </a:p>
              </p:txBody>
            </p:sp>
            <p:pic>
              <p:nvPicPr>
                <p:cNvPr id="366" name="Image 365">
                  <a:extLst>
                    <a:ext uri="{FF2B5EF4-FFF2-40B4-BE49-F238E27FC236}">
                      <a16:creationId xmlns:a16="http://schemas.microsoft.com/office/drawing/2014/main" id="{2394A97F-60E7-5938-CEEE-8F0BE047D712}"/>
                    </a:ext>
                  </a:extLst>
                </p:cNvPr>
                <p:cNvPicPr preferRelativeResize="0">
                  <a:picLocks noGrp="1" noRot="1" noMove="1" noResize="1" noEditPoints="1" noAdjustHandles="1" noChangeArrowheads="1" noChangeShapeType="1" noCrop="1"/>
                </p:cNvPicPr>
                <p:nvPr/>
              </p:nvPicPr>
              <p:blipFill>
                <a:blip r:embed="rId10"/>
                <a:stretch>
                  <a:fillRect/>
                </a:stretch>
              </p:blipFill>
              <p:spPr>
                <a:xfrm>
                  <a:off x="4611996" y="2339684"/>
                  <a:ext cx="266400" cy="180000"/>
                </a:xfrm>
                <a:prstGeom prst="rect">
                  <a:avLst/>
                </a:prstGeom>
                <a:ln>
                  <a:solidFill>
                    <a:schemeClr val="tx1"/>
                  </a:solidFill>
                </a:ln>
              </p:spPr>
            </p:pic>
          </p:grpSp>
        </p:grpSp>
        <p:grpSp>
          <p:nvGrpSpPr>
            <p:cNvPr id="334" name="Groupe 333">
              <a:extLst>
                <a:ext uri="{FF2B5EF4-FFF2-40B4-BE49-F238E27FC236}">
                  <a16:creationId xmlns:a16="http://schemas.microsoft.com/office/drawing/2014/main" id="{6F52504C-4FB9-B40B-7D40-CBC066A346A8}"/>
                </a:ext>
              </a:extLst>
            </p:cNvPr>
            <p:cNvGrpSpPr>
              <a:grpSpLocks noGrp="1" noUngrp="1" noRot="1" noMove="1" noResize="1"/>
            </p:cNvGrpSpPr>
            <p:nvPr/>
          </p:nvGrpSpPr>
          <p:grpSpPr>
            <a:xfrm>
              <a:off x="4644896" y="1544219"/>
              <a:ext cx="230832" cy="3393714"/>
              <a:chOff x="4271161" y="1205218"/>
              <a:chExt cx="298297" cy="4385582"/>
            </a:xfrm>
          </p:grpSpPr>
          <p:sp>
            <p:nvSpPr>
              <p:cNvPr id="343" name="Rectangle 12">
                <a:extLst>
                  <a:ext uri="{FF2B5EF4-FFF2-40B4-BE49-F238E27FC236}">
                    <a16:creationId xmlns:a16="http://schemas.microsoft.com/office/drawing/2014/main" id="{E6DBFA73-CF07-D03D-B02C-AFAFCF382787}"/>
                  </a:ext>
                </a:extLst>
              </p:cNvPr>
              <p:cNvSpPr>
                <a:spLocks noGrp="1" noRot="1" noMove="1" noResize="1" noEditPoints="1" noAdjustHandles="1" noChangeArrowheads="1" noChangeShapeType="1"/>
              </p:cNvSpPr>
              <p:nvPr/>
            </p:nvSpPr>
            <p:spPr bwMode="auto">
              <a:xfrm>
                <a:off x="4272630"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44" name="Rectangle 20">
                <a:extLst>
                  <a:ext uri="{FF2B5EF4-FFF2-40B4-BE49-F238E27FC236}">
                    <a16:creationId xmlns:a16="http://schemas.microsoft.com/office/drawing/2014/main" id="{02396E62-B792-7749-8C4C-4B05ECE4BE15}"/>
                  </a:ext>
                </a:extLst>
              </p:cNvPr>
              <p:cNvSpPr>
                <a:spLocks noGrp="1" noRot="1" noMove="1" noResize="1" noEditPoints="1" noAdjustHandles="1" noChangeArrowheads="1" noChangeShapeType="1"/>
              </p:cNvSpPr>
              <p:nvPr/>
            </p:nvSpPr>
            <p:spPr bwMode="auto">
              <a:xfrm>
                <a:off x="427263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5" name="Rectangle 28">
                <a:extLst>
                  <a:ext uri="{FF2B5EF4-FFF2-40B4-BE49-F238E27FC236}">
                    <a16:creationId xmlns:a16="http://schemas.microsoft.com/office/drawing/2014/main" id="{0160135E-3C3A-FAAC-C570-16E53CFF6518}"/>
                  </a:ext>
                </a:extLst>
              </p:cNvPr>
              <p:cNvSpPr>
                <a:spLocks noGrp="1" noRot="1" noMove="1" noResize="1" noEditPoints="1" noAdjustHandles="1" noChangeArrowheads="1" noChangeShapeType="1"/>
              </p:cNvSpPr>
              <p:nvPr/>
            </p:nvSpPr>
            <p:spPr bwMode="auto">
              <a:xfrm>
                <a:off x="4272630" y="4284000"/>
                <a:ext cx="266400" cy="288000"/>
              </a:xfrm>
              <a:prstGeom prst="rect">
                <a:avLst/>
              </a:prstGeom>
              <a:solidFill>
                <a:srgbClr val="FFC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6" name="Rectangle 36">
                <a:extLst>
                  <a:ext uri="{FF2B5EF4-FFF2-40B4-BE49-F238E27FC236}">
                    <a16:creationId xmlns:a16="http://schemas.microsoft.com/office/drawing/2014/main" id="{2EFE74DF-35C9-CABD-D5D8-E9E35CCAAA92}"/>
                  </a:ext>
                </a:extLst>
              </p:cNvPr>
              <p:cNvSpPr>
                <a:spLocks noGrp="1" noRot="1" noMove="1" noResize="1" noEditPoints="1" noAdjustHandles="1" noChangeArrowheads="1" noChangeShapeType="1"/>
              </p:cNvSpPr>
              <p:nvPr/>
            </p:nvSpPr>
            <p:spPr bwMode="auto">
              <a:xfrm>
                <a:off x="4272630"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7" name="Rectangle 52">
                <a:extLst>
                  <a:ext uri="{FF2B5EF4-FFF2-40B4-BE49-F238E27FC236}">
                    <a16:creationId xmlns:a16="http://schemas.microsoft.com/office/drawing/2014/main" id="{0117472A-F590-8D3F-7F73-D5E40B8ACE20}"/>
                  </a:ext>
                </a:extLst>
              </p:cNvPr>
              <p:cNvSpPr>
                <a:spLocks noGrp="1" noRot="1" noMove="1" noResize="1" noEditPoints="1" noAdjustHandles="1" noChangeArrowheads="1" noChangeShapeType="1"/>
              </p:cNvSpPr>
              <p:nvPr/>
            </p:nvSpPr>
            <p:spPr bwMode="auto">
              <a:xfrm>
                <a:off x="4272630"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48" name="Rectangle 60">
                <a:extLst>
                  <a:ext uri="{FF2B5EF4-FFF2-40B4-BE49-F238E27FC236}">
                    <a16:creationId xmlns:a16="http://schemas.microsoft.com/office/drawing/2014/main" id="{0C74A46E-08F5-0947-1A06-9ED00FF70C9A}"/>
                  </a:ext>
                </a:extLst>
              </p:cNvPr>
              <p:cNvSpPr>
                <a:spLocks noGrp="1" noRot="1" noMove="1" noResize="1" noEditPoints="1" noAdjustHandles="1" noChangeArrowheads="1" noChangeShapeType="1"/>
              </p:cNvSpPr>
              <p:nvPr/>
            </p:nvSpPr>
            <p:spPr bwMode="auto">
              <a:xfrm>
                <a:off x="4272630" y="3268800"/>
                <a:ext cx="266400" cy="288000"/>
              </a:xfrm>
              <a:prstGeom prst="rect">
                <a:avLst/>
              </a:prstGeom>
              <a:solidFill>
                <a:srgbClr val="FFC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9" name="Rectangle 68">
                <a:extLst>
                  <a:ext uri="{FF2B5EF4-FFF2-40B4-BE49-F238E27FC236}">
                    <a16:creationId xmlns:a16="http://schemas.microsoft.com/office/drawing/2014/main" id="{D51B9AAF-8689-C8A9-D3B3-DB54441D666C}"/>
                  </a:ext>
                </a:extLst>
              </p:cNvPr>
              <p:cNvSpPr>
                <a:spLocks noGrp="1" noRot="1" noMove="1" noResize="1" noEditPoints="1" noAdjustHandles="1" noChangeArrowheads="1" noChangeShapeType="1"/>
              </p:cNvSpPr>
              <p:nvPr/>
            </p:nvSpPr>
            <p:spPr bwMode="auto">
              <a:xfrm>
                <a:off x="427263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0" name="Rectangle 68">
                <a:extLst>
                  <a:ext uri="{FF2B5EF4-FFF2-40B4-BE49-F238E27FC236}">
                    <a16:creationId xmlns:a16="http://schemas.microsoft.com/office/drawing/2014/main" id="{E07A9092-3DC6-FF97-1539-4C8CB5D0C4C6}"/>
                  </a:ext>
                </a:extLst>
              </p:cNvPr>
              <p:cNvSpPr>
                <a:spLocks noGrp="1" noRot="1" noMove="1" noResize="1" noEditPoints="1" noAdjustHandles="1" noChangeArrowheads="1" noChangeShapeType="1"/>
              </p:cNvSpPr>
              <p:nvPr/>
            </p:nvSpPr>
            <p:spPr bwMode="auto">
              <a:xfrm>
                <a:off x="4272630"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1" name="Rectangle 350">
                <a:extLst>
                  <a:ext uri="{FF2B5EF4-FFF2-40B4-BE49-F238E27FC236}">
                    <a16:creationId xmlns:a16="http://schemas.microsoft.com/office/drawing/2014/main" id="{1BF12BA9-57A5-7F60-E1C4-0F41C2298569}"/>
                  </a:ext>
                </a:extLst>
              </p:cNvPr>
              <p:cNvSpPr>
                <a:spLocks noGrp="1" noRot="1" noMove="1" noResize="1" noEditPoints="1" noAdjustHandles="1" noChangeArrowheads="1" noChangeShapeType="1"/>
              </p:cNvSpPr>
              <p:nvPr/>
            </p:nvSpPr>
            <p:spPr bwMode="auto">
              <a:xfrm>
                <a:off x="4272630"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52" name="Groupe 351">
                <a:extLst>
                  <a:ext uri="{FF2B5EF4-FFF2-40B4-BE49-F238E27FC236}">
                    <a16:creationId xmlns:a16="http://schemas.microsoft.com/office/drawing/2014/main" id="{D57105C7-B5B0-13D5-7BE9-84F9C3E117E7}"/>
                  </a:ext>
                </a:extLst>
              </p:cNvPr>
              <p:cNvGrpSpPr>
                <a:grpSpLocks noGrp="1" noUngrp="1" noRot="1" noMove="1" noResize="1"/>
              </p:cNvGrpSpPr>
              <p:nvPr/>
            </p:nvGrpSpPr>
            <p:grpSpPr>
              <a:xfrm>
                <a:off x="4271161" y="1205218"/>
                <a:ext cx="298297" cy="1316868"/>
                <a:chOff x="4271161" y="1205218"/>
                <a:chExt cx="298297" cy="1316868"/>
              </a:xfrm>
            </p:grpSpPr>
            <p:sp>
              <p:nvSpPr>
                <p:cNvPr id="353" name="ZoneTexte 352">
                  <a:extLst>
                    <a:ext uri="{FF2B5EF4-FFF2-40B4-BE49-F238E27FC236}">
                      <a16:creationId xmlns:a16="http://schemas.microsoft.com/office/drawing/2014/main" id="{96A2085F-5DBA-9A0C-4855-EEF75EA896E0}"/>
                    </a:ext>
                  </a:extLst>
                </p:cNvPr>
                <p:cNvSpPr txBox="1">
                  <a:spLocks noGrp="1" noRot="1" noMove="1" noResize="1" noEditPoints="1" noAdjustHandles="1" noChangeArrowheads="1" noChangeShapeType="1"/>
                </p:cNvSpPr>
                <p:nvPr/>
              </p:nvSpPr>
              <p:spPr>
                <a:xfrm rot="16200000">
                  <a:off x="3837110" y="1639269"/>
                  <a:ext cx="1166400" cy="298297"/>
                </a:xfrm>
                <a:prstGeom prst="rect">
                  <a:avLst/>
                </a:prstGeom>
                <a:noFill/>
                <a:ln w="9525">
                  <a:noFill/>
                </a:ln>
              </p:spPr>
              <p:txBody>
                <a:bodyPr wrap="square" rtlCol="0" anchor="t">
                  <a:spAutoFit/>
                </a:bodyPr>
                <a:lstStyle/>
                <a:p>
                  <a:r>
                    <a:rPr lang="fr-FR" sz="900" b="1" dirty="0">
                      <a:latin typeface="Arial" panose="020B0604020202020204" pitchFamily="34" charset="0"/>
                      <a:cs typeface="Arial" panose="020B0604020202020204" pitchFamily="34" charset="0"/>
                    </a:rPr>
                    <a:t>Benin</a:t>
                  </a:r>
                  <a:endParaRPr lang="fr-BE" sz="900" b="1" dirty="0">
                    <a:latin typeface="Arial" panose="020B0604020202020204" pitchFamily="34" charset="0"/>
                    <a:cs typeface="Arial" panose="020B0604020202020204" pitchFamily="34" charset="0"/>
                  </a:endParaRPr>
                </a:p>
              </p:txBody>
            </p:sp>
            <p:pic>
              <p:nvPicPr>
                <p:cNvPr id="354" name="Picture 45">
                  <a:extLst>
                    <a:ext uri="{FF2B5EF4-FFF2-40B4-BE49-F238E27FC236}">
                      <a16:creationId xmlns:a16="http://schemas.microsoft.com/office/drawing/2014/main" id="{EACB8898-B477-CFED-16CF-7EA0DDED681F}"/>
                    </a:ext>
                  </a:extLst>
                </p:cNvPr>
                <p:cNvPicPr preferRelativeResize="0">
                  <a:picLocks noGrp="1" noRot="1" noMove="1" noResize="1" noEditPoints="1" noAdjustHandles="1" noChangeArrowheads="1" noChangeShapeType="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4274017" y="2342086"/>
                  <a:ext cx="266400" cy="180000"/>
                </a:xfrm>
                <a:prstGeom prst="rect">
                  <a:avLst/>
                </a:prstGeom>
                <a:noFill/>
                <a:ln>
                  <a:solidFill>
                    <a:schemeClr val="tx1"/>
                  </a:solidFill>
                </a:ln>
              </p:spPr>
            </p:pic>
          </p:grpSp>
        </p:grpSp>
        <p:pic>
          <p:nvPicPr>
            <p:cNvPr id="335" name="Picture 2">
              <a:extLst>
                <a:ext uri="{FF2B5EF4-FFF2-40B4-BE49-F238E27FC236}">
                  <a16:creationId xmlns:a16="http://schemas.microsoft.com/office/drawing/2014/main" id="{DBD1ED3C-D2F5-42EE-8969-EB53105D1F6C}"/>
                </a:ext>
              </a:extLst>
            </p:cNvPr>
            <p:cNvPicPr preferRelativeResize="0">
              <a:picLocks noGrp="1" noRot="1" noMove="1" noResize="1" noEditPoints="1" noAdjustHandles="1" noChangeArrowheads="1" noChangeShapeType="1" noCrop="1"/>
            </p:cNvPicPr>
            <p:nvPr/>
          </p:nvPicPr>
          <p:blipFill rotWithShape="1">
            <a:blip r:embed="rId12" cstate="print">
              <a:extLst>
                <a:ext uri="{28A0092B-C50C-407E-A947-70E740481C1C}">
                  <a14:useLocalDpi xmlns:a14="http://schemas.microsoft.com/office/drawing/2010/main" val="0"/>
                </a:ext>
              </a:extLst>
            </a:blip>
            <a:srcRect l="11742" t="25036" r="11460" b="24216"/>
            <a:stretch/>
          </p:blipFill>
          <p:spPr bwMode="auto">
            <a:xfrm>
              <a:off x="4055641" y="2423713"/>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36" name="Picture 2" descr="Drapeau de la Tunisie – Média LAROUSSE">
              <a:extLst>
                <a:ext uri="{FF2B5EF4-FFF2-40B4-BE49-F238E27FC236}">
                  <a16:creationId xmlns:a16="http://schemas.microsoft.com/office/drawing/2014/main" id="{879E691B-A312-52E6-815F-AA5AE5072446}"/>
                </a:ext>
              </a:extLst>
            </p:cNvPr>
            <p:cNvPicPr preferRelativeResize="0">
              <a:picLocks noGrp="1" noRot="1" noMove="1" noResize="1" noEditPoints="1" noAdjustHandles="1" noChangeArrowheads="1" noChangeShapeType="1" noCrop="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311455" y="2421581"/>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37" name="Picture 2" descr="Résultat de recherche d'images pour &quot;drapeau gambie&quot;">
              <a:extLst>
                <a:ext uri="{FF2B5EF4-FFF2-40B4-BE49-F238E27FC236}">
                  <a16:creationId xmlns:a16="http://schemas.microsoft.com/office/drawing/2014/main" id="{E3980690-2301-0096-E007-9F197E941D83}"/>
                </a:ext>
              </a:extLst>
            </p:cNvPr>
            <p:cNvPicPr preferRelativeResize="0">
              <a:picLocks noGrp="1" noRot="1" noMove="1" noResize="1" noEditPoints="1" noAdjustHandles="1" noChangeArrowheads="1" noChangeShapeType="1" noCrop="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646389" y="2422584"/>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38" name="Picture 2" descr="Résultat de recherche d'images pour &quot;drapeau ghana&quot;">
              <a:extLst>
                <a:ext uri="{FF2B5EF4-FFF2-40B4-BE49-F238E27FC236}">
                  <a16:creationId xmlns:a16="http://schemas.microsoft.com/office/drawing/2014/main" id="{E796EE6B-26FD-61C7-C4F8-D8E8AFE454FF}"/>
                </a:ext>
              </a:extLst>
            </p:cNvPr>
            <p:cNvPicPr preferRelativeResize="0">
              <a:picLocks noGrp="1" noRot="1" noMove="1" noResize="1" noEditPoints="1" noAdjustHandles="1" noChangeArrowheads="1" noChangeShapeType="1" noCrop="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903911" y="2422584"/>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39" name="Picture 2" descr="Résultat de recherche d'images pour &quot;drapeau Guinée Bissau&quot;">
              <a:extLst>
                <a:ext uri="{FF2B5EF4-FFF2-40B4-BE49-F238E27FC236}">
                  <a16:creationId xmlns:a16="http://schemas.microsoft.com/office/drawing/2014/main" id="{B6661258-F475-4722-9613-25F21810AC28}"/>
                </a:ext>
              </a:extLst>
            </p:cNvPr>
            <p:cNvPicPr preferRelativeResize="0">
              <a:picLocks noGrp="1" noRot="1" noMove="1" noResize="1" noEditPoints="1" noAdjustHandles="1" noChangeArrowheads="1" noChangeShapeType="1" noCrop="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147976" y="2422584"/>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40" name="Picture 2" descr="Résultat de recherche d'images pour &quot;drapeau liberia&quot;">
              <a:extLst>
                <a:ext uri="{FF2B5EF4-FFF2-40B4-BE49-F238E27FC236}">
                  <a16:creationId xmlns:a16="http://schemas.microsoft.com/office/drawing/2014/main" id="{48D25412-BA66-141D-7F1B-DC5D2BF5DD94}"/>
                </a:ext>
              </a:extLst>
            </p:cNvPr>
            <p:cNvPicPr preferRelativeResize="0">
              <a:picLocks noGrp="1" noRot="1" noMove="1" noResize="1" noEditPoints="1" noAdjustHandles="1" noChangeArrowheads="1" noChangeShapeType="1" noCrop="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89758" y="2423638"/>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41" name="Picture 2" descr="Résultat de recherche d'images pour &quot;drapeau nigeria&quot;">
              <a:extLst>
                <a:ext uri="{FF2B5EF4-FFF2-40B4-BE49-F238E27FC236}">
                  <a16:creationId xmlns:a16="http://schemas.microsoft.com/office/drawing/2014/main" id="{25364ED7-E7EE-3407-973F-BC8682C80A41}"/>
                </a:ext>
              </a:extLst>
            </p:cNvPr>
            <p:cNvPicPr preferRelativeResize="0">
              <a:picLocks noGrp="1" noRot="1" noMove="1" noResize="1" noEditPoints="1" noAdjustHandles="1" noChangeArrowheads="1" noChangeShapeType="1" noCrop="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644924" y="2423159"/>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42" name="Picture 2" descr="Drapeau Sierra Leone">
              <a:extLst>
                <a:ext uri="{FF2B5EF4-FFF2-40B4-BE49-F238E27FC236}">
                  <a16:creationId xmlns:a16="http://schemas.microsoft.com/office/drawing/2014/main" id="{57F119B3-7610-6619-FD9B-D26213749F47}"/>
                </a:ext>
              </a:extLst>
            </p:cNvPr>
            <p:cNvPicPr preferRelativeResize="0">
              <a:picLocks noGrp="1" noRot="1" noMove="1" noResize="1" noEditPoints="1" noAdjustHandles="1" noChangeArrowheads="1" noChangeShapeType="1" noCrop="1"/>
            </p:cNvPicPr>
            <p:nvPr/>
          </p:nvPicPr>
          <p:blipFill rotWithShape="1">
            <a:blip r:embed="rId19">
              <a:extLst>
                <a:ext uri="{28A0092B-C50C-407E-A947-70E740481C1C}">
                  <a14:useLocalDpi xmlns:a14="http://schemas.microsoft.com/office/drawing/2010/main" val="0"/>
                </a:ext>
              </a:extLst>
            </a:blip>
            <a:srcRect l="3930"/>
            <a:stretch/>
          </p:blipFill>
          <p:spPr bwMode="auto">
            <a:xfrm>
              <a:off x="7893009" y="2422584"/>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nvGrpSpPr>
            <p:cNvPr id="15" name="Groupe 14">
              <a:extLst>
                <a:ext uri="{FF2B5EF4-FFF2-40B4-BE49-F238E27FC236}">
                  <a16:creationId xmlns:a16="http://schemas.microsoft.com/office/drawing/2014/main" id="{B7CBCFEF-A071-77EC-D759-755DCBE0A9B2}"/>
                </a:ext>
              </a:extLst>
            </p:cNvPr>
            <p:cNvGrpSpPr>
              <a:grpSpLocks noGrp="1" noUngrp="1" noRot="1" noMove="1" noResize="1"/>
            </p:cNvGrpSpPr>
            <p:nvPr/>
          </p:nvGrpSpPr>
          <p:grpSpPr>
            <a:xfrm>
              <a:off x="5161628" y="1546007"/>
              <a:ext cx="230832" cy="3392857"/>
              <a:chOff x="-1215832" y="847197"/>
              <a:chExt cx="230832" cy="3392857"/>
            </a:xfrm>
          </p:grpSpPr>
          <p:sp>
            <p:nvSpPr>
              <p:cNvPr id="4" name="Rectangle 12">
                <a:extLst>
                  <a:ext uri="{FF2B5EF4-FFF2-40B4-BE49-F238E27FC236}">
                    <a16:creationId xmlns:a16="http://schemas.microsoft.com/office/drawing/2014/main" id="{86E6E2DE-35BF-50B2-8207-02F900C50E61}"/>
                  </a:ext>
                </a:extLst>
              </p:cNvPr>
              <p:cNvSpPr>
                <a:spLocks noGrp="1" noRot="1" noMove="1" noResize="1" noEditPoints="1" noAdjustHandles="1" noChangeArrowheads="1" noChangeShapeType="1"/>
              </p:cNvSpPr>
              <p:nvPr/>
            </p:nvSpPr>
            <p:spPr bwMode="auto">
              <a:xfrm>
                <a:off x="-1209321" y="2709606"/>
                <a:ext cx="206148" cy="222864"/>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5" name="Rectangle 20">
                <a:extLst>
                  <a:ext uri="{FF2B5EF4-FFF2-40B4-BE49-F238E27FC236}">
                    <a16:creationId xmlns:a16="http://schemas.microsoft.com/office/drawing/2014/main" id="{6FF6148B-D06A-82E7-7707-7A36C12608BE}"/>
                  </a:ext>
                </a:extLst>
              </p:cNvPr>
              <p:cNvSpPr>
                <a:spLocks noGrp="1" noRot="1" noMove="1" noResize="1" noEditPoints="1" noAdjustHandles="1" noChangeArrowheads="1" noChangeShapeType="1"/>
              </p:cNvSpPr>
              <p:nvPr/>
            </p:nvSpPr>
            <p:spPr bwMode="auto">
              <a:xfrm>
                <a:off x="-1209321" y="2971472"/>
                <a:ext cx="206148" cy="222864"/>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6" name="Rectangle 28">
                <a:extLst>
                  <a:ext uri="{FF2B5EF4-FFF2-40B4-BE49-F238E27FC236}">
                    <a16:creationId xmlns:a16="http://schemas.microsoft.com/office/drawing/2014/main" id="{803AC849-EBB9-4FA7-A330-E08CD5117252}"/>
                  </a:ext>
                </a:extLst>
              </p:cNvPr>
              <p:cNvSpPr>
                <a:spLocks noGrp="1" noRot="1" noMove="1" noResize="1" noEditPoints="1" noAdjustHandles="1" noChangeArrowheads="1" noChangeShapeType="1"/>
              </p:cNvSpPr>
              <p:nvPr/>
            </p:nvSpPr>
            <p:spPr bwMode="auto">
              <a:xfrm>
                <a:off x="-1209321" y="3233337"/>
                <a:ext cx="206148" cy="222864"/>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7" name="Rectangle 36">
                <a:extLst>
                  <a:ext uri="{FF2B5EF4-FFF2-40B4-BE49-F238E27FC236}">
                    <a16:creationId xmlns:a16="http://schemas.microsoft.com/office/drawing/2014/main" id="{23DB8C4C-66A6-DDC5-3C91-02DA2B9CE95D}"/>
                  </a:ext>
                </a:extLst>
              </p:cNvPr>
              <p:cNvSpPr>
                <a:spLocks noGrp="1" noRot="1" noMove="1" noResize="1" noEditPoints="1" noAdjustHandles="1" noChangeArrowheads="1" noChangeShapeType="1"/>
              </p:cNvSpPr>
              <p:nvPr/>
            </p:nvSpPr>
            <p:spPr bwMode="auto">
              <a:xfrm>
                <a:off x="-1209321" y="2183090"/>
                <a:ext cx="206148" cy="222864"/>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8" name="Rectangle 52">
                <a:extLst>
                  <a:ext uri="{FF2B5EF4-FFF2-40B4-BE49-F238E27FC236}">
                    <a16:creationId xmlns:a16="http://schemas.microsoft.com/office/drawing/2014/main" id="{3569D55D-85E5-1EC8-31AB-07CF3D779326}"/>
                  </a:ext>
                </a:extLst>
              </p:cNvPr>
              <p:cNvSpPr>
                <a:spLocks noGrp="1" noRot="1" noMove="1" noResize="1" noEditPoints="1" noAdjustHandles="1" noChangeArrowheads="1" noChangeShapeType="1"/>
              </p:cNvSpPr>
              <p:nvPr/>
            </p:nvSpPr>
            <p:spPr bwMode="auto">
              <a:xfrm>
                <a:off x="-1209321" y="1921224"/>
                <a:ext cx="206148" cy="222864"/>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9" name="Rectangle 60">
                <a:extLst>
                  <a:ext uri="{FF2B5EF4-FFF2-40B4-BE49-F238E27FC236}">
                    <a16:creationId xmlns:a16="http://schemas.microsoft.com/office/drawing/2014/main" id="{6573FE3E-EE1D-4647-38D3-1C2013ABBEBA}"/>
                  </a:ext>
                </a:extLst>
              </p:cNvPr>
              <p:cNvSpPr>
                <a:spLocks noGrp="1" noRot="1" noMove="1" noResize="1" noEditPoints="1" noAdjustHandles="1" noChangeArrowheads="1" noChangeShapeType="1"/>
              </p:cNvSpPr>
              <p:nvPr/>
            </p:nvSpPr>
            <p:spPr bwMode="auto">
              <a:xfrm>
                <a:off x="-1209321" y="2447741"/>
                <a:ext cx="206148" cy="222864"/>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0" name="Rectangle 68">
                <a:extLst>
                  <a:ext uri="{FF2B5EF4-FFF2-40B4-BE49-F238E27FC236}">
                    <a16:creationId xmlns:a16="http://schemas.microsoft.com/office/drawing/2014/main" id="{3C9C7BA6-2B99-CF6F-214D-87E2888FB7F3}"/>
                  </a:ext>
                </a:extLst>
              </p:cNvPr>
              <p:cNvSpPr>
                <a:spLocks noGrp="1" noRot="1" noMove="1" noResize="1" noEditPoints="1" noAdjustHandles="1" noChangeArrowheads="1" noChangeShapeType="1"/>
              </p:cNvSpPr>
              <p:nvPr/>
            </p:nvSpPr>
            <p:spPr bwMode="auto">
              <a:xfrm>
                <a:off x="-1209321" y="3759854"/>
                <a:ext cx="206148" cy="222864"/>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1" name="Rectangle 68">
                <a:extLst>
                  <a:ext uri="{FF2B5EF4-FFF2-40B4-BE49-F238E27FC236}">
                    <a16:creationId xmlns:a16="http://schemas.microsoft.com/office/drawing/2014/main" id="{26E73786-EA00-EAD2-E849-C4FF71197652}"/>
                  </a:ext>
                </a:extLst>
              </p:cNvPr>
              <p:cNvSpPr>
                <a:spLocks noGrp="1" noRot="1" noMove="1" noResize="1" noEditPoints="1" noAdjustHandles="1" noChangeArrowheads="1" noChangeShapeType="1"/>
              </p:cNvSpPr>
              <p:nvPr/>
            </p:nvSpPr>
            <p:spPr bwMode="auto">
              <a:xfrm>
                <a:off x="-1209321" y="4017190"/>
                <a:ext cx="206148" cy="222864"/>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2" name="Rectangle 68">
                <a:extLst>
                  <a:ext uri="{FF2B5EF4-FFF2-40B4-BE49-F238E27FC236}">
                    <a16:creationId xmlns:a16="http://schemas.microsoft.com/office/drawing/2014/main" id="{F41FBC31-E9C2-7F0B-9552-99599864FA6C}"/>
                  </a:ext>
                </a:extLst>
              </p:cNvPr>
              <p:cNvSpPr>
                <a:spLocks noGrp="1" noRot="1" noMove="1" noResize="1" noEditPoints="1" noAdjustHandles="1" noChangeArrowheads="1" noChangeShapeType="1"/>
              </p:cNvSpPr>
              <p:nvPr/>
            </p:nvSpPr>
            <p:spPr bwMode="auto">
              <a:xfrm>
                <a:off x="-1209321" y="3495203"/>
                <a:ext cx="206148" cy="222864"/>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3" name="ZoneTexte 12">
                <a:extLst>
                  <a:ext uri="{FF2B5EF4-FFF2-40B4-BE49-F238E27FC236}">
                    <a16:creationId xmlns:a16="http://schemas.microsoft.com/office/drawing/2014/main" id="{03FCB6CD-E187-56B0-68CD-4038621BF3A7}"/>
                  </a:ext>
                </a:extLst>
              </p:cNvPr>
              <p:cNvSpPr txBox="1">
                <a:spLocks noGrp="1" noRot="1" noMove="1" noResize="1" noEditPoints="1" noAdjustHandles="1" noChangeArrowheads="1" noChangeShapeType="1"/>
              </p:cNvSpPr>
              <p:nvPr/>
            </p:nvSpPr>
            <p:spPr>
              <a:xfrm rot="16200000">
                <a:off x="-1551716" y="1183081"/>
                <a:ext cx="902600" cy="230832"/>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Côte d’Ivoire</a:t>
                </a:r>
                <a:endParaRPr lang="fr-BE" sz="900" b="1" dirty="0">
                  <a:latin typeface="Arial" panose="020B0604020202020204" pitchFamily="34" charset="0"/>
                  <a:cs typeface="Arial" panose="020B0604020202020204" pitchFamily="34" charset="0"/>
                </a:endParaRPr>
              </a:p>
            </p:txBody>
          </p:sp>
          <p:pic>
            <p:nvPicPr>
              <p:cNvPr id="14" name="Image 13">
                <a:extLst>
                  <a:ext uri="{FF2B5EF4-FFF2-40B4-BE49-F238E27FC236}">
                    <a16:creationId xmlns:a16="http://schemas.microsoft.com/office/drawing/2014/main" id="{9B48ECE8-30BD-261C-F55E-2298248BA80B}"/>
                  </a:ext>
                </a:extLst>
              </p:cNvPr>
              <p:cNvPicPr preferRelativeResize="0">
                <a:picLocks noGrp="1" noRot="1" noMove="1" noResize="1" noEditPoints="1" noAdjustHandles="1" noChangeArrowheads="1" noChangeShapeType="1" noCrop="1"/>
              </p:cNvPicPr>
              <p:nvPr/>
            </p:nvPicPr>
            <p:blipFill>
              <a:blip r:embed="rId20"/>
              <a:stretch>
                <a:fillRect/>
              </a:stretch>
            </p:blipFill>
            <p:spPr>
              <a:xfrm>
                <a:off x="-1208978" y="1728545"/>
                <a:ext cx="206148" cy="139290"/>
              </a:xfrm>
              <a:prstGeom prst="rect">
                <a:avLst/>
              </a:prstGeom>
              <a:ln>
                <a:solidFill>
                  <a:schemeClr val="tx1"/>
                </a:solidFill>
              </a:ln>
            </p:spPr>
          </p:pic>
        </p:grpSp>
        <p:grpSp>
          <p:nvGrpSpPr>
            <p:cNvPr id="16" name="Groupe 15">
              <a:extLst>
                <a:ext uri="{FF2B5EF4-FFF2-40B4-BE49-F238E27FC236}">
                  <a16:creationId xmlns:a16="http://schemas.microsoft.com/office/drawing/2014/main" id="{0C278560-3A90-928B-7FFB-352AD8331D3E}"/>
                </a:ext>
              </a:extLst>
            </p:cNvPr>
            <p:cNvGrpSpPr>
              <a:grpSpLocks noGrp="1" noUngrp="1" noRot="1" noMove="1" noResize="1"/>
            </p:cNvGrpSpPr>
            <p:nvPr/>
          </p:nvGrpSpPr>
          <p:grpSpPr>
            <a:xfrm>
              <a:off x="712674" y="5028053"/>
              <a:ext cx="2835631" cy="405859"/>
              <a:chOff x="4487592" y="5609382"/>
              <a:chExt cx="2501326" cy="332241"/>
            </a:xfrm>
          </p:grpSpPr>
          <p:sp>
            <p:nvSpPr>
              <p:cNvPr id="17" name="ZoneTexte 16">
                <a:extLst>
                  <a:ext uri="{FF2B5EF4-FFF2-40B4-BE49-F238E27FC236}">
                    <a16:creationId xmlns:a16="http://schemas.microsoft.com/office/drawing/2014/main" id="{5C08B111-E88C-F936-F5FC-8536F82B15CD}"/>
                  </a:ext>
                </a:extLst>
              </p:cNvPr>
              <p:cNvSpPr txBox="1">
                <a:spLocks noGrp="1" noRot="1" noMove="1" noResize="1" noEditPoints="1" noAdjustHandles="1" noChangeArrowheads="1" noChangeShapeType="1"/>
              </p:cNvSpPr>
              <p:nvPr/>
            </p:nvSpPr>
            <p:spPr>
              <a:xfrm>
                <a:off x="4487592" y="5609382"/>
                <a:ext cx="1802833" cy="163768"/>
              </a:xfrm>
              <a:prstGeom prst="rect">
                <a:avLst/>
              </a:prstGeom>
              <a:noFill/>
              <a:ln>
                <a:noFill/>
              </a:ln>
            </p:spPr>
            <p:txBody>
              <a:bodyPr wrap="square" rtlCol="0" anchor="ctr">
                <a:spAutoFit/>
              </a:bodyPr>
              <a:lstStyle/>
              <a:p>
                <a:r>
                  <a:rPr lang="en-GB" sz="700">
                    <a:latin typeface="Arial" panose="020B0604020202020204" pitchFamily="34" charset="0"/>
                    <a:cs typeface="Arial" panose="020B0604020202020204" pitchFamily="34" charset="0"/>
                  </a:rPr>
                  <a:t>Legend</a:t>
                </a:r>
                <a:endParaRPr lang="en-GB" sz="900">
                  <a:latin typeface="Arial" panose="020B0604020202020204" pitchFamily="34" charset="0"/>
                  <a:cs typeface="Arial" panose="020B0604020202020204" pitchFamily="34" charset="0"/>
                </a:endParaRPr>
              </a:p>
            </p:txBody>
          </p:sp>
          <p:sp>
            <p:nvSpPr>
              <p:cNvPr id="18" name="ZoneTexte 17">
                <a:extLst>
                  <a:ext uri="{FF2B5EF4-FFF2-40B4-BE49-F238E27FC236}">
                    <a16:creationId xmlns:a16="http://schemas.microsoft.com/office/drawing/2014/main" id="{559D7929-4865-5EE5-CF99-4BFCC73F3CBA}"/>
                  </a:ext>
                </a:extLst>
              </p:cNvPr>
              <p:cNvSpPr txBox="1">
                <a:spLocks noGrp="1" noRot="1" noMove="1" noResize="1" noEditPoints="1" noAdjustHandles="1" noChangeArrowheads="1" noChangeShapeType="1"/>
              </p:cNvSpPr>
              <p:nvPr/>
            </p:nvSpPr>
            <p:spPr>
              <a:xfrm>
                <a:off x="4676313" y="5796156"/>
                <a:ext cx="653645" cy="138572"/>
              </a:xfrm>
              <a:prstGeom prst="rect">
                <a:avLst/>
              </a:prstGeom>
              <a:noFill/>
              <a:ln>
                <a:noFill/>
              </a:ln>
            </p:spPr>
            <p:txBody>
              <a:bodyPr wrap="square" rtlCol="0" anchor="ctr">
                <a:spAutoFit/>
              </a:bodyPr>
              <a:lstStyle/>
              <a:p>
                <a:pPr algn="l"/>
                <a:r>
                  <a:rPr lang="en-GB" sz="500" dirty="0">
                    <a:latin typeface="Arial" panose="020B0604020202020204" pitchFamily="34" charset="0"/>
                    <a:cs typeface="Arial" panose="020B0604020202020204" pitchFamily="34" charset="0"/>
                  </a:rPr>
                  <a:t>Existing</a:t>
                </a:r>
              </a:p>
            </p:txBody>
          </p:sp>
          <p:sp>
            <p:nvSpPr>
              <p:cNvPr id="19" name="Rectangle 28">
                <a:extLst>
                  <a:ext uri="{FF2B5EF4-FFF2-40B4-BE49-F238E27FC236}">
                    <a16:creationId xmlns:a16="http://schemas.microsoft.com/office/drawing/2014/main" id="{7D30E6B7-8297-8F16-BC03-F0305F6B1E46}"/>
                  </a:ext>
                </a:extLst>
              </p:cNvPr>
              <p:cNvSpPr>
                <a:spLocks noGrp="1" noRot="1" noMove="1" noResize="1" noEditPoints="1" noAdjustHandles="1" noChangeArrowheads="1" noChangeShapeType="1"/>
              </p:cNvSpPr>
              <p:nvPr/>
            </p:nvSpPr>
            <p:spPr bwMode="auto">
              <a:xfrm>
                <a:off x="4569017" y="5788678"/>
                <a:ext cx="158779" cy="14735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sp>
            <p:nvSpPr>
              <p:cNvPr id="20" name="ZoneTexte 19">
                <a:extLst>
                  <a:ext uri="{FF2B5EF4-FFF2-40B4-BE49-F238E27FC236}">
                    <a16:creationId xmlns:a16="http://schemas.microsoft.com/office/drawing/2014/main" id="{BD1DDBA3-494A-A5E1-A419-DF571EDAA432}"/>
                  </a:ext>
                </a:extLst>
              </p:cNvPr>
              <p:cNvSpPr txBox="1">
                <a:spLocks noGrp="1" noRot="1" noMove="1" noResize="1" noEditPoints="1" noAdjustHandles="1" noChangeArrowheads="1" noChangeShapeType="1"/>
              </p:cNvSpPr>
              <p:nvPr/>
            </p:nvSpPr>
            <p:spPr>
              <a:xfrm>
                <a:off x="5362075" y="5803051"/>
                <a:ext cx="745633" cy="138572"/>
              </a:xfrm>
              <a:prstGeom prst="rect">
                <a:avLst/>
              </a:prstGeom>
              <a:noFill/>
              <a:ln>
                <a:noFill/>
              </a:ln>
            </p:spPr>
            <p:txBody>
              <a:bodyPr wrap="square" rtlCol="0" anchor="ctr">
                <a:spAutoFit/>
              </a:bodyPr>
              <a:lstStyle/>
              <a:p>
                <a:pPr algn="l"/>
                <a:r>
                  <a:rPr lang="en-GB" sz="500">
                    <a:latin typeface="Arial" panose="020B0604020202020204" pitchFamily="34" charset="0"/>
                    <a:cs typeface="Arial" panose="020B0604020202020204" pitchFamily="34" charset="0"/>
                  </a:rPr>
                  <a:t>To complete/Clarify</a:t>
                </a:r>
              </a:p>
            </p:txBody>
          </p:sp>
          <p:sp>
            <p:nvSpPr>
              <p:cNvPr id="21" name="Rectangle 28">
                <a:extLst>
                  <a:ext uri="{FF2B5EF4-FFF2-40B4-BE49-F238E27FC236}">
                    <a16:creationId xmlns:a16="http://schemas.microsoft.com/office/drawing/2014/main" id="{184DBE2C-034D-D468-54B4-4DB00599E743}"/>
                  </a:ext>
                </a:extLst>
              </p:cNvPr>
              <p:cNvSpPr>
                <a:spLocks noGrp="1" noRot="1" noMove="1" noResize="1" noEditPoints="1" noAdjustHandles="1" noChangeArrowheads="1" noChangeShapeType="1"/>
              </p:cNvSpPr>
              <p:nvPr/>
            </p:nvSpPr>
            <p:spPr bwMode="auto">
              <a:xfrm>
                <a:off x="5259030" y="5790483"/>
                <a:ext cx="158779" cy="14735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sp>
            <p:nvSpPr>
              <p:cNvPr id="22" name="ZoneTexte 21">
                <a:extLst>
                  <a:ext uri="{FF2B5EF4-FFF2-40B4-BE49-F238E27FC236}">
                    <a16:creationId xmlns:a16="http://schemas.microsoft.com/office/drawing/2014/main" id="{AE54982F-88CE-BC28-1A6F-4C234AA3C63B}"/>
                  </a:ext>
                </a:extLst>
              </p:cNvPr>
              <p:cNvSpPr txBox="1">
                <a:spLocks noGrp="1" noRot="1" noMove="1" noResize="1" noEditPoints="1" noAdjustHandles="1" noChangeArrowheads="1" noChangeShapeType="1"/>
              </p:cNvSpPr>
              <p:nvPr/>
            </p:nvSpPr>
            <p:spPr>
              <a:xfrm>
                <a:off x="6167567" y="5778569"/>
                <a:ext cx="821351" cy="138572"/>
              </a:xfrm>
              <a:prstGeom prst="rect">
                <a:avLst/>
              </a:prstGeom>
              <a:noFill/>
              <a:ln>
                <a:noFill/>
              </a:ln>
            </p:spPr>
            <p:txBody>
              <a:bodyPr wrap="square" rtlCol="0" anchor="ctr">
                <a:spAutoFit/>
              </a:bodyPr>
              <a:lstStyle/>
              <a:p>
                <a:pPr algn="l"/>
                <a:r>
                  <a:rPr lang="en-GB" sz="500" dirty="0">
                    <a:latin typeface="Arial" panose="020B0604020202020204" pitchFamily="34" charset="0"/>
                    <a:cs typeface="Arial" panose="020B0604020202020204" pitchFamily="34" charset="0"/>
                  </a:rPr>
                  <a:t>Missing/need for reform</a:t>
                </a:r>
              </a:p>
            </p:txBody>
          </p:sp>
          <p:sp>
            <p:nvSpPr>
              <p:cNvPr id="23" name="Rectangle 28">
                <a:extLst>
                  <a:ext uri="{FF2B5EF4-FFF2-40B4-BE49-F238E27FC236}">
                    <a16:creationId xmlns:a16="http://schemas.microsoft.com/office/drawing/2014/main" id="{07AE94AF-B1F7-CDEF-8B65-3B7ED72D4607}"/>
                  </a:ext>
                </a:extLst>
              </p:cNvPr>
              <p:cNvSpPr>
                <a:spLocks noGrp="1" noRot="1" noMove="1" noResize="1" noEditPoints="1" noAdjustHandles="1" noChangeArrowheads="1" noChangeShapeType="1"/>
              </p:cNvSpPr>
              <p:nvPr/>
            </p:nvSpPr>
            <p:spPr bwMode="auto">
              <a:xfrm>
                <a:off x="6061831" y="5786809"/>
                <a:ext cx="158779" cy="14735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grpSp>
      </p:grpSp>
      <p:sp>
        <p:nvSpPr>
          <p:cNvPr id="31" name="ZoneTexte 30">
            <a:extLst>
              <a:ext uri="{FF2B5EF4-FFF2-40B4-BE49-F238E27FC236}">
                <a16:creationId xmlns:a16="http://schemas.microsoft.com/office/drawing/2014/main" id="{9D4EE395-E14F-30E5-A4FC-7E8E27DFC0EF}"/>
              </a:ext>
            </a:extLst>
          </p:cNvPr>
          <p:cNvSpPr txBox="1"/>
          <p:nvPr/>
        </p:nvSpPr>
        <p:spPr>
          <a:xfrm>
            <a:off x="0" y="670735"/>
            <a:ext cx="9143999" cy="369332"/>
          </a:xfrm>
          <a:prstGeom prst="rect">
            <a:avLst/>
          </a:prstGeom>
          <a:noFill/>
        </p:spPr>
        <p:txBody>
          <a:bodyPr wrap="square">
            <a:spAutoFit/>
          </a:bodyPr>
          <a:lstStyle/>
          <a:p>
            <a:pPr algn="ctr"/>
            <a:r>
              <a:rPr lang="en-GB" b="1">
                <a:solidFill>
                  <a:srgbClr val="0070C0"/>
                </a:solidFill>
                <a:latin typeface="Arial" panose="020B0604020202020204" pitchFamily="34" charset="0"/>
                <a:cs typeface="Arial" panose="020B0604020202020204" pitchFamily="34" charset="0"/>
              </a:rPr>
              <a:t>Review of key provisions 1/3 </a:t>
            </a:r>
            <a:endParaRPr lang="en-GB">
              <a:solidFill>
                <a:srgbClr val="0070C0"/>
              </a:solidFill>
            </a:endParaRPr>
          </a:p>
        </p:txBody>
      </p:sp>
    </p:spTree>
    <p:extLst>
      <p:ext uri="{BB962C8B-B14F-4D97-AF65-F5344CB8AC3E}">
        <p14:creationId xmlns:p14="http://schemas.microsoft.com/office/powerpoint/2010/main" val="838528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9ED6185-0D36-E6BE-DEEE-1FE3C2F403AC}"/>
              </a:ext>
            </a:extLst>
          </p:cNvPr>
          <p:cNvSpPr txBox="1"/>
          <p:nvPr/>
        </p:nvSpPr>
        <p:spPr>
          <a:xfrm>
            <a:off x="0" y="670735"/>
            <a:ext cx="9143999" cy="369332"/>
          </a:xfrm>
          <a:prstGeom prst="rect">
            <a:avLst/>
          </a:prstGeom>
          <a:noFill/>
        </p:spPr>
        <p:txBody>
          <a:bodyPr wrap="square">
            <a:spAutoFit/>
          </a:bodyPr>
          <a:lstStyle/>
          <a:p>
            <a:pPr algn="ctr"/>
            <a:r>
              <a:rPr lang="en-GB" b="1" dirty="0">
                <a:solidFill>
                  <a:srgbClr val="0070C0"/>
                </a:solidFill>
                <a:latin typeface="Arial" panose="020B0604020202020204" pitchFamily="34" charset="0"/>
                <a:cs typeface="Arial" panose="020B0604020202020204" pitchFamily="34" charset="0"/>
              </a:rPr>
              <a:t>Review of key provisions 3/3 </a:t>
            </a:r>
            <a:endParaRPr lang="en-GB" dirty="0">
              <a:solidFill>
                <a:srgbClr val="0070C0"/>
              </a:solidFill>
            </a:endParaRPr>
          </a:p>
        </p:txBody>
      </p:sp>
      <p:grpSp>
        <p:nvGrpSpPr>
          <p:cNvPr id="9" name="Groupe 8">
            <a:extLst>
              <a:ext uri="{FF2B5EF4-FFF2-40B4-BE49-F238E27FC236}">
                <a16:creationId xmlns:a16="http://schemas.microsoft.com/office/drawing/2014/main" id="{00CA71D7-5A4B-DB9F-92D7-E8C5BD9816C0}"/>
              </a:ext>
            </a:extLst>
          </p:cNvPr>
          <p:cNvGrpSpPr>
            <a:grpSpLocks noGrp="1" noUngrp="1" noRot="1" noMove="1" noResize="1"/>
          </p:cNvGrpSpPr>
          <p:nvPr/>
        </p:nvGrpSpPr>
        <p:grpSpPr>
          <a:xfrm>
            <a:off x="658800" y="1207100"/>
            <a:ext cx="7947032" cy="4226812"/>
            <a:chOff x="658800" y="1207100"/>
            <a:chExt cx="7947032" cy="4226812"/>
          </a:xfrm>
        </p:grpSpPr>
        <p:sp>
          <p:nvSpPr>
            <p:cNvPr id="8" name="Rectangle 7">
              <a:extLst>
                <a:ext uri="{FF2B5EF4-FFF2-40B4-BE49-F238E27FC236}">
                  <a16:creationId xmlns:a16="http://schemas.microsoft.com/office/drawing/2014/main" id="{9FC9902D-8A11-806E-4A54-7A69187F49BD}"/>
                </a:ext>
              </a:extLst>
            </p:cNvPr>
            <p:cNvSpPr>
              <a:spLocks noGrp="1" noRot="1" noMove="1" noResize="1" noEditPoints="1" noAdjustHandles="1" noChangeArrowheads="1" noChangeShapeType="1"/>
            </p:cNvSpPr>
            <p:nvPr/>
          </p:nvSpPr>
          <p:spPr>
            <a:xfrm>
              <a:off x="3237472" y="1537686"/>
              <a:ext cx="2544726" cy="3425639"/>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10" name="Groupe 9">
              <a:extLst>
                <a:ext uri="{FF2B5EF4-FFF2-40B4-BE49-F238E27FC236}">
                  <a16:creationId xmlns:a16="http://schemas.microsoft.com/office/drawing/2014/main" id="{BA0FD63F-11DF-96B7-492B-0227350A0ADA}"/>
                </a:ext>
              </a:extLst>
            </p:cNvPr>
            <p:cNvGrpSpPr>
              <a:grpSpLocks noGrp="1" noUngrp="1" noRot="1" noMove="1" noResize="1"/>
            </p:cNvGrpSpPr>
            <p:nvPr/>
          </p:nvGrpSpPr>
          <p:grpSpPr>
            <a:xfrm>
              <a:off x="5520588" y="1537686"/>
              <a:ext cx="233534" cy="3392631"/>
              <a:chOff x="10142130" y="1206618"/>
              <a:chExt cx="301789" cy="4384182"/>
            </a:xfrm>
          </p:grpSpPr>
          <p:sp>
            <p:nvSpPr>
              <p:cNvPr id="343" name="Rectangle 12">
                <a:extLst>
                  <a:ext uri="{FF2B5EF4-FFF2-40B4-BE49-F238E27FC236}">
                    <a16:creationId xmlns:a16="http://schemas.microsoft.com/office/drawing/2014/main" id="{486A2606-D6B4-1A25-A63D-507BA91930D3}"/>
                  </a:ext>
                </a:extLst>
              </p:cNvPr>
              <p:cNvSpPr>
                <a:spLocks noGrp="1" noRot="1" noMove="1" noResize="1" noEditPoints="1" noAdjustHandles="1" noChangeArrowheads="1" noChangeShapeType="1"/>
              </p:cNvSpPr>
              <p:nvPr/>
            </p:nvSpPr>
            <p:spPr bwMode="auto">
              <a:xfrm>
                <a:off x="10142130"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44" name="Rectangle 20">
                <a:extLst>
                  <a:ext uri="{FF2B5EF4-FFF2-40B4-BE49-F238E27FC236}">
                    <a16:creationId xmlns:a16="http://schemas.microsoft.com/office/drawing/2014/main" id="{B1E49466-4F65-FA2A-63CF-8A1166D802D6}"/>
                  </a:ext>
                </a:extLst>
              </p:cNvPr>
              <p:cNvSpPr>
                <a:spLocks noGrp="1" noRot="1" noMove="1" noResize="1" noEditPoints="1" noAdjustHandles="1" noChangeArrowheads="1" noChangeShapeType="1"/>
              </p:cNvSpPr>
              <p:nvPr/>
            </p:nvSpPr>
            <p:spPr bwMode="auto">
              <a:xfrm>
                <a:off x="1014213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5" name="Rectangle 28">
                <a:extLst>
                  <a:ext uri="{FF2B5EF4-FFF2-40B4-BE49-F238E27FC236}">
                    <a16:creationId xmlns:a16="http://schemas.microsoft.com/office/drawing/2014/main" id="{0CD03E3E-F7FD-1DB4-7CED-28A015CB22FF}"/>
                  </a:ext>
                </a:extLst>
              </p:cNvPr>
              <p:cNvSpPr>
                <a:spLocks noGrp="1" noRot="1" noMove="1" noResize="1" noEditPoints="1" noAdjustHandles="1" noChangeArrowheads="1" noChangeShapeType="1"/>
              </p:cNvSpPr>
              <p:nvPr/>
            </p:nvSpPr>
            <p:spPr bwMode="auto">
              <a:xfrm>
                <a:off x="10142130"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6" name="Rectangle 36">
                <a:extLst>
                  <a:ext uri="{FF2B5EF4-FFF2-40B4-BE49-F238E27FC236}">
                    <a16:creationId xmlns:a16="http://schemas.microsoft.com/office/drawing/2014/main" id="{48E2B3BA-C9EA-000C-8A59-71215C774747}"/>
                  </a:ext>
                </a:extLst>
              </p:cNvPr>
              <p:cNvSpPr>
                <a:spLocks noGrp="1" noRot="1" noMove="1" noResize="1" noEditPoints="1" noAdjustHandles="1" noChangeArrowheads="1" noChangeShapeType="1"/>
              </p:cNvSpPr>
              <p:nvPr/>
            </p:nvSpPr>
            <p:spPr bwMode="auto">
              <a:xfrm>
                <a:off x="10142130"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7" name="Rectangle 52">
                <a:extLst>
                  <a:ext uri="{FF2B5EF4-FFF2-40B4-BE49-F238E27FC236}">
                    <a16:creationId xmlns:a16="http://schemas.microsoft.com/office/drawing/2014/main" id="{ADD53C00-1841-6D77-117B-A2948131B11F}"/>
                  </a:ext>
                </a:extLst>
              </p:cNvPr>
              <p:cNvSpPr>
                <a:spLocks noGrp="1" noRot="1" noMove="1" noResize="1" noEditPoints="1" noAdjustHandles="1" noChangeArrowheads="1" noChangeShapeType="1"/>
              </p:cNvSpPr>
              <p:nvPr/>
            </p:nvSpPr>
            <p:spPr bwMode="auto">
              <a:xfrm>
                <a:off x="10142130"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48" name="Rectangle 60">
                <a:extLst>
                  <a:ext uri="{FF2B5EF4-FFF2-40B4-BE49-F238E27FC236}">
                    <a16:creationId xmlns:a16="http://schemas.microsoft.com/office/drawing/2014/main" id="{A6A8D4CB-11FF-04B4-CE17-74C6D9F4DC35}"/>
                  </a:ext>
                </a:extLst>
              </p:cNvPr>
              <p:cNvSpPr>
                <a:spLocks noGrp="1" noRot="1" noMove="1" noResize="1" noEditPoints="1" noAdjustHandles="1" noChangeArrowheads="1" noChangeShapeType="1"/>
              </p:cNvSpPr>
              <p:nvPr/>
            </p:nvSpPr>
            <p:spPr bwMode="auto">
              <a:xfrm>
                <a:off x="10142130"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49" name="Rectangle 68">
                <a:extLst>
                  <a:ext uri="{FF2B5EF4-FFF2-40B4-BE49-F238E27FC236}">
                    <a16:creationId xmlns:a16="http://schemas.microsoft.com/office/drawing/2014/main" id="{984575F3-2FAD-9C54-A50C-1226BC3E9C5C}"/>
                  </a:ext>
                </a:extLst>
              </p:cNvPr>
              <p:cNvSpPr>
                <a:spLocks noGrp="1" noRot="1" noMove="1" noResize="1" noEditPoints="1" noAdjustHandles="1" noChangeArrowheads="1" noChangeShapeType="1"/>
              </p:cNvSpPr>
              <p:nvPr/>
            </p:nvSpPr>
            <p:spPr bwMode="auto">
              <a:xfrm>
                <a:off x="1014213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0" name="Rectangle 68">
                <a:extLst>
                  <a:ext uri="{FF2B5EF4-FFF2-40B4-BE49-F238E27FC236}">
                    <a16:creationId xmlns:a16="http://schemas.microsoft.com/office/drawing/2014/main" id="{1CE3A186-09B0-9242-F00D-C73CCD0E5DB3}"/>
                  </a:ext>
                </a:extLst>
              </p:cNvPr>
              <p:cNvSpPr>
                <a:spLocks noGrp="1" noRot="1" noMove="1" noResize="1" noEditPoints="1" noAdjustHandles="1" noChangeArrowheads="1" noChangeShapeType="1"/>
              </p:cNvSpPr>
              <p:nvPr/>
            </p:nvSpPr>
            <p:spPr bwMode="auto">
              <a:xfrm>
                <a:off x="10142130"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51" name="Rectangle 68">
                <a:extLst>
                  <a:ext uri="{FF2B5EF4-FFF2-40B4-BE49-F238E27FC236}">
                    <a16:creationId xmlns:a16="http://schemas.microsoft.com/office/drawing/2014/main" id="{D634FA5C-4462-1486-9ED5-51B6A0C4A417}"/>
                  </a:ext>
                </a:extLst>
              </p:cNvPr>
              <p:cNvSpPr>
                <a:spLocks noGrp="1" noRot="1" noMove="1" noResize="1" noEditPoints="1" noAdjustHandles="1" noChangeArrowheads="1" noChangeShapeType="1"/>
              </p:cNvSpPr>
              <p:nvPr/>
            </p:nvSpPr>
            <p:spPr bwMode="auto">
              <a:xfrm>
                <a:off x="10142130"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52" name="Groupe 351">
                <a:extLst>
                  <a:ext uri="{FF2B5EF4-FFF2-40B4-BE49-F238E27FC236}">
                    <a16:creationId xmlns:a16="http://schemas.microsoft.com/office/drawing/2014/main" id="{1BFF3CFE-9EB5-9F46-AC09-338FBBA4C9C3}"/>
                  </a:ext>
                </a:extLst>
              </p:cNvPr>
              <p:cNvGrpSpPr>
                <a:grpSpLocks noGrp="1" noUngrp="1" noRot="1" noMove="1" noResize="1"/>
              </p:cNvGrpSpPr>
              <p:nvPr/>
            </p:nvGrpSpPr>
            <p:grpSpPr>
              <a:xfrm>
                <a:off x="10142649" y="1206618"/>
                <a:ext cx="301270" cy="1313145"/>
                <a:chOff x="10142649" y="1206618"/>
                <a:chExt cx="301270" cy="1313145"/>
              </a:xfrm>
            </p:grpSpPr>
            <p:sp>
              <p:nvSpPr>
                <p:cNvPr id="353" name="ZoneTexte 352">
                  <a:extLst>
                    <a:ext uri="{FF2B5EF4-FFF2-40B4-BE49-F238E27FC236}">
                      <a16:creationId xmlns:a16="http://schemas.microsoft.com/office/drawing/2014/main" id="{8A72643E-F541-3421-C4E6-F0DD043FD4A7}"/>
                    </a:ext>
                  </a:extLst>
                </p:cNvPr>
                <p:cNvSpPr txBox="1">
                  <a:spLocks noGrp="1" noRot="1" noMove="1" noResize="1" noEditPoints="1" noAdjustHandles="1" noChangeArrowheads="1" noChangeShapeType="1"/>
                </p:cNvSpPr>
                <p:nvPr/>
              </p:nvSpPr>
              <p:spPr>
                <a:xfrm rot="16200000">
                  <a:off x="9711570" y="1640669"/>
                  <a:ext cx="1166400" cy="298298"/>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Tchad</a:t>
                  </a:r>
                  <a:endParaRPr lang="fr-BE" sz="900" b="1" dirty="0">
                    <a:latin typeface="Arial" panose="020B0604020202020204" pitchFamily="34" charset="0"/>
                    <a:cs typeface="Arial" panose="020B0604020202020204" pitchFamily="34" charset="0"/>
                  </a:endParaRPr>
                </a:p>
              </p:txBody>
            </p:sp>
            <p:pic>
              <p:nvPicPr>
                <p:cNvPr id="354" name="Image 353">
                  <a:extLst>
                    <a:ext uri="{FF2B5EF4-FFF2-40B4-BE49-F238E27FC236}">
                      <a16:creationId xmlns:a16="http://schemas.microsoft.com/office/drawing/2014/main" id="{F446CF1C-9C29-1EF6-382C-6F0961CAA059}"/>
                    </a:ext>
                  </a:extLst>
                </p:cNvPr>
                <p:cNvPicPr preferRelativeResize="0">
                  <a:picLocks noGrp="1" noRot="1" noMove="1" noResize="1" noEditPoints="1" noAdjustHandles="1" noChangeArrowheads="1" noChangeShapeType="1" noCrop="1"/>
                </p:cNvPicPr>
                <p:nvPr/>
              </p:nvPicPr>
              <p:blipFill>
                <a:blip r:embed="rId2"/>
                <a:stretch>
                  <a:fillRect/>
                </a:stretch>
              </p:blipFill>
              <p:spPr>
                <a:xfrm>
                  <a:off x="10142649" y="2339763"/>
                  <a:ext cx="266401" cy="180000"/>
                </a:xfrm>
                <a:prstGeom prst="rect">
                  <a:avLst/>
                </a:prstGeom>
                <a:ln>
                  <a:solidFill>
                    <a:schemeClr val="tx1"/>
                  </a:solidFill>
                </a:ln>
              </p:spPr>
            </p:pic>
          </p:grpSp>
        </p:grpSp>
        <p:grpSp>
          <p:nvGrpSpPr>
            <p:cNvPr id="11" name="Groupe 10">
              <a:extLst>
                <a:ext uri="{FF2B5EF4-FFF2-40B4-BE49-F238E27FC236}">
                  <a16:creationId xmlns:a16="http://schemas.microsoft.com/office/drawing/2014/main" id="{6E883684-61E7-9B37-6143-9208938DE1FE}"/>
                </a:ext>
              </a:extLst>
            </p:cNvPr>
            <p:cNvGrpSpPr>
              <a:grpSpLocks noGrp="1" noUngrp="1" noRot="1" noMove="1" noResize="1"/>
            </p:cNvGrpSpPr>
            <p:nvPr/>
          </p:nvGrpSpPr>
          <p:grpSpPr>
            <a:xfrm>
              <a:off x="3797769" y="1534333"/>
              <a:ext cx="241361" cy="3395977"/>
              <a:chOff x="5265842" y="1202294"/>
              <a:chExt cx="311904" cy="4388506"/>
            </a:xfrm>
          </p:grpSpPr>
          <p:sp>
            <p:nvSpPr>
              <p:cNvPr id="331" name="Rectangle 12">
                <a:extLst>
                  <a:ext uri="{FF2B5EF4-FFF2-40B4-BE49-F238E27FC236}">
                    <a16:creationId xmlns:a16="http://schemas.microsoft.com/office/drawing/2014/main" id="{B8B3626F-0473-1F73-85F4-2E6134E575F4}"/>
                  </a:ext>
                </a:extLst>
              </p:cNvPr>
              <p:cNvSpPr>
                <a:spLocks noGrp="1" noRot="1" noMove="1" noResize="1" noEditPoints="1" noAdjustHandles="1" noChangeArrowheads="1" noChangeShapeType="1"/>
              </p:cNvSpPr>
              <p:nvPr/>
            </p:nvSpPr>
            <p:spPr bwMode="auto">
              <a:xfrm>
                <a:off x="5265842"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32" name="Rectangle 20">
                <a:extLst>
                  <a:ext uri="{FF2B5EF4-FFF2-40B4-BE49-F238E27FC236}">
                    <a16:creationId xmlns:a16="http://schemas.microsoft.com/office/drawing/2014/main" id="{73A72471-D6B7-E559-5B5F-6FBFB329E16D}"/>
                  </a:ext>
                </a:extLst>
              </p:cNvPr>
              <p:cNvSpPr>
                <a:spLocks noGrp="1" noRot="1" noMove="1" noResize="1" noEditPoints="1" noAdjustHandles="1" noChangeArrowheads="1" noChangeShapeType="1"/>
              </p:cNvSpPr>
              <p:nvPr/>
            </p:nvSpPr>
            <p:spPr bwMode="auto">
              <a:xfrm>
                <a:off x="5265842"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33" name="Rectangle 28">
                <a:extLst>
                  <a:ext uri="{FF2B5EF4-FFF2-40B4-BE49-F238E27FC236}">
                    <a16:creationId xmlns:a16="http://schemas.microsoft.com/office/drawing/2014/main" id="{56F71462-6377-1673-F891-DEDD68FDEFA4}"/>
                  </a:ext>
                </a:extLst>
              </p:cNvPr>
              <p:cNvSpPr>
                <a:spLocks noGrp="1" noRot="1" noMove="1" noResize="1" noEditPoints="1" noAdjustHandles="1" noChangeArrowheads="1" noChangeShapeType="1"/>
              </p:cNvSpPr>
              <p:nvPr/>
            </p:nvSpPr>
            <p:spPr bwMode="auto">
              <a:xfrm>
                <a:off x="5265842"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34" name="Rectangle 36">
                <a:extLst>
                  <a:ext uri="{FF2B5EF4-FFF2-40B4-BE49-F238E27FC236}">
                    <a16:creationId xmlns:a16="http://schemas.microsoft.com/office/drawing/2014/main" id="{FC798E44-408D-2449-DD0C-E88C1D5C5BD9}"/>
                  </a:ext>
                </a:extLst>
              </p:cNvPr>
              <p:cNvSpPr>
                <a:spLocks noGrp="1" noRot="1" noMove="1" noResize="1" noEditPoints="1" noAdjustHandles="1" noChangeArrowheads="1" noChangeShapeType="1"/>
              </p:cNvSpPr>
              <p:nvPr/>
            </p:nvSpPr>
            <p:spPr bwMode="auto">
              <a:xfrm>
                <a:off x="5265842"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35" name="Rectangle 52">
                <a:extLst>
                  <a:ext uri="{FF2B5EF4-FFF2-40B4-BE49-F238E27FC236}">
                    <a16:creationId xmlns:a16="http://schemas.microsoft.com/office/drawing/2014/main" id="{3BD2F6F0-19C1-7E07-84CE-DA67B5C60BBD}"/>
                  </a:ext>
                </a:extLst>
              </p:cNvPr>
              <p:cNvSpPr>
                <a:spLocks noGrp="1" noRot="1" noMove="1" noResize="1" noEditPoints="1" noAdjustHandles="1" noChangeArrowheads="1" noChangeShapeType="1"/>
              </p:cNvSpPr>
              <p:nvPr/>
            </p:nvSpPr>
            <p:spPr bwMode="auto">
              <a:xfrm>
                <a:off x="5265842"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36" name="Rectangle 60">
                <a:extLst>
                  <a:ext uri="{FF2B5EF4-FFF2-40B4-BE49-F238E27FC236}">
                    <a16:creationId xmlns:a16="http://schemas.microsoft.com/office/drawing/2014/main" id="{ACEF598E-CBCF-4C21-9AFB-A92D0BB6C253}"/>
                  </a:ext>
                </a:extLst>
              </p:cNvPr>
              <p:cNvSpPr>
                <a:spLocks noGrp="1" noRot="1" noMove="1" noResize="1" noEditPoints="1" noAdjustHandles="1" noChangeArrowheads="1" noChangeShapeType="1"/>
              </p:cNvSpPr>
              <p:nvPr/>
            </p:nvSpPr>
            <p:spPr bwMode="auto">
              <a:xfrm>
                <a:off x="5265842"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37" name="Rectangle 68">
                <a:extLst>
                  <a:ext uri="{FF2B5EF4-FFF2-40B4-BE49-F238E27FC236}">
                    <a16:creationId xmlns:a16="http://schemas.microsoft.com/office/drawing/2014/main" id="{57E667AB-9CE9-54F6-45C4-4F67A183847D}"/>
                  </a:ext>
                </a:extLst>
              </p:cNvPr>
              <p:cNvSpPr>
                <a:spLocks noGrp="1" noRot="1" noMove="1" noResize="1" noEditPoints="1" noAdjustHandles="1" noChangeArrowheads="1" noChangeShapeType="1"/>
              </p:cNvSpPr>
              <p:nvPr/>
            </p:nvSpPr>
            <p:spPr bwMode="auto">
              <a:xfrm>
                <a:off x="5265842" y="4622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38" name="Rectangle 68">
                <a:extLst>
                  <a:ext uri="{FF2B5EF4-FFF2-40B4-BE49-F238E27FC236}">
                    <a16:creationId xmlns:a16="http://schemas.microsoft.com/office/drawing/2014/main" id="{D7AC85BB-A683-8E8D-BDD9-FEA8198A2991}"/>
                  </a:ext>
                </a:extLst>
              </p:cNvPr>
              <p:cNvSpPr>
                <a:spLocks noGrp="1" noRot="1" noMove="1" noResize="1" noEditPoints="1" noAdjustHandles="1" noChangeArrowheads="1" noChangeShapeType="1"/>
              </p:cNvSpPr>
              <p:nvPr/>
            </p:nvSpPr>
            <p:spPr bwMode="auto">
              <a:xfrm>
                <a:off x="5265842"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39" name="Rectangle 68">
                <a:extLst>
                  <a:ext uri="{FF2B5EF4-FFF2-40B4-BE49-F238E27FC236}">
                    <a16:creationId xmlns:a16="http://schemas.microsoft.com/office/drawing/2014/main" id="{59A4FE89-33F1-A5C3-D0D3-BF45D99576B7}"/>
                  </a:ext>
                </a:extLst>
              </p:cNvPr>
              <p:cNvSpPr>
                <a:spLocks noGrp="1" noRot="1" noMove="1" noResize="1" noEditPoints="1" noAdjustHandles="1" noChangeArrowheads="1" noChangeShapeType="1"/>
              </p:cNvSpPr>
              <p:nvPr/>
            </p:nvSpPr>
            <p:spPr bwMode="auto">
              <a:xfrm>
                <a:off x="5265842"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40" name="Groupe 339">
                <a:extLst>
                  <a:ext uri="{FF2B5EF4-FFF2-40B4-BE49-F238E27FC236}">
                    <a16:creationId xmlns:a16="http://schemas.microsoft.com/office/drawing/2014/main" id="{914F4973-8A9D-919D-04F1-FFEEE9AA1C75}"/>
                  </a:ext>
                </a:extLst>
              </p:cNvPr>
              <p:cNvGrpSpPr>
                <a:grpSpLocks noGrp="1" noUngrp="1" noRot="1" noMove="1" noResize="1"/>
              </p:cNvGrpSpPr>
              <p:nvPr/>
            </p:nvGrpSpPr>
            <p:grpSpPr>
              <a:xfrm>
                <a:off x="5268101" y="1202294"/>
                <a:ext cx="309645" cy="1317478"/>
                <a:chOff x="5268101" y="1202294"/>
                <a:chExt cx="309645" cy="1317478"/>
              </a:xfrm>
            </p:grpSpPr>
            <p:sp>
              <p:nvSpPr>
                <p:cNvPr id="341" name="ZoneTexte 340">
                  <a:extLst>
                    <a:ext uri="{FF2B5EF4-FFF2-40B4-BE49-F238E27FC236}">
                      <a16:creationId xmlns:a16="http://schemas.microsoft.com/office/drawing/2014/main" id="{B6FDC8C5-BC00-52EA-C554-F47D3C0C86E8}"/>
                    </a:ext>
                  </a:extLst>
                </p:cNvPr>
                <p:cNvSpPr txBox="1">
                  <a:spLocks noGrp="1" noRot="1" noMove="1" noResize="1" noEditPoints="1" noAdjustHandles="1" noChangeArrowheads="1" noChangeShapeType="1"/>
                </p:cNvSpPr>
                <p:nvPr/>
              </p:nvSpPr>
              <p:spPr>
                <a:xfrm rot="16200000">
                  <a:off x="4845398" y="1636345"/>
                  <a:ext cx="1166400" cy="298297"/>
                </a:xfrm>
                <a:prstGeom prst="rect">
                  <a:avLst/>
                </a:prstGeom>
                <a:noFill/>
                <a:ln w="9525">
                  <a:noFill/>
                </a:ln>
              </p:spPr>
              <p:txBody>
                <a:bodyPr wrap="square" rtlCol="0">
                  <a:spAutoFit/>
                </a:bodyPr>
                <a:lstStyle/>
                <a:p>
                  <a:r>
                    <a:rPr lang="en-GB" sz="900" b="1" dirty="0">
                      <a:latin typeface="Arial" panose="020B0604020202020204" pitchFamily="34" charset="0"/>
                      <a:cs typeface="Arial" panose="020B0604020202020204" pitchFamily="34" charset="0"/>
                    </a:rPr>
                    <a:t>Cameroon</a:t>
                  </a:r>
                </a:p>
              </p:txBody>
            </p:sp>
            <p:pic>
              <p:nvPicPr>
                <p:cNvPr id="342" name="Image 341">
                  <a:extLst>
                    <a:ext uri="{FF2B5EF4-FFF2-40B4-BE49-F238E27FC236}">
                      <a16:creationId xmlns:a16="http://schemas.microsoft.com/office/drawing/2014/main" id="{B83D050B-86FD-77AB-7C59-5518428B0158}"/>
                    </a:ext>
                  </a:extLst>
                </p:cNvPr>
                <p:cNvPicPr preferRelativeResize="0">
                  <a:picLocks noGrp="1" noRot="1" noMove="1" noResize="1" noEditPoints="1" noAdjustHandles="1" noChangeArrowheads="1" noChangeShapeType="1" noCrop="1"/>
                </p:cNvPicPr>
                <p:nvPr/>
              </p:nvPicPr>
              <p:blipFill>
                <a:blip r:embed="rId3"/>
                <a:stretch>
                  <a:fillRect/>
                </a:stretch>
              </p:blipFill>
              <p:spPr>
                <a:xfrm>
                  <a:off x="5268101" y="2339772"/>
                  <a:ext cx="266400" cy="180000"/>
                </a:xfrm>
                <a:prstGeom prst="rect">
                  <a:avLst/>
                </a:prstGeom>
                <a:ln>
                  <a:solidFill>
                    <a:schemeClr val="tx1"/>
                  </a:solidFill>
                </a:ln>
              </p:spPr>
            </p:pic>
          </p:grpSp>
        </p:grpSp>
        <p:grpSp>
          <p:nvGrpSpPr>
            <p:cNvPr id="12" name="Groupe 11">
              <a:extLst>
                <a:ext uri="{FF2B5EF4-FFF2-40B4-BE49-F238E27FC236}">
                  <a16:creationId xmlns:a16="http://schemas.microsoft.com/office/drawing/2014/main" id="{B0EBCC85-E680-7DB7-C693-56BA77D0A670}"/>
                </a:ext>
              </a:extLst>
            </p:cNvPr>
            <p:cNvGrpSpPr>
              <a:grpSpLocks noGrp="1" noUngrp="1" noRot="1" noMove="1" noResize="1"/>
            </p:cNvGrpSpPr>
            <p:nvPr/>
          </p:nvGrpSpPr>
          <p:grpSpPr>
            <a:xfrm>
              <a:off x="4045602" y="1525503"/>
              <a:ext cx="230833" cy="3405520"/>
              <a:chOff x="5585701" y="1189962"/>
              <a:chExt cx="298299" cy="4400838"/>
            </a:xfrm>
          </p:grpSpPr>
          <p:sp>
            <p:nvSpPr>
              <p:cNvPr id="319" name="Rectangle 12">
                <a:extLst>
                  <a:ext uri="{FF2B5EF4-FFF2-40B4-BE49-F238E27FC236}">
                    <a16:creationId xmlns:a16="http://schemas.microsoft.com/office/drawing/2014/main" id="{50A4E351-F3A2-375F-0C0C-A3F53D70B152}"/>
                  </a:ext>
                </a:extLst>
              </p:cNvPr>
              <p:cNvSpPr>
                <a:spLocks noGrp="1" noRot="1" noMove="1" noResize="1" noEditPoints="1" noAdjustHandles="1" noChangeArrowheads="1" noChangeShapeType="1"/>
              </p:cNvSpPr>
              <p:nvPr/>
            </p:nvSpPr>
            <p:spPr bwMode="auto">
              <a:xfrm>
                <a:off x="5588966"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20" name="Rectangle 20">
                <a:extLst>
                  <a:ext uri="{FF2B5EF4-FFF2-40B4-BE49-F238E27FC236}">
                    <a16:creationId xmlns:a16="http://schemas.microsoft.com/office/drawing/2014/main" id="{B5579297-F2F1-C4DA-3225-1908C83F319E}"/>
                  </a:ext>
                </a:extLst>
              </p:cNvPr>
              <p:cNvSpPr>
                <a:spLocks noGrp="1" noRot="1" noMove="1" noResize="1" noEditPoints="1" noAdjustHandles="1" noChangeArrowheads="1" noChangeShapeType="1"/>
              </p:cNvSpPr>
              <p:nvPr/>
            </p:nvSpPr>
            <p:spPr bwMode="auto">
              <a:xfrm>
                <a:off x="5588966"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21" name="Rectangle 28">
                <a:extLst>
                  <a:ext uri="{FF2B5EF4-FFF2-40B4-BE49-F238E27FC236}">
                    <a16:creationId xmlns:a16="http://schemas.microsoft.com/office/drawing/2014/main" id="{E13BB67C-743F-D4DC-CCCA-92E88417E600}"/>
                  </a:ext>
                </a:extLst>
              </p:cNvPr>
              <p:cNvSpPr>
                <a:spLocks noGrp="1" noRot="1" noMove="1" noResize="1" noEditPoints="1" noAdjustHandles="1" noChangeArrowheads="1" noChangeShapeType="1"/>
              </p:cNvSpPr>
              <p:nvPr/>
            </p:nvSpPr>
            <p:spPr bwMode="auto">
              <a:xfrm>
                <a:off x="5588966"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22" name="Rectangle 36">
                <a:extLst>
                  <a:ext uri="{FF2B5EF4-FFF2-40B4-BE49-F238E27FC236}">
                    <a16:creationId xmlns:a16="http://schemas.microsoft.com/office/drawing/2014/main" id="{4FE9CD52-D88A-4B19-8682-D0DDAB38600C}"/>
                  </a:ext>
                </a:extLst>
              </p:cNvPr>
              <p:cNvSpPr>
                <a:spLocks noGrp="1" noRot="1" noMove="1" noResize="1" noEditPoints="1" noAdjustHandles="1" noChangeArrowheads="1" noChangeShapeType="1"/>
              </p:cNvSpPr>
              <p:nvPr/>
            </p:nvSpPr>
            <p:spPr bwMode="auto">
              <a:xfrm>
                <a:off x="5588966"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23" name="Rectangle 52">
                <a:extLst>
                  <a:ext uri="{FF2B5EF4-FFF2-40B4-BE49-F238E27FC236}">
                    <a16:creationId xmlns:a16="http://schemas.microsoft.com/office/drawing/2014/main" id="{F66BB9B7-30CD-0A2A-B584-D8B38C7DFA95}"/>
                  </a:ext>
                </a:extLst>
              </p:cNvPr>
              <p:cNvSpPr>
                <a:spLocks noGrp="1" noRot="1" noMove="1" noResize="1" noEditPoints="1" noAdjustHandles="1" noChangeArrowheads="1" noChangeShapeType="1"/>
              </p:cNvSpPr>
              <p:nvPr/>
            </p:nvSpPr>
            <p:spPr bwMode="auto">
              <a:xfrm>
                <a:off x="5588966"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24" name="Rectangle 68">
                <a:extLst>
                  <a:ext uri="{FF2B5EF4-FFF2-40B4-BE49-F238E27FC236}">
                    <a16:creationId xmlns:a16="http://schemas.microsoft.com/office/drawing/2014/main" id="{18421509-C086-F197-798F-0506BAFEDE71}"/>
                  </a:ext>
                </a:extLst>
              </p:cNvPr>
              <p:cNvSpPr>
                <a:spLocks noGrp="1" noRot="1" noMove="1" noResize="1" noEditPoints="1" noAdjustHandles="1" noChangeArrowheads="1" noChangeShapeType="1"/>
              </p:cNvSpPr>
              <p:nvPr/>
            </p:nvSpPr>
            <p:spPr bwMode="auto">
              <a:xfrm>
                <a:off x="5588966" y="4622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25" name="Rectangle 68">
                <a:extLst>
                  <a:ext uri="{FF2B5EF4-FFF2-40B4-BE49-F238E27FC236}">
                    <a16:creationId xmlns:a16="http://schemas.microsoft.com/office/drawing/2014/main" id="{04985BC8-CF0A-AC25-94D0-3A8C9177A16E}"/>
                  </a:ext>
                </a:extLst>
              </p:cNvPr>
              <p:cNvSpPr>
                <a:spLocks noGrp="1" noRot="1" noMove="1" noResize="1" noEditPoints="1" noAdjustHandles="1" noChangeArrowheads="1" noChangeShapeType="1"/>
              </p:cNvSpPr>
              <p:nvPr/>
            </p:nvSpPr>
            <p:spPr bwMode="auto">
              <a:xfrm>
                <a:off x="5588966"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26" name="Rectangle 68">
                <a:extLst>
                  <a:ext uri="{FF2B5EF4-FFF2-40B4-BE49-F238E27FC236}">
                    <a16:creationId xmlns:a16="http://schemas.microsoft.com/office/drawing/2014/main" id="{29488CA3-2814-370E-DF31-21403D4BC5A9}"/>
                  </a:ext>
                </a:extLst>
              </p:cNvPr>
              <p:cNvSpPr>
                <a:spLocks noGrp="1" noRot="1" noMove="1" noResize="1" noEditPoints="1" noAdjustHandles="1" noChangeArrowheads="1" noChangeShapeType="1"/>
              </p:cNvSpPr>
              <p:nvPr/>
            </p:nvSpPr>
            <p:spPr bwMode="auto">
              <a:xfrm>
                <a:off x="5588966"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27" name="Rectangle 60">
                <a:extLst>
                  <a:ext uri="{FF2B5EF4-FFF2-40B4-BE49-F238E27FC236}">
                    <a16:creationId xmlns:a16="http://schemas.microsoft.com/office/drawing/2014/main" id="{777E4646-8382-DBEF-5687-2DD75437A727}"/>
                  </a:ext>
                </a:extLst>
              </p:cNvPr>
              <p:cNvSpPr>
                <a:spLocks noGrp="1" noRot="1" noMove="1" noResize="1" noEditPoints="1" noAdjustHandles="1" noChangeArrowheads="1" noChangeShapeType="1"/>
              </p:cNvSpPr>
              <p:nvPr/>
            </p:nvSpPr>
            <p:spPr bwMode="auto">
              <a:xfrm>
                <a:off x="5589052"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28" name="Groupe 327">
                <a:extLst>
                  <a:ext uri="{FF2B5EF4-FFF2-40B4-BE49-F238E27FC236}">
                    <a16:creationId xmlns:a16="http://schemas.microsoft.com/office/drawing/2014/main" id="{97B5D24A-42B0-FA9F-C28A-A93904EEA604}"/>
                  </a:ext>
                </a:extLst>
              </p:cNvPr>
              <p:cNvGrpSpPr>
                <a:grpSpLocks noGrp="1" noUngrp="1" noRot="1" noMove="1" noResize="1"/>
              </p:cNvGrpSpPr>
              <p:nvPr/>
            </p:nvGrpSpPr>
            <p:grpSpPr>
              <a:xfrm>
                <a:off x="5585701" y="1189962"/>
                <a:ext cx="298299" cy="1328888"/>
                <a:chOff x="5585701" y="1189962"/>
                <a:chExt cx="298299" cy="1328888"/>
              </a:xfrm>
            </p:grpSpPr>
            <p:sp>
              <p:nvSpPr>
                <p:cNvPr id="329" name="ZoneTexte 328">
                  <a:extLst>
                    <a:ext uri="{FF2B5EF4-FFF2-40B4-BE49-F238E27FC236}">
                      <a16:creationId xmlns:a16="http://schemas.microsoft.com/office/drawing/2014/main" id="{4F8CEA86-370F-CBCA-F93E-9A9ED756DF81}"/>
                    </a:ext>
                  </a:extLst>
                </p:cNvPr>
                <p:cNvSpPr txBox="1">
                  <a:spLocks noGrp="1" noRot="1" noMove="1" noResize="1" noEditPoints="1" noAdjustHandles="1" noChangeArrowheads="1" noChangeShapeType="1"/>
                </p:cNvSpPr>
                <p:nvPr/>
              </p:nvSpPr>
              <p:spPr>
                <a:xfrm rot="16200000">
                  <a:off x="5151651" y="1624012"/>
                  <a:ext cx="1166400" cy="298299"/>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Centrafrique</a:t>
                  </a:r>
                  <a:endParaRPr lang="fr-BE" sz="900" b="1" dirty="0">
                    <a:latin typeface="Arial" panose="020B0604020202020204" pitchFamily="34" charset="0"/>
                    <a:cs typeface="Arial" panose="020B0604020202020204" pitchFamily="34" charset="0"/>
                  </a:endParaRPr>
                </a:p>
              </p:txBody>
            </p:sp>
            <p:pic>
              <p:nvPicPr>
                <p:cNvPr id="330" name="Image 329">
                  <a:extLst>
                    <a:ext uri="{FF2B5EF4-FFF2-40B4-BE49-F238E27FC236}">
                      <a16:creationId xmlns:a16="http://schemas.microsoft.com/office/drawing/2014/main" id="{CB9646E0-8803-5B59-200C-69B8CBB85C5E}"/>
                    </a:ext>
                  </a:extLst>
                </p:cNvPr>
                <p:cNvPicPr preferRelativeResize="0">
                  <a:picLocks noGrp="1" noRot="1" noMove="1" noResize="1" noEditPoints="1" noAdjustHandles="1" noChangeArrowheads="1" noChangeShapeType="1" noCrop="1"/>
                </p:cNvPicPr>
                <p:nvPr/>
              </p:nvPicPr>
              <p:blipFill>
                <a:blip r:embed="rId4"/>
                <a:stretch>
                  <a:fillRect/>
                </a:stretch>
              </p:blipFill>
              <p:spPr>
                <a:xfrm>
                  <a:off x="5591682" y="2338850"/>
                  <a:ext cx="266401" cy="180000"/>
                </a:xfrm>
                <a:prstGeom prst="rect">
                  <a:avLst/>
                </a:prstGeom>
                <a:ln>
                  <a:solidFill>
                    <a:schemeClr val="tx1"/>
                  </a:solidFill>
                </a:ln>
              </p:spPr>
            </p:pic>
          </p:grpSp>
        </p:grpSp>
        <p:grpSp>
          <p:nvGrpSpPr>
            <p:cNvPr id="13" name="Groupe 12">
              <a:extLst>
                <a:ext uri="{FF2B5EF4-FFF2-40B4-BE49-F238E27FC236}">
                  <a16:creationId xmlns:a16="http://schemas.microsoft.com/office/drawing/2014/main" id="{A40040F6-CC60-AE02-B008-B2586361689A}"/>
                </a:ext>
              </a:extLst>
            </p:cNvPr>
            <p:cNvGrpSpPr>
              <a:grpSpLocks noGrp="1" noUngrp="1" noRot="1" noMove="1" noResize="1"/>
            </p:cNvGrpSpPr>
            <p:nvPr/>
          </p:nvGrpSpPr>
          <p:grpSpPr>
            <a:xfrm>
              <a:off x="5017409" y="1525299"/>
              <a:ext cx="230832" cy="3405089"/>
              <a:chOff x="9155176" y="1190519"/>
              <a:chExt cx="298297" cy="4400281"/>
            </a:xfrm>
          </p:grpSpPr>
          <p:sp>
            <p:nvSpPr>
              <p:cNvPr id="307" name="Rectangle 12">
                <a:extLst>
                  <a:ext uri="{FF2B5EF4-FFF2-40B4-BE49-F238E27FC236}">
                    <a16:creationId xmlns:a16="http://schemas.microsoft.com/office/drawing/2014/main" id="{670033CC-CD3D-84B3-38BD-7DE777C4542C}"/>
                  </a:ext>
                </a:extLst>
              </p:cNvPr>
              <p:cNvSpPr>
                <a:spLocks noGrp="1" noRot="1" noMove="1" noResize="1" noEditPoints="1" noAdjustHandles="1" noChangeArrowheads="1" noChangeShapeType="1"/>
              </p:cNvSpPr>
              <p:nvPr/>
            </p:nvSpPr>
            <p:spPr bwMode="auto">
              <a:xfrm>
                <a:off x="9171425"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08" name="Rectangle 20">
                <a:extLst>
                  <a:ext uri="{FF2B5EF4-FFF2-40B4-BE49-F238E27FC236}">
                    <a16:creationId xmlns:a16="http://schemas.microsoft.com/office/drawing/2014/main" id="{161FBD2C-BDB4-B0E4-F9D1-047107B74873}"/>
                  </a:ext>
                </a:extLst>
              </p:cNvPr>
              <p:cNvSpPr>
                <a:spLocks noGrp="1" noRot="1" noMove="1" noResize="1" noEditPoints="1" noAdjustHandles="1" noChangeArrowheads="1" noChangeShapeType="1"/>
              </p:cNvSpPr>
              <p:nvPr/>
            </p:nvSpPr>
            <p:spPr bwMode="auto">
              <a:xfrm>
                <a:off x="9171425"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09" name="Rectangle 28">
                <a:extLst>
                  <a:ext uri="{FF2B5EF4-FFF2-40B4-BE49-F238E27FC236}">
                    <a16:creationId xmlns:a16="http://schemas.microsoft.com/office/drawing/2014/main" id="{3C1A3B35-254D-911B-F95C-5EC6F60C2F12}"/>
                  </a:ext>
                </a:extLst>
              </p:cNvPr>
              <p:cNvSpPr>
                <a:spLocks noGrp="1" noRot="1" noMove="1" noResize="1" noEditPoints="1" noAdjustHandles="1" noChangeArrowheads="1" noChangeShapeType="1"/>
              </p:cNvSpPr>
              <p:nvPr/>
            </p:nvSpPr>
            <p:spPr bwMode="auto">
              <a:xfrm>
                <a:off x="9171425"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10" name="Rectangle 36">
                <a:extLst>
                  <a:ext uri="{FF2B5EF4-FFF2-40B4-BE49-F238E27FC236}">
                    <a16:creationId xmlns:a16="http://schemas.microsoft.com/office/drawing/2014/main" id="{ABDD8710-DBFA-4B42-1094-E4D00221EEDD}"/>
                  </a:ext>
                </a:extLst>
              </p:cNvPr>
              <p:cNvSpPr>
                <a:spLocks noGrp="1" noRot="1" noMove="1" noResize="1" noEditPoints="1" noAdjustHandles="1" noChangeArrowheads="1" noChangeShapeType="1"/>
              </p:cNvSpPr>
              <p:nvPr/>
            </p:nvSpPr>
            <p:spPr bwMode="auto">
              <a:xfrm>
                <a:off x="9171425"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11" name="Rectangle 52">
                <a:extLst>
                  <a:ext uri="{FF2B5EF4-FFF2-40B4-BE49-F238E27FC236}">
                    <a16:creationId xmlns:a16="http://schemas.microsoft.com/office/drawing/2014/main" id="{26EB211D-2EEB-EB3F-EBCD-2329F0411AB2}"/>
                  </a:ext>
                </a:extLst>
              </p:cNvPr>
              <p:cNvSpPr>
                <a:spLocks noGrp="1" noRot="1" noMove="1" noResize="1" noEditPoints="1" noAdjustHandles="1" noChangeArrowheads="1" noChangeShapeType="1"/>
              </p:cNvSpPr>
              <p:nvPr/>
            </p:nvSpPr>
            <p:spPr bwMode="auto">
              <a:xfrm>
                <a:off x="9171425"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12" name="Rectangle 60">
                <a:extLst>
                  <a:ext uri="{FF2B5EF4-FFF2-40B4-BE49-F238E27FC236}">
                    <a16:creationId xmlns:a16="http://schemas.microsoft.com/office/drawing/2014/main" id="{9E1EB556-C6CF-1C72-9331-C8CCC834D46E}"/>
                  </a:ext>
                </a:extLst>
              </p:cNvPr>
              <p:cNvSpPr>
                <a:spLocks noGrp="1" noRot="1" noMove="1" noResize="1" noEditPoints="1" noAdjustHandles="1" noChangeArrowheads="1" noChangeShapeType="1"/>
              </p:cNvSpPr>
              <p:nvPr/>
            </p:nvSpPr>
            <p:spPr bwMode="auto">
              <a:xfrm>
                <a:off x="9171425"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13" name="Rectangle 68">
                <a:extLst>
                  <a:ext uri="{FF2B5EF4-FFF2-40B4-BE49-F238E27FC236}">
                    <a16:creationId xmlns:a16="http://schemas.microsoft.com/office/drawing/2014/main" id="{853506D9-4891-8B12-1CE1-D008C9FDA039}"/>
                  </a:ext>
                </a:extLst>
              </p:cNvPr>
              <p:cNvSpPr>
                <a:spLocks noGrp="1" noRot="1" noMove="1" noResize="1" noEditPoints="1" noAdjustHandles="1" noChangeArrowheads="1" noChangeShapeType="1"/>
              </p:cNvSpPr>
              <p:nvPr/>
            </p:nvSpPr>
            <p:spPr bwMode="auto">
              <a:xfrm>
                <a:off x="9171425"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14" name="Rectangle 68">
                <a:extLst>
                  <a:ext uri="{FF2B5EF4-FFF2-40B4-BE49-F238E27FC236}">
                    <a16:creationId xmlns:a16="http://schemas.microsoft.com/office/drawing/2014/main" id="{C683BB2E-1E3F-4518-59A3-AE6DB14CBFA0}"/>
                  </a:ext>
                </a:extLst>
              </p:cNvPr>
              <p:cNvSpPr>
                <a:spLocks noGrp="1" noRot="1" noMove="1" noResize="1" noEditPoints="1" noAdjustHandles="1" noChangeArrowheads="1" noChangeShapeType="1"/>
              </p:cNvSpPr>
              <p:nvPr/>
            </p:nvSpPr>
            <p:spPr bwMode="auto">
              <a:xfrm>
                <a:off x="9171425"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15" name="Rectangle 68">
                <a:extLst>
                  <a:ext uri="{FF2B5EF4-FFF2-40B4-BE49-F238E27FC236}">
                    <a16:creationId xmlns:a16="http://schemas.microsoft.com/office/drawing/2014/main" id="{E60D35B3-B52A-AA4C-B05C-9C0C64B08315}"/>
                  </a:ext>
                </a:extLst>
              </p:cNvPr>
              <p:cNvSpPr>
                <a:spLocks noGrp="1" noRot="1" noMove="1" noResize="1" noEditPoints="1" noAdjustHandles="1" noChangeArrowheads="1" noChangeShapeType="1"/>
              </p:cNvSpPr>
              <p:nvPr/>
            </p:nvSpPr>
            <p:spPr bwMode="auto">
              <a:xfrm>
                <a:off x="9171425"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16" name="Groupe 315">
                <a:extLst>
                  <a:ext uri="{FF2B5EF4-FFF2-40B4-BE49-F238E27FC236}">
                    <a16:creationId xmlns:a16="http://schemas.microsoft.com/office/drawing/2014/main" id="{A1F71A5E-9F12-CB68-E663-67916202AAFE}"/>
                  </a:ext>
                </a:extLst>
              </p:cNvPr>
              <p:cNvGrpSpPr>
                <a:grpSpLocks noGrp="1" noUngrp="1" noRot="1" noMove="1" noResize="1"/>
              </p:cNvGrpSpPr>
              <p:nvPr/>
            </p:nvGrpSpPr>
            <p:grpSpPr>
              <a:xfrm>
                <a:off x="9155176" y="1190519"/>
                <a:ext cx="298297" cy="1329152"/>
                <a:chOff x="9155176" y="1190519"/>
                <a:chExt cx="298297" cy="1329152"/>
              </a:xfrm>
            </p:grpSpPr>
            <p:sp>
              <p:nvSpPr>
                <p:cNvPr id="317" name="ZoneTexte 316">
                  <a:extLst>
                    <a:ext uri="{FF2B5EF4-FFF2-40B4-BE49-F238E27FC236}">
                      <a16:creationId xmlns:a16="http://schemas.microsoft.com/office/drawing/2014/main" id="{90EACED1-C0AB-5C93-DD31-85C96D38F2F6}"/>
                    </a:ext>
                  </a:extLst>
                </p:cNvPr>
                <p:cNvSpPr txBox="1">
                  <a:spLocks noGrp="1" noRot="1" noMove="1" noResize="1" noEditPoints="1" noAdjustHandles="1" noChangeArrowheads="1" noChangeShapeType="1"/>
                </p:cNvSpPr>
                <p:nvPr/>
              </p:nvSpPr>
              <p:spPr>
                <a:xfrm rot="16200000">
                  <a:off x="8721125" y="1624570"/>
                  <a:ext cx="1166400" cy="298297"/>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RD Congo</a:t>
                  </a:r>
                  <a:endParaRPr lang="fr-BE" sz="900" b="1" dirty="0">
                    <a:latin typeface="Arial" panose="020B0604020202020204" pitchFamily="34" charset="0"/>
                    <a:cs typeface="Arial" panose="020B0604020202020204" pitchFamily="34" charset="0"/>
                  </a:endParaRPr>
                </a:p>
              </p:txBody>
            </p:sp>
            <p:pic>
              <p:nvPicPr>
                <p:cNvPr id="318" name="Image 317">
                  <a:extLst>
                    <a:ext uri="{FF2B5EF4-FFF2-40B4-BE49-F238E27FC236}">
                      <a16:creationId xmlns:a16="http://schemas.microsoft.com/office/drawing/2014/main" id="{E5BFDEF4-2C14-79B6-6F8F-91A6B1292E84}"/>
                    </a:ext>
                  </a:extLst>
                </p:cNvPr>
                <p:cNvPicPr preferRelativeResize="0">
                  <a:picLocks noGrp="1" noRot="1" noMove="1" noResize="1" noEditPoints="1" noAdjustHandles="1" noChangeArrowheads="1" noChangeShapeType="1" noCrop="1"/>
                </p:cNvPicPr>
                <p:nvPr/>
              </p:nvPicPr>
              <p:blipFill>
                <a:blip r:embed="rId5"/>
                <a:stretch>
                  <a:fillRect/>
                </a:stretch>
              </p:blipFill>
              <p:spPr>
                <a:xfrm>
                  <a:off x="9168495" y="2339671"/>
                  <a:ext cx="266400" cy="180000"/>
                </a:xfrm>
                <a:prstGeom prst="rect">
                  <a:avLst/>
                </a:prstGeom>
                <a:ln>
                  <a:solidFill>
                    <a:schemeClr val="tx1"/>
                  </a:solidFill>
                </a:ln>
              </p:spPr>
            </p:pic>
          </p:grpSp>
        </p:grpSp>
        <p:grpSp>
          <p:nvGrpSpPr>
            <p:cNvPr id="14" name="Groupe 13">
              <a:extLst>
                <a:ext uri="{FF2B5EF4-FFF2-40B4-BE49-F238E27FC236}">
                  <a16:creationId xmlns:a16="http://schemas.microsoft.com/office/drawing/2014/main" id="{F2254E2D-2CD2-A027-DE57-565CCEAA2A41}"/>
                </a:ext>
              </a:extLst>
            </p:cNvPr>
            <p:cNvGrpSpPr>
              <a:grpSpLocks noGrp="1" noUngrp="1" noRot="1" noMove="1" noResize="1"/>
            </p:cNvGrpSpPr>
            <p:nvPr/>
          </p:nvGrpSpPr>
          <p:grpSpPr>
            <a:xfrm>
              <a:off x="4295202" y="1525578"/>
              <a:ext cx="230832" cy="3405520"/>
              <a:chOff x="5920595" y="1189961"/>
              <a:chExt cx="298297" cy="4400839"/>
            </a:xfrm>
          </p:grpSpPr>
          <p:sp>
            <p:nvSpPr>
              <p:cNvPr id="295" name="Rectangle 12">
                <a:extLst>
                  <a:ext uri="{FF2B5EF4-FFF2-40B4-BE49-F238E27FC236}">
                    <a16:creationId xmlns:a16="http://schemas.microsoft.com/office/drawing/2014/main" id="{545C9611-15D3-EA1C-04FE-62AFC7DDA3F8}"/>
                  </a:ext>
                </a:extLst>
              </p:cNvPr>
              <p:cNvSpPr>
                <a:spLocks noGrp="1" noRot="1" noMove="1" noResize="1" noEditPoints="1" noAdjustHandles="1" noChangeArrowheads="1" noChangeShapeType="1"/>
              </p:cNvSpPr>
              <p:nvPr/>
            </p:nvSpPr>
            <p:spPr bwMode="auto">
              <a:xfrm>
                <a:off x="5924100"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96" name="Rectangle 20">
                <a:extLst>
                  <a:ext uri="{FF2B5EF4-FFF2-40B4-BE49-F238E27FC236}">
                    <a16:creationId xmlns:a16="http://schemas.microsoft.com/office/drawing/2014/main" id="{D3D26D33-4E3C-1840-47AA-2D387E02CAC9}"/>
                  </a:ext>
                </a:extLst>
              </p:cNvPr>
              <p:cNvSpPr>
                <a:spLocks noGrp="1" noRot="1" noMove="1" noResize="1" noEditPoints="1" noAdjustHandles="1" noChangeArrowheads="1" noChangeShapeType="1"/>
              </p:cNvSpPr>
              <p:nvPr/>
            </p:nvSpPr>
            <p:spPr bwMode="auto">
              <a:xfrm>
                <a:off x="592410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97" name="Rectangle 28">
                <a:extLst>
                  <a:ext uri="{FF2B5EF4-FFF2-40B4-BE49-F238E27FC236}">
                    <a16:creationId xmlns:a16="http://schemas.microsoft.com/office/drawing/2014/main" id="{CB108FB6-63D2-4CF9-2CD1-EABB1CBA2F7F}"/>
                  </a:ext>
                </a:extLst>
              </p:cNvPr>
              <p:cNvSpPr>
                <a:spLocks noGrp="1" noRot="1" noMove="1" noResize="1" noEditPoints="1" noAdjustHandles="1" noChangeArrowheads="1" noChangeShapeType="1"/>
              </p:cNvSpPr>
              <p:nvPr/>
            </p:nvSpPr>
            <p:spPr bwMode="auto">
              <a:xfrm>
                <a:off x="5924100"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98" name="Rectangle 36">
                <a:extLst>
                  <a:ext uri="{FF2B5EF4-FFF2-40B4-BE49-F238E27FC236}">
                    <a16:creationId xmlns:a16="http://schemas.microsoft.com/office/drawing/2014/main" id="{4BE41EA4-3AB6-1064-1989-4056693AC51E}"/>
                  </a:ext>
                </a:extLst>
              </p:cNvPr>
              <p:cNvSpPr>
                <a:spLocks noGrp="1" noRot="1" noMove="1" noResize="1" noEditPoints="1" noAdjustHandles="1" noChangeArrowheads="1" noChangeShapeType="1"/>
              </p:cNvSpPr>
              <p:nvPr/>
            </p:nvSpPr>
            <p:spPr bwMode="auto">
              <a:xfrm>
                <a:off x="5924100"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99" name="Rectangle 52">
                <a:extLst>
                  <a:ext uri="{FF2B5EF4-FFF2-40B4-BE49-F238E27FC236}">
                    <a16:creationId xmlns:a16="http://schemas.microsoft.com/office/drawing/2014/main" id="{660B7830-2A47-563B-29A9-94739A5ACE7C}"/>
                  </a:ext>
                </a:extLst>
              </p:cNvPr>
              <p:cNvSpPr>
                <a:spLocks noGrp="1" noRot="1" noMove="1" noResize="1" noEditPoints="1" noAdjustHandles="1" noChangeArrowheads="1" noChangeShapeType="1"/>
              </p:cNvSpPr>
              <p:nvPr/>
            </p:nvSpPr>
            <p:spPr bwMode="auto">
              <a:xfrm>
                <a:off x="5924100"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00" name="Rectangle 60">
                <a:extLst>
                  <a:ext uri="{FF2B5EF4-FFF2-40B4-BE49-F238E27FC236}">
                    <a16:creationId xmlns:a16="http://schemas.microsoft.com/office/drawing/2014/main" id="{88F31D87-5500-4BD8-EE49-27C1BDE65859}"/>
                  </a:ext>
                </a:extLst>
              </p:cNvPr>
              <p:cNvSpPr>
                <a:spLocks noGrp="1" noRot="1" noMove="1" noResize="1" noEditPoints="1" noAdjustHandles="1" noChangeArrowheads="1" noChangeShapeType="1"/>
              </p:cNvSpPr>
              <p:nvPr/>
            </p:nvSpPr>
            <p:spPr bwMode="auto">
              <a:xfrm>
                <a:off x="5924100"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01" name="Rectangle 68">
                <a:extLst>
                  <a:ext uri="{FF2B5EF4-FFF2-40B4-BE49-F238E27FC236}">
                    <a16:creationId xmlns:a16="http://schemas.microsoft.com/office/drawing/2014/main" id="{3B0B46B6-D8ED-35F4-8DAB-9950DB1F8455}"/>
                  </a:ext>
                </a:extLst>
              </p:cNvPr>
              <p:cNvSpPr>
                <a:spLocks noGrp="1" noRot="1" noMove="1" noResize="1" noEditPoints="1" noAdjustHandles="1" noChangeArrowheads="1" noChangeShapeType="1"/>
              </p:cNvSpPr>
              <p:nvPr/>
            </p:nvSpPr>
            <p:spPr bwMode="auto">
              <a:xfrm>
                <a:off x="5924100"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02" name="Rectangle 68">
                <a:extLst>
                  <a:ext uri="{FF2B5EF4-FFF2-40B4-BE49-F238E27FC236}">
                    <a16:creationId xmlns:a16="http://schemas.microsoft.com/office/drawing/2014/main" id="{20E768EF-8F19-16EA-5244-A197A7338438}"/>
                  </a:ext>
                </a:extLst>
              </p:cNvPr>
              <p:cNvSpPr>
                <a:spLocks noGrp="1" noRot="1" noMove="1" noResize="1" noEditPoints="1" noAdjustHandles="1" noChangeArrowheads="1" noChangeShapeType="1"/>
              </p:cNvSpPr>
              <p:nvPr/>
            </p:nvSpPr>
            <p:spPr bwMode="auto">
              <a:xfrm>
                <a:off x="5924100"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03" name="Rectangle 68">
                <a:extLst>
                  <a:ext uri="{FF2B5EF4-FFF2-40B4-BE49-F238E27FC236}">
                    <a16:creationId xmlns:a16="http://schemas.microsoft.com/office/drawing/2014/main" id="{29BDC051-53AE-F822-4098-E36570456534}"/>
                  </a:ext>
                </a:extLst>
              </p:cNvPr>
              <p:cNvSpPr>
                <a:spLocks noGrp="1" noRot="1" noMove="1" noResize="1" noEditPoints="1" noAdjustHandles="1" noChangeArrowheads="1" noChangeShapeType="1"/>
              </p:cNvSpPr>
              <p:nvPr/>
            </p:nvSpPr>
            <p:spPr bwMode="auto">
              <a:xfrm>
                <a:off x="5924100"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04" name="Groupe 303">
                <a:extLst>
                  <a:ext uri="{FF2B5EF4-FFF2-40B4-BE49-F238E27FC236}">
                    <a16:creationId xmlns:a16="http://schemas.microsoft.com/office/drawing/2014/main" id="{3E2336BF-C212-6897-E4A1-99D8BBFA25F3}"/>
                  </a:ext>
                </a:extLst>
              </p:cNvPr>
              <p:cNvGrpSpPr>
                <a:grpSpLocks noGrp="1" noUngrp="1" noRot="1" noMove="1" noResize="1"/>
              </p:cNvGrpSpPr>
              <p:nvPr/>
            </p:nvGrpSpPr>
            <p:grpSpPr>
              <a:xfrm>
                <a:off x="5920595" y="1189961"/>
                <a:ext cx="298297" cy="1328791"/>
                <a:chOff x="5920595" y="1189961"/>
                <a:chExt cx="298297" cy="1328791"/>
              </a:xfrm>
            </p:grpSpPr>
            <p:sp>
              <p:nvSpPr>
                <p:cNvPr id="305" name="ZoneTexte 304">
                  <a:extLst>
                    <a:ext uri="{FF2B5EF4-FFF2-40B4-BE49-F238E27FC236}">
                      <a16:creationId xmlns:a16="http://schemas.microsoft.com/office/drawing/2014/main" id="{36642F3D-97A4-FA87-EE81-818442143A35}"/>
                    </a:ext>
                  </a:extLst>
                </p:cNvPr>
                <p:cNvSpPr txBox="1">
                  <a:spLocks noGrp="1" noRot="1" noMove="1" noResize="1" noEditPoints="1" noAdjustHandles="1" noChangeArrowheads="1" noChangeShapeType="1"/>
                </p:cNvSpPr>
                <p:nvPr/>
              </p:nvSpPr>
              <p:spPr>
                <a:xfrm rot="16200000">
                  <a:off x="5486544" y="1624012"/>
                  <a:ext cx="1166400" cy="298297"/>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Congo</a:t>
                  </a:r>
                  <a:endParaRPr lang="fr-BE" sz="900" b="1" dirty="0">
                    <a:latin typeface="Arial" panose="020B0604020202020204" pitchFamily="34" charset="0"/>
                    <a:cs typeface="Arial" panose="020B0604020202020204" pitchFamily="34" charset="0"/>
                  </a:endParaRPr>
                </a:p>
              </p:txBody>
            </p:sp>
            <p:pic>
              <p:nvPicPr>
                <p:cNvPr id="306" name="Image 305">
                  <a:extLst>
                    <a:ext uri="{FF2B5EF4-FFF2-40B4-BE49-F238E27FC236}">
                      <a16:creationId xmlns:a16="http://schemas.microsoft.com/office/drawing/2014/main" id="{540967D2-DC21-B0A4-1AC8-D7F54F5AE427}"/>
                    </a:ext>
                  </a:extLst>
                </p:cNvPr>
                <p:cNvPicPr preferRelativeResize="0">
                  <a:picLocks noGrp="1" noRot="1" noMove="1" noResize="1" noEditPoints="1" noAdjustHandles="1" noChangeArrowheads="1" noChangeShapeType="1" noCrop="1"/>
                </p:cNvPicPr>
                <p:nvPr/>
              </p:nvPicPr>
              <p:blipFill>
                <a:blip r:embed="rId6"/>
                <a:stretch>
                  <a:fillRect/>
                </a:stretch>
              </p:blipFill>
              <p:spPr>
                <a:xfrm>
                  <a:off x="5923929" y="2338752"/>
                  <a:ext cx="266400" cy="180000"/>
                </a:xfrm>
                <a:prstGeom prst="rect">
                  <a:avLst/>
                </a:prstGeom>
                <a:ln>
                  <a:solidFill>
                    <a:schemeClr val="tx1"/>
                  </a:solidFill>
                </a:ln>
              </p:spPr>
            </p:pic>
          </p:grpSp>
        </p:grpSp>
        <p:grpSp>
          <p:nvGrpSpPr>
            <p:cNvPr id="60" name="Groupe 59">
              <a:extLst>
                <a:ext uri="{FF2B5EF4-FFF2-40B4-BE49-F238E27FC236}">
                  <a16:creationId xmlns:a16="http://schemas.microsoft.com/office/drawing/2014/main" id="{D3D81DDB-9C95-8B7F-4EFE-72E8BBCFCBC5}"/>
                </a:ext>
              </a:extLst>
            </p:cNvPr>
            <p:cNvGrpSpPr>
              <a:grpSpLocks noGrp="1" noUngrp="1" noRot="1" noMove="1" noResize="1"/>
            </p:cNvGrpSpPr>
            <p:nvPr/>
          </p:nvGrpSpPr>
          <p:grpSpPr>
            <a:xfrm>
              <a:off x="5254622" y="1521945"/>
              <a:ext cx="230832" cy="3407255"/>
              <a:chOff x="9465546" y="1187720"/>
              <a:chExt cx="298298" cy="4403080"/>
            </a:xfrm>
          </p:grpSpPr>
          <p:sp>
            <p:nvSpPr>
              <p:cNvPr id="283" name="Rectangle 12">
                <a:extLst>
                  <a:ext uri="{FF2B5EF4-FFF2-40B4-BE49-F238E27FC236}">
                    <a16:creationId xmlns:a16="http://schemas.microsoft.com/office/drawing/2014/main" id="{51CE5A5B-71FC-AA5B-6DA5-2852EEC465EB}"/>
                  </a:ext>
                </a:extLst>
              </p:cNvPr>
              <p:cNvSpPr>
                <a:spLocks noGrp="1" noRot="1" noMove="1" noResize="1" noEditPoints="1" noAdjustHandles="1" noChangeArrowheads="1" noChangeShapeType="1"/>
              </p:cNvSpPr>
              <p:nvPr/>
            </p:nvSpPr>
            <p:spPr bwMode="auto">
              <a:xfrm>
                <a:off x="9493023"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84" name="Rectangle 20">
                <a:extLst>
                  <a:ext uri="{FF2B5EF4-FFF2-40B4-BE49-F238E27FC236}">
                    <a16:creationId xmlns:a16="http://schemas.microsoft.com/office/drawing/2014/main" id="{3AF2098D-F008-B815-69F7-D0496B21CFEF}"/>
                  </a:ext>
                </a:extLst>
              </p:cNvPr>
              <p:cNvSpPr>
                <a:spLocks noGrp="1" noRot="1" noMove="1" noResize="1" noEditPoints="1" noAdjustHandles="1" noChangeArrowheads="1" noChangeShapeType="1"/>
              </p:cNvSpPr>
              <p:nvPr/>
            </p:nvSpPr>
            <p:spPr bwMode="auto">
              <a:xfrm>
                <a:off x="9493023"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85" name="Rectangle 28">
                <a:extLst>
                  <a:ext uri="{FF2B5EF4-FFF2-40B4-BE49-F238E27FC236}">
                    <a16:creationId xmlns:a16="http://schemas.microsoft.com/office/drawing/2014/main" id="{CA863D45-1782-7FBC-6323-38007B66ED3D}"/>
                  </a:ext>
                </a:extLst>
              </p:cNvPr>
              <p:cNvSpPr>
                <a:spLocks noGrp="1" noRot="1" noMove="1" noResize="1" noEditPoints="1" noAdjustHandles="1" noChangeArrowheads="1" noChangeShapeType="1"/>
              </p:cNvSpPr>
              <p:nvPr/>
            </p:nvSpPr>
            <p:spPr bwMode="auto">
              <a:xfrm>
                <a:off x="9493023"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86" name="Rectangle 36">
                <a:extLst>
                  <a:ext uri="{FF2B5EF4-FFF2-40B4-BE49-F238E27FC236}">
                    <a16:creationId xmlns:a16="http://schemas.microsoft.com/office/drawing/2014/main" id="{8FA1939E-5B5C-4400-DA75-286150632F46}"/>
                  </a:ext>
                </a:extLst>
              </p:cNvPr>
              <p:cNvSpPr>
                <a:spLocks noGrp="1" noRot="1" noMove="1" noResize="1" noEditPoints="1" noAdjustHandles="1" noChangeArrowheads="1" noChangeShapeType="1"/>
              </p:cNvSpPr>
              <p:nvPr/>
            </p:nvSpPr>
            <p:spPr bwMode="auto">
              <a:xfrm>
                <a:off x="9493023"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87" name="Rectangle 52">
                <a:extLst>
                  <a:ext uri="{FF2B5EF4-FFF2-40B4-BE49-F238E27FC236}">
                    <a16:creationId xmlns:a16="http://schemas.microsoft.com/office/drawing/2014/main" id="{1EA74FD8-F458-D577-1283-DE3475FF927E}"/>
                  </a:ext>
                </a:extLst>
              </p:cNvPr>
              <p:cNvSpPr>
                <a:spLocks noGrp="1" noRot="1" noMove="1" noResize="1" noEditPoints="1" noAdjustHandles="1" noChangeArrowheads="1" noChangeShapeType="1"/>
              </p:cNvSpPr>
              <p:nvPr/>
            </p:nvSpPr>
            <p:spPr bwMode="auto">
              <a:xfrm>
                <a:off x="9493023"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88" name="Rectangle 60">
                <a:extLst>
                  <a:ext uri="{FF2B5EF4-FFF2-40B4-BE49-F238E27FC236}">
                    <a16:creationId xmlns:a16="http://schemas.microsoft.com/office/drawing/2014/main" id="{BA0102A7-7DB5-E9EB-D9FA-9FC977E7675E}"/>
                  </a:ext>
                </a:extLst>
              </p:cNvPr>
              <p:cNvSpPr>
                <a:spLocks noGrp="1" noRot="1" noMove="1" noResize="1" noEditPoints="1" noAdjustHandles="1" noChangeArrowheads="1" noChangeShapeType="1"/>
              </p:cNvSpPr>
              <p:nvPr/>
            </p:nvSpPr>
            <p:spPr bwMode="auto">
              <a:xfrm>
                <a:off x="9493023"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89" name="Rectangle 68">
                <a:extLst>
                  <a:ext uri="{FF2B5EF4-FFF2-40B4-BE49-F238E27FC236}">
                    <a16:creationId xmlns:a16="http://schemas.microsoft.com/office/drawing/2014/main" id="{D69C6852-2D14-4154-4039-FDDBF6519776}"/>
                  </a:ext>
                </a:extLst>
              </p:cNvPr>
              <p:cNvSpPr>
                <a:spLocks noGrp="1" noRot="1" noMove="1" noResize="1" noEditPoints="1" noAdjustHandles="1" noChangeArrowheads="1" noChangeShapeType="1"/>
              </p:cNvSpPr>
              <p:nvPr/>
            </p:nvSpPr>
            <p:spPr bwMode="auto">
              <a:xfrm>
                <a:off x="9493023"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90" name="Rectangle 68">
                <a:extLst>
                  <a:ext uri="{FF2B5EF4-FFF2-40B4-BE49-F238E27FC236}">
                    <a16:creationId xmlns:a16="http://schemas.microsoft.com/office/drawing/2014/main" id="{41DA8F4E-2336-8788-D39D-4135A25B5B4E}"/>
                  </a:ext>
                </a:extLst>
              </p:cNvPr>
              <p:cNvSpPr>
                <a:spLocks noGrp="1" noRot="1" noMove="1" noResize="1" noEditPoints="1" noAdjustHandles="1" noChangeArrowheads="1" noChangeShapeType="1"/>
              </p:cNvSpPr>
              <p:nvPr/>
            </p:nvSpPr>
            <p:spPr bwMode="auto">
              <a:xfrm>
                <a:off x="9493023"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91" name="Rectangle 68">
                <a:extLst>
                  <a:ext uri="{FF2B5EF4-FFF2-40B4-BE49-F238E27FC236}">
                    <a16:creationId xmlns:a16="http://schemas.microsoft.com/office/drawing/2014/main" id="{617B89D5-589B-EC95-DB6C-7CEECBC031D7}"/>
                  </a:ext>
                </a:extLst>
              </p:cNvPr>
              <p:cNvSpPr>
                <a:spLocks noGrp="1" noRot="1" noMove="1" noResize="1" noEditPoints="1" noAdjustHandles="1" noChangeArrowheads="1" noChangeShapeType="1"/>
              </p:cNvSpPr>
              <p:nvPr/>
            </p:nvSpPr>
            <p:spPr bwMode="auto">
              <a:xfrm>
                <a:off x="9493023"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292" name="Groupe 291">
                <a:extLst>
                  <a:ext uri="{FF2B5EF4-FFF2-40B4-BE49-F238E27FC236}">
                    <a16:creationId xmlns:a16="http://schemas.microsoft.com/office/drawing/2014/main" id="{4F311D82-D79F-0A07-0F25-71661D4D9350}"/>
                  </a:ext>
                </a:extLst>
              </p:cNvPr>
              <p:cNvGrpSpPr>
                <a:grpSpLocks noGrp="1" noUngrp="1" noRot="1" noMove="1" noResize="1"/>
              </p:cNvGrpSpPr>
              <p:nvPr/>
            </p:nvGrpSpPr>
            <p:grpSpPr>
              <a:xfrm>
                <a:off x="9465546" y="1187720"/>
                <a:ext cx="298298" cy="1334366"/>
                <a:chOff x="9465546" y="1187720"/>
                <a:chExt cx="298298" cy="1334366"/>
              </a:xfrm>
            </p:grpSpPr>
            <p:sp>
              <p:nvSpPr>
                <p:cNvPr id="293" name="ZoneTexte 292">
                  <a:extLst>
                    <a:ext uri="{FF2B5EF4-FFF2-40B4-BE49-F238E27FC236}">
                      <a16:creationId xmlns:a16="http://schemas.microsoft.com/office/drawing/2014/main" id="{31077282-0830-26E5-1241-D4B60F4BA6B4}"/>
                    </a:ext>
                  </a:extLst>
                </p:cNvPr>
                <p:cNvSpPr txBox="1">
                  <a:spLocks noGrp="1" noRot="1" noMove="1" noResize="1" noEditPoints="1" noAdjustHandles="1" noChangeArrowheads="1" noChangeShapeType="1"/>
                </p:cNvSpPr>
                <p:nvPr/>
              </p:nvSpPr>
              <p:spPr>
                <a:xfrm rot="16200000">
                  <a:off x="9031495" y="1621771"/>
                  <a:ext cx="1166400" cy="298298"/>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Rwanda</a:t>
                  </a:r>
                  <a:endParaRPr lang="fr-BE" sz="900" b="1" dirty="0">
                    <a:latin typeface="Arial" panose="020B0604020202020204" pitchFamily="34" charset="0"/>
                    <a:cs typeface="Arial" panose="020B0604020202020204" pitchFamily="34" charset="0"/>
                  </a:endParaRPr>
                </a:p>
              </p:txBody>
            </p:sp>
            <p:pic>
              <p:nvPicPr>
                <p:cNvPr id="294" name="Image 293">
                  <a:extLst>
                    <a:ext uri="{FF2B5EF4-FFF2-40B4-BE49-F238E27FC236}">
                      <a16:creationId xmlns:a16="http://schemas.microsoft.com/office/drawing/2014/main" id="{128AA8A2-0839-B036-AE57-92619A436D26}"/>
                    </a:ext>
                  </a:extLst>
                </p:cNvPr>
                <p:cNvPicPr preferRelativeResize="0">
                  <a:picLocks noGrp="1" noRot="1" noMove="1" noResize="1" noEditPoints="1" noAdjustHandles="1" noChangeArrowheads="1" noChangeShapeType="1" noCrop="1"/>
                </p:cNvPicPr>
                <p:nvPr/>
              </p:nvPicPr>
              <p:blipFill>
                <a:blip r:embed="rId7"/>
                <a:stretch>
                  <a:fillRect/>
                </a:stretch>
              </p:blipFill>
              <p:spPr>
                <a:xfrm>
                  <a:off x="9495282" y="2342086"/>
                  <a:ext cx="266400" cy="180000"/>
                </a:xfrm>
                <a:prstGeom prst="rect">
                  <a:avLst/>
                </a:prstGeom>
                <a:ln>
                  <a:solidFill>
                    <a:schemeClr val="tx1"/>
                  </a:solidFill>
                </a:ln>
              </p:spPr>
            </p:pic>
          </p:grpSp>
        </p:grpSp>
        <p:sp>
          <p:nvSpPr>
            <p:cNvPr id="61" name="Rectangle 60">
              <a:extLst>
                <a:ext uri="{FF2B5EF4-FFF2-40B4-BE49-F238E27FC236}">
                  <a16:creationId xmlns:a16="http://schemas.microsoft.com/office/drawing/2014/main" id="{7798EAFC-B4C1-433A-2F0A-FDA3C232973C}"/>
                </a:ext>
              </a:extLst>
            </p:cNvPr>
            <p:cNvSpPr>
              <a:spLocks noGrp="1" noRot="1" noMove="1" noResize="1" noEditPoints="1" noAdjustHandles="1" noChangeArrowheads="1" noChangeShapeType="1"/>
            </p:cNvSpPr>
            <p:nvPr/>
          </p:nvSpPr>
          <p:spPr>
            <a:xfrm>
              <a:off x="4140684" y="1320184"/>
              <a:ext cx="1208852"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CAPP </a:t>
              </a:r>
            </a:p>
          </p:txBody>
        </p:sp>
        <p:sp>
          <p:nvSpPr>
            <p:cNvPr id="63" name="Rectangle 62">
              <a:extLst>
                <a:ext uri="{FF2B5EF4-FFF2-40B4-BE49-F238E27FC236}">
                  <a16:creationId xmlns:a16="http://schemas.microsoft.com/office/drawing/2014/main" id="{C7B9CAD7-6CC2-0625-B363-1A78A6E78E75}"/>
                </a:ext>
              </a:extLst>
            </p:cNvPr>
            <p:cNvSpPr>
              <a:spLocks noGrp="1" noRot="1" noMove="1" noResize="1" noEditPoints="1" noAdjustHandles="1" noChangeArrowheads="1" noChangeShapeType="1"/>
            </p:cNvSpPr>
            <p:nvPr/>
          </p:nvSpPr>
          <p:spPr>
            <a:xfrm>
              <a:off x="7396980" y="1320184"/>
              <a:ext cx="1208852"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ISLANDS</a:t>
              </a:r>
            </a:p>
          </p:txBody>
        </p:sp>
        <p:grpSp>
          <p:nvGrpSpPr>
            <p:cNvPr id="64" name="Groupe 63">
              <a:extLst>
                <a:ext uri="{FF2B5EF4-FFF2-40B4-BE49-F238E27FC236}">
                  <a16:creationId xmlns:a16="http://schemas.microsoft.com/office/drawing/2014/main" id="{25990BD6-5CA4-3A3E-1059-1173DABB912C}"/>
                </a:ext>
              </a:extLst>
            </p:cNvPr>
            <p:cNvGrpSpPr>
              <a:grpSpLocks noGrp="1" noUngrp="1" noRot="1" noMove="1" noResize="1"/>
            </p:cNvGrpSpPr>
            <p:nvPr/>
          </p:nvGrpSpPr>
          <p:grpSpPr>
            <a:xfrm>
              <a:off x="3545797" y="1531739"/>
              <a:ext cx="231546" cy="3404979"/>
              <a:chOff x="4935854" y="1201118"/>
              <a:chExt cx="299220" cy="4400139"/>
            </a:xfrm>
          </p:grpSpPr>
          <p:sp>
            <p:nvSpPr>
              <p:cNvPr id="271" name="Rectangle 12">
                <a:extLst>
                  <a:ext uri="{FF2B5EF4-FFF2-40B4-BE49-F238E27FC236}">
                    <a16:creationId xmlns:a16="http://schemas.microsoft.com/office/drawing/2014/main" id="{48D148A8-19A5-254B-F36C-364A82AD6EEE}"/>
                  </a:ext>
                </a:extLst>
              </p:cNvPr>
              <p:cNvSpPr>
                <a:spLocks noGrp="1" noRot="1" noMove="1" noResize="1" noEditPoints="1" noAdjustHandles="1" noChangeArrowheads="1" noChangeShapeType="1"/>
              </p:cNvSpPr>
              <p:nvPr/>
            </p:nvSpPr>
            <p:spPr bwMode="auto">
              <a:xfrm>
                <a:off x="4936034"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72" name="Rectangle 20">
                <a:extLst>
                  <a:ext uri="{FF2B5EF4-FFF2-40B4-BE49-F238E27FC236}">
                    <a16:creationId xmlns:a16="http://schemas.microsoft.com/office/drawing/2014/main" id="{15B874BB-5651-B423-0B39-A15F48D01F3E}"/>
                  </a:ext>
                </a:extLst>
              </p:cNvPr>
              <p:cNvSpPr>
                <a:spLocks noGrp="1" noRot="1" noMove="1" noResize="1" noEditPoints="1" noAdjustHandles="1" noChangeArrowheads="1" noChangeShapeType="1"/>
              </p:cNvSpPr>
              <p:nvPr/>
            </p:nvSpPr>
            <p:spPr bwMode="auto">
              <a:xfrm>
                <a:off x="4936034"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73" name="Rectangle 28">
                <a:extLst>
                  <a:ext uri="{FF2B5EF4-FFF2-40B4-BE49-F238E27FC236}">
                    <a16:creationId xmlns:a16="http://schemas.microsoft.com/office/drawing/2014/main" id="{514CB03C-A0CE-7A65-F3A3-0B04AE8A52B6}"/>
                  </a:ext>
                </a:extLst>
              </p:cNvPr>
              <p:cNvSpPr>
                <a:spLocks noGrp="1" noRot="1" noMove="1" noResize="1" noEditPoints="1" noAdjustHandles="1" noChangeArrowheads="1" noChangeShapeType="1"/>
              </p:cNvSpPr>
              <p:nvPr/>
            </p:nvSpPr>
            <p:spPr bwMode="auto">
              <a:xfrm>
                <a:off x="4936034" y="4294457"/>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74" name="Rectangle 36">
                <a:extLst>
                  <a:ext uri="{FF2B5EF4-FFF2-40B4-BE49-F238E27FC236}">
                    <a16:creationId xmlns:a16="http://schemas.microsoft.com/office/drawing/2014/main" id="{37893E83-78C7-853F-EC49-EBF20DE7D5F1}"/>
                  </a:ext>
                </a:extLst>
              </p:cNvPr>
              <p:cNvSpPr>
                <a:spLocks noGrp="1" noRot="1" noMove="1" noResize="1" noEditPoints="1" noAdjustHandles="1" noChangeArrowheads="1" noChangeShapeType="1"/>
              </p:cNvSpPr>
              <p:nvPr/>
            </p:nvSpPr>
            <p:spPr bwMode="auto">
              <a:xfrm>
                <a:off x="4936034"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75" name="Rectangle 52">
                <a:extLst>
                  <a:ext uri="{FF2B5EF4-FFF2-40B4-BE49-F238E27FC236}">
                    <a16:creationId xmlns:a16="http://schemas.microsoft.com/office/drawing/2014/main" id="{F9B1576D-AB6A-EFCC-DA2B-CC32FB723844}"/>
                  </a:ext>
                </a:extLst>
              </p:cNvPr>
              <p:cNvSpPr>
                <a:spLocks noGrp="1" noRot="1" noMove="1" noResize="1" noEditPoints="1" noAdjustHandles="1" noChangeArrowheads="1" noChangeShapeType="1"/>
              </p:cNvSpPr>
              <p:nvPr/>
            </p:nvSpPr>
            <p:spPr bwMode="auto">
              <a:xfrm>
                <a:off x="4936034"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76" name="Rectangle 60">
                <a:extLst>
                  <a:ext uri="{FF2B5EF4-FFF2-40B4-BE49-F238E27FC236}">
                    <a16:creationId xmlns:a16="http://schemas.microsoft.com/office/drawing/2014/main" id="{2CA16276-0885-7104-738E-07EEFA91CCF9}"/>
                  </a:ext>
                </a:extLst>
              </p:cNvPr>
              <p:cNvSpPr>
                <a:spLocks noGrp="1" noRot="1" noMove="1" noResize="1" noEditPoints="1" noAdjustHandles="1" noChangeArrowheads="1" noChangeShapeType="1"/>
              </p:cNvSpPr>
              <p:nvPr/>
            </p:nvSpPr>
            <p:spPr bwMode="auto">
              <a:xfrm>
                <a:off x="4936034" y="3268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77" name="Rectangle 68">
                <a:extLst>
                  <a:ext uri="{FF2B5EF4-FFF2-40B4-BE49-F238E27FC236}">
                    <a16:creationId xmlns:a16="http://schemas.microsoft.com/office/drawing/2014/main" id="{910BFE02-16CF-23D9-5C6E-B823D401EC1D}"/>
                  </a:ext>
                </a:extLst>
              </p:cNvPr>
              <p:cNvSpPr>
                <a:spLocks noGrp="1" noRot="1" noMove="1" noResize="1" noEditPoints="1" noAdjustHandles="1" noChangeArrowheads="1" noChangeShapeType="1"/>
              </p:cNvSpPr>
              <p:nvPr/>
            </p:nvSpPr>
            <p:spPr bwMode="auto">
              <a:xfrm>
                <a:off x="4936034" y="4632857"/>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78" name="Rectangle 68">
                <a:extLst>
                  <a:ext uri="{FF2B5EF4-FFF2-40B4-BE49-F238E27FC236}">
                    <a16:creationId xmlns:a16="http://schemas.microsoft.com/office/drawing/2014/main" id="{FAD8E072-F000-0FAF-AA56-A215E59A6C9A}"/>
                  </a:ext>
                </a:extLst>
              </p:cNvPr>
              <p:cNvSpPr>
                <a:spLocks noGrp="1" noRot="1" noMove="1" noResize="1" noEditPoints="1" noAdjustHandles="1" noChangeArrowheads="1" noChangeShapeType="1"/>
              </p:cNvSpPr>
              <p:nvPr/>
            </p:nvSpPr>
            <p:spPr bwMode="auto">
              <a:xfrm>
                <a:off x="4936034" y="4974857"/>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79" name="Rectangle 68">
                <a:extLst>
                  <a:ext uri="{FF2B5EF4-FFF2-40B4-BE49-F238E27FC236}">
                    <a16:creationId xmlns:a16="http://schemas.microsoft.com/office/drawing/2014/main" id="{6EF1D1B9-F1AC-977C-E728-AC0D45918E27}"/>
                  </a:ext>
                </a:extLst>
              </p:cNvPr>
              <p:cNvSpPr>
                <a:spLocks noGrp="1" noRot="1" noMove="1" noResize="1" noEditPoints="1" noAdjustHandles="1" noChangeArrowheads="1" noChangeShapeType="1"/>
              </p:cNvSpPr>
              <p:nvPr/>
            </p:nvSpPr>
            <p:spPr bwMode="auto">
              <a:xfrm>
                <a:off x="4936034" y="5313257"/>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280" name="Groupe 279">
                <a:extLst>
                  <a:ext uri="{FF2B5EF4-FFF2-40B4-BE49-F238E27FC236}">
                    <a16:creationId xmlns:a16="http://schemas.microsoft.com/office/drawing/2014/main" id="{A7228BBE-F8FC-BEC4-1DBE-2C3975E9B861}"/>
                  </a:ext>
                </a:extLst>
              </p:cNvPr>
              <p:cNvGrpSpPr>
                <a:grpSpLocks noGrp="1" noUngrp="1" noRot="1" noMove="1" noResize="1"/>
              </p:cNvGrpSpPr>
              <p:nvPr/>
            </p:nvGrpSpPr>
            <p:grpSpPr>
              <a:xfrm>
                <a:off x="4935854" y="1201118"/>
                <a:ext cx="299220" cy="1320968"/>
                <a:chOff x="4935854" y="1201118"/>
                <a:chExt cx="299220" cy="1320968"/>
              </a:xfrm>
            </p:grpSpPr>
            <p:sp>
              <p:nvSpPr>
                <p:cNvPr id="281" name="ZoneTexte 280">
                  <a:extLst>
                    <a:ext uri="{FF2B5EF4-FFF2-40B4-BE49-F238E27FC236}">
                      <a16:creationId xmlns:a16="http://schemas.microsoft.com/office/drawing/2014/main" id="{26EAB021-0AAD-D3CC-23DC-7B18971B225D}"/>
                    </a:ext>
                  </a:extLst>
                </p:cNvPr>
                <p:cNvSpPr txBox="1">
                  <a:spLocks noGrp="1" noRot="1" noMove="1" noResize="1" noEditPoints="1" noAdjustHandles="1" noChangeArrowheads="1" noChangeShapeType="1"/>
                </p:cNvSpPr>
                <p:nvPr/>
              </p:nvSpPr>
              <p:spPr>
                <a:xfrm rot="16200000">
                  <a:off x="4502725" y="1635169"/>
                  <a:ext cx="1166400" cy="298298"/>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Burundi</a:t>
                  </a:r>
                  <a:endParaRPr lang="fr-BE" sz="900" b="1" dirty="0">
                    <a:latin typeface="Arial" panose="020B0604020202020204" pitchFamily="34" charset="0"/>
                    <a:cs typeface="Arial" panose="020B0604020202020204" pitchFamily="34" charset="0"/>
                  </a:endParaRPr>
                </a:p>
              </p:txBody>
            </p:sp>
            <p:pic>
              <p:nvPicPr>
                <p:cNvPr id="282" name="Image 281">
                  <a:extLst>
                    <a:ext uri="{FF2B5EF4-FFF2-40B4-BE49-F238E27FC236}">
                      <a16:creationId xmlns:a16="http://schemas.microsoft.com/office/drawing/2014/main" id="{3A42BCA5-D230-16CC-2D08-FFFE111A9E48}"/>
                    </a:ext>
                  </a:extLst>
                </p:cNvPr>
                <p:cNvPicPr preferRelativeResize="0">
                  <a:picLocks noGrp="1" noRot="1" noMove="1" noResize="1" noEditPoints="1" noAdjustHandles="1" noChangeArrowheads="1" noChangeShapeType="1" noCrop="1"/>
                </p:cNvPicPr>
                <p:nvPr/>
              </p:nvPicPr>
              <p:blipFill>
                <a:blip r:embed="rId8"/>
                <a:stretch>
                  <a:fillRect/>
                </a:stretch>
              </p:blipFill>
              <p:spPr>
                <a:xfrm>
                  <a:off x="4935854" y="2342086"/>
                  <a:ext cx="266400" cy="180000"/>
                </a:xfrm>
                <a:prstGeom prst="rect">
                  <a:avLst/>
                </a:prstGeom>
                <a:ln>
                  <a:solidFill>
                    <a:schemeClr val="tx1"/>
                  </a:solidFill>
                </a:ln>
              </p:spPr>
            </p:pic>
          </p:grpSp>
        </p:grpSp>
        <p:grpSp>
          <p:nvGrpSpPr>
            <p:cNvPr id="7" name="Groupe 6">
              <a:extLst>
                <a:ext uri="{FF2B5EF4-FFF2-40B4-BE49-F238E27FC236}">
                  <a16:creationId xmlns:a16="http://schemas.microsoft.com/office/drawing/2014/main" id="{638FAAA7-2530-DC20-8BD4-0D1C8061C71D}"/>
                </a:ext>
              </a:extLst>
            </p:cNvPr>
            <p:cNvGrpSpPr>
              <a:grpSpLocks noGrp="1" noUngrp="1" noRot="1" noMove="1" noResize="1"/>
            </p:cNvGrpSpPr>
            <p:nvPr/>
          </p:nvGrpSpPr>
          <p:grpSpPr>
            <a:xfrm>
              <a:off x="7727728" y="1524367"/>
              <a:ext cx="506682" cy="3438958"/>
              <a:chOff x="7999200" y="1524367"/>
              <a:chExt cx="506682" cy="3438958"/>
            </a:xfrm>
          </p:grpSpPr>
          <p:grpSp>
            <p:nvGrpSpPr>
              <p:cNvPr id="4" name="Groupe 3">
                <a:extLst>
                  <a:ext uri="{FF2B5EF4-FFF2-40B4-BE49-F238E27FC236}">
                    <a16:creationId xmlns:a16="http://schemas.microsoft.com/office/drawing/2014/main" id="{B308E16E-4E5D-42C4-9B12-0F61D754635E}"/>
                  </a:ext>
                </a:extLst>
              </p:cNvPr>
              <p:cNvGrpSpPr>
                <a:grpSpLocks noGrp="1" noUngrp="1" noRot="1" noMove="1" noResize="1"/>
              </p:cNvGrpSpPr>
              <p:nvPr/>
            </p:nvGrpSpPr>
            <p:grpSpPr>
              <a:xfrm>
                <a:off x="8264124" y="1524367"/>
                <a:ext cx="241758" cy="3405520"/>
                <a:chOff x="8201225" y="1189961"/>
                <a:chExt cx="312417" cy="4400839"/>
              </a:xfrm>
            </p:grpSpPr>
            <p:sp>
              <p:nvSpPr>
                <p:cNvPr id="389" name="Rectangle 12">
                  <a:extLst>
                    <a:ext uri="{FF2B5EF4-FFF2-40B4-BE49-F238E27FC236}">
                      <a16:creationId xmlns:a16="http://schemas.microsoft.com/office/drawing/2014/main" id="{3C80A92A-C767-8146-EA36-18C3547841BF}"/>
                    </a:ext>
                  </a:extLst>
                </p:cNvPr>
                <p:cNvSpPr>
                  <a:spLocks noGrp="1" noRot="1" noMove="1" noResize="1" noEditPoints="1" noAdjustHandles="1" noChangeArrowheads="1" noChangeShapeType="1"/>
                </p:cNvSpPr>
                <p:nvPr/>
              </p:nvSpPr>
              <p:spPr bwMode="auto">
                <a:xfrm>
                  <a:off x="8201225"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390" name="Rectangle 20">
                  <a:extLst>
                    <a:ext uri="{FF2B5EF4-FFF2-40B4-BE49-F238E27FC236}">
                      <a16:creationId xmlns:a16="http://schemas.microsoft.com/office/drawing/2014/main" id="{9DC0153C-E72F-01A3-4C3D-37D10F156E77}"/>
                    </a:ext>
                  </a:extLst>
                </p:cNvPr>
                <p:cNvSpPr>
                  <a:spLocks noGrp="1" noRot="1" noMove="1" noResize="1" noEditPoints="1" noAdjustHandles="1" noChangeArrowheads="1" noChangeShapeType="1"/>
                </p:cNvSpPr>
                <p:nvPr/>
              </p:nvSpPr>
              <p:spPr bwMode="auto">
                <a:xfrm>
                  <a:off x="8201225"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1" name="Rectangle 28">
                  <a:extLst>
                    <a:ext uri="{FF2B5EF4-FFF2-40B4-BE49-F238E27FC236}">
                      <a16:creationId xmlns:a16="http://schemas.microsoft.com/office/drawing/2014/main" id="{EC997705-69AC-6332-6227-FDFA6F4C7FF7}"/>
                    </a:ext>
                  </a:extLst>
                </p:cNvPr>
                <p:cNvSpPr>
                  <a:spLocks noGrp="1" noRot="1" noMove="1" noResize="1" noEditPoints="1" noAdjustHandles="1" noChangeArrowheads="1" noChangeShapeType="1"/>
                </p:cNvSpPr>
                <p:nvPr/>
              </p:nvSpPr>
              <p:spPr bwMode="auto">
                <a:xfrm>
                  <a:off x="8201225"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2" name="Rectangle 36">
                  <a:extLst>
                    <a:ext uri="{FF2B5EF4-FFF2-40B4-BE49-F238E27FC236}">
                      <a16:creationId xmlns:a16="http://schemas.microsoft.com/office/drawing/2014/main" id="{896C6E81-0995-0049-5856-B961FFD6736D}"/>
                    </a:ext>
                  </a:extLst>
                </p:cNvPr>
                <p:cNvSpPr>
                  <a:spLocks noGrp="1" noRot="1" noMove="1" noResize="1" noEditPoints="1" noAdjustHandles="1" noChangeArrowheads="1" noChangeShapeType="1"/>
                </p:cNvSpPr>
                <p:nvPr/>
              </p:nvSpPr>
              <p:spPr bwMode="auto">
                <a:xfrm>
                  <a:off x="8201225"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3" name="Rectangle 52">
                  <a:extLst>
                    <a:ext uri="{FF2B5EF4-FFF2-40B4-BE49-F238E27FC236}">
                      <a16:creationId xmlns:a16="http://schemas.microsoft.com/office/drawing/2014/main" id="{FA0DF156-E0C2-1974-46BB-CF7D64FAF59C}"/>
                    </a:ext>
                  </a:extLst>
                </p:cNvPr>
                <p:cNvSpPr>
                  <a:spLocks noGrp="1" noRot="1" noMove="1" noResize="1" noEditPoints="1" noAdjustHandles="1" noChangeArrowheads="1" noChangeShapeType="1"/>
                </p:cNvSpPr>
                <p:nvPr/>
              </p:nvSpPr>
              <p:spPr bwMode="auto">
                <a:xfrm>
                  <a:off x="8201225"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394" name="Rectangle 60">
                  <a:extLst>
                    <a:ext uri="{FF2B5EF4-FFF2-40B4-BE49-F238E27FC236}">
                      <a16:creationId xmlns:a16="http://schemas.microsoft.com/office/drawing/2014/main" id="{80762AC5-3C49-D09F-A20C-42D3FC66795A}"/>
                    </a:ext>
                  </a:extLst>
                </p:cNvPr>
                <p:cNvSpPr>
                  <a:spLocks noGrp="1" noRot="1" noMove="1" noResize="1" noEditPoints="1" noAdjustHandles="1" noChangeArrowheads="1" noChangeShapeType="1"/>
                </p:cNvSpPr>
                <p:nvPr/>
              </p:nvSpPr>
              <p:spPr bwMode="auto">
                <a:xfrm>
                  <a:off x="8201225"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5" name="Rectangle 68">
                  <a:extLst>
                    <a:ext uri="{FF2B5EF4-FFF2-40B4-BE49-F238E27FC236}">
                      <a16:creationId xmlns:a16="http://schemas.microsoft.com/office/drawing/2014/main" id="{3C55E41C-5959-E0A1-F84E-330C87993CC4}"/>
                    </a:ext>
                  </a:extLst>
                </p:cNvPr>
                <p:cNvSpPr>
                  <a:spLocks noGrp="1" noRot="1" noMove="1" noResize="1" noEditPoints="1" noAdjustHandles="1" noChangeArrowheads="1" noChangeShapeType="1"/>
                </p:cNvSpPr>
                <p:nvPr/>
              </p:nvSpPr>
              <p:spPr bwMode="auto">
                <a:xfrm>
                  <a:off x="8201225"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6" name="Rectangle 68">
                  <a:extLst>
                    <a:ext uri="{FF2B5EF4-FFF2-40B4-BE49-F238E27FC236}">
                      <a16:creationId xmlns:a16="http://schemas.microsoft.com/office/drawing/2014/main" id="{AD9AED0D-C7AD-3565-7889-9BCDD05F445E}"/>
                    </a:ext>
                  </a:extLst>
                </p:cNvPr>
                <p:cNvSpPr>
                  <a:spLocks noGrp="1" noRot="1" noMove="1" noResize="1" noEditPoints="1" noAdjustHandles="1" noChangeArrowheads="1" noChangeShapeType="1"/>
                </p:cNvSpPr>
                <p:nvPr/>
              </p:nvSpPr>
              <p:spPr bwMode="auto">
                <a:xfrm>
                  <a:off x="8201225"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397" name="Rectangle 68">
                  <a:extLst>
                    <a:ext uri="{FF2B5EF4-FFF2-40B4-BE49-F238E27FC236}">
                      <a16:creationId xmlns:a16="http://schemas.microsoft.com/office/drawing/2014/main" id="{0E5218CD-F61E-F87C-0DD9-C1D23F990D69}"/>
                    </a:ext>
                  </a:extLst>
                </p:cNvPr>
                <p:cNvSpPr>
                  <a:spLocks noGrp="1" noRot="1" noMove="1" noResize="1" noEditPoints="1" noAdjustHandles="1" noChangeArrowheads="1" noChangeShapeType="1"/>
                </p:cNvSpPr>
                <p:nvPr/>
              </p:nvSpPr>
              <p:spPr bwMode="auto">
                <a:xfrm>
                  <a:off x="8201225"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398" name="Groupe 397">
                  <a:extLst>
                    <a:ext uri="{FF2B5EF4-FFF2-40B4-BE49-F238E27FC236}">
                      <a16:creationId xmlns:a16="http://schemas.microsoft.com/office/drawing/2014/main" id="{2A868EC1-5F6F-B90C-C22A-FBC77851D692}"/>
                    </a:ext>
                  </a:extLst>
                </p:cNvPr>
                <p:cNvGrpSpPr>
                  <a:grpSpLocks noGrp="1" noUngrp="1" noRot="1" noMove="1" noResize="1"/>
                </p:cNvGrpSpPr>
                <p:nvPr/>
              </p:nvGrpSpPr>
              <p:grpSpPr>
                <a:xfrm>
                  <a:off x="8203484" y="1189961"/>
                  <a:ext cx="310158" cy="1332125"/>
                  <a:chOff x="8203484" y="1189961"/>
                  <a:chExt cx="310158" cy="1332125"/>
                </a:xfrm>
              </p:grpSpPr>
              <p:sp>
                <p:nvSpPr>
                  <p:cNvPr id="399" name="ZoneTexte 398">
                    <a:extLst>
                      <a:ext uri="{FF2B5EF4-FFF2-40B4-BE49-F238E27FC236}">
                        <a16:creationId xmlns:a16="http://schemas.microsoft.com/office/drawing/2014/main" id="{26171ECD-0BEE-E2F9-2FAE-7687AF55EC29}"/>
                      </a:ext>
                    </a:extLst>
                  </p:cNvPr>
                  <p:cNvSpPr txBox="1">
                    <a:spLocks noGrp="1" noRot="1" noMove="1" noResize="1" noEditPoints="1" noAdjustHandles="1" noChangeArrowheads="1" noChangeShapeType="1"/>
                  </p:cNvSpPr>
                  <p:nvPr/>
                </p:nvSpPr>
                <p:spPr>
                  <a:xfrm rot="16200000">
                    <a:off x="7781293" y="1624012"/>
                    <a:ext cx="1166400" cy="298298"/>
                  </a:xfrm>
                  <a:prstGeom prst="rect">
                    <a:avLst/>
                  </a:prstGeom>
                  <a:noFill/>
                  <a:ln w="9525">
                    <a:noFill/>
                  </a:ln>
                </p:spPr>
                <p:txBody>
                  <a:bodyPr wrap="square" rtlCol="0">
                    <a:spAutoFit/>
                  </a:bodyPr>
                  <a:lstStyle/>
                  <a:p>
                    <a:r>
                      <a:rPr lang="en-GB" sz="900" b="1">
                        <a:latin typeface="Arial" panose="020B0604020202020204" pitchFamily="34" charset="0"/>
                        <a:cs typeface="Arial" panose="020B0604020202020204" pitchFamily="34" charset="0"/>
                      </a:rPr>
                      <a:t>Mauricius</a:t>
                    </a:r>
                    <a:endParaRPr lang="en-GB" sz="900" b="1" dirty="0">
                      <a:latin typeface="Arial" panose="020B0604020202020204" pitchFamily="34" charset="0"/>
                      <a:cs typeface="Arial" panose="020B0604020202020204" pitchFamily="34" charset="0"/>
                    </a:endParaRPr>
                  </a:p>
                </p:txBody>
              </p:sp>
              <p:pic>
                <p:nvPicPr>
                  <p:cNvPr id="400" name="Image 399">
                    <a:extLst>
                      <a:ext uri="{FF2B5EF4-FFF2-40B4-BE49-F238E27FC236}">
                        <a16:creationId xmlns:a16="http://schemas.microsoft.com/office/drawing/2014/main" id="{DF61283A-674B-909A-8E38-10A18830D97C}"/>
                      </a:ext>
                    </a:extLst>
                  </p:cNvPr>
                  <p:cNvPicPr preferRelativeResize="0">
                    <a:picLocks noGrp="1" noRot="1" noMove="1" noResize="1" noEditPoints="1" noAdjustHandles="1" noChangeArrowheads="1" noChangeShapeType="1" noCrop="1"/>
                  </p:cNvPicPr>
                  <p:nvPr/>
                </p:nvPicPr>
                <p:blipFill>
                  <a:blip r:embed="rId9"/>
                  <a:stretch>
                    <a:fillRect/>
                  </a:stretch>
                </p:blipFill>
                <p:spPr>
                  <a:xfrm>
                    <a:off x="8203484" y="2342086"/>
                    <a:ext cx="266400" cy="180000"/>
                  </a:xfrm>
                  <a:prstGeom prst="rect">
                    <a:avLst/>
                  </a:prstGeom>
                  <a:ln>
                    <a:solidFill>
                      <a:schemeClr val="tx1"/>
                    </a:solidFill>
                  </a:ln>
                </p:spPr>
              </p:pic>
            </p:grpSp>
          </p:grpSp>
          <p:sp>
            <p:nvSpPr>
              <p:cNvPr id="62" name="Rectangle 61">
                <a:extLst>
                  <a:ext uri="{FF2B5EF4-FFF2-40B4-BE49-F238E27FC236}">
                    <a16:creationId xmlns:a16="http://schemas.microsoft.com/office/drawing/2014/main" id="{BD6CA2A5-E88C-3CD9-C4C9-80BBB0C91CD6}"/>
                  </a:ext>
                </a:extLst>
              </p:cNvPr>
              <p:cNvSpPr>
                <a:spLocks noGrp="1" noRot="1" noMove="1" noResize="1" noEditPoints="1" noAdjustHandles="1" noChangeArrowheads="1" noChangeShapeType="1"/>
              </p:cNvSpPr>
              <p:nvPr/>
            </p:nvSpPr>
            <p:spPr>
              <a:xfrm>
                <a:off x="7999200" y="1537686"/>
                <a:ext cx="504000" cy="3425639"/>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5" name="Groupe 64">
                <a:extLst>
                  <a:ext uri="{FF2B5EF4-FFF2-40B4-BE49-F238E27FC236}">
                    <a16:creationId xmlns:a16="http://schemas.microsoft.com/office/drawing/2014/main" id="{B30D1C8D-2CB2-8953-1B59-FDC895DADE47}"/>
                  </a:ext>
                </a:extLst>
              </p:cNvPr>
              <p:cNvGrpSpPr>
                <a:grpSpLocks noGrp="1" noUngrp="1" noRot="1" noMove="1" noResize="1"/>
              </p:cNvGrpSpPr>
              <p:nvPr/>
            </p:nvGrpSpPr>
            <p:grpSpPr>
              <a:xfrm>
                <a:off x="8023966" y="1534631"/>
                <a:ext cx="235048" cy="3395256"/>
                <a:chOff x="7232463" y="1203225"/>
                <a:chExt cx="303746" cy="4387575"/>
              </a:xfrm>
            </p:grpSpPr>
            <p:sp>
              <p:nvSpPr>
                <p:cNvPr id="259" name="Rectangle 12">
                  <a:extLst>
                    <a:ext uri="{FF2B5EF4-FFF2-40B4-BE49-F238E27FC236}">
                      <a16:creationId xmlns:a16="http://schemas.microsoft.com/office/drawing/2014/main" id="{D02D0ADD-FD4B-F9AF-4043-9AF1CD956EAA}"/>
                    </a:ext>
                  </a:extLst>
                </p:cNvPr>
                <p:cNvSpPr>
                  <a:spLocks noGrp="1" noRot="1" noMove="1" noResize="1" noEditPoints="1" noAdjustHandles="1" noChangeArrowheads="1" noChangeShapeType="1"/>
                </p:cNvSpPr>
                <p:nvPr/>
              </p:nvSpPr>
              <p:spPr bwMode="auto">
                <a:xfrm>
                  <a:off x="7232463"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60" name="Rectangle 20">
                  <a:extLst>
                    <a:ext uri="{FF2B5EF4-FFF2-40B4-BE49-F238E27FC236}">
                      <a16:creationId xmlns:a16="http://schemas.microsoft.com/office/drawing/2014/main" id="{F6762860-98E9-FB7A-A7E7-BFFAE3AEA49F}"/>
                    </a:ext>
                  </a:extLst>
                </p:cNvPr>
                <p:cNvSpPr>
                  <a:spLocks noGrp="1" noRot="1" noMove="1" noResize="1" noEditPoints="1" noAdjustHandles="1" noChangeArrowheads="1" noChangeShapeType="1"/>
                </p:cNvSpPr>
                <p:nvPr/>
              </p:nvSpPr>
              <p:spPr bwMode="auto">
                <a:xfrm>
                  <a:off x="7232463"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61" name="Rectangle 28">
                  <a:extLst>
                    <a:ext uri="{FF2B5EF4-FFF2-40B4-BE49-F238E27FC236}">
                      <a16:creationId xmlns:a16="http://schemas.microsoft.com/office/drawing/2014/main" id="{FB9DDD01-FB70-91D6-82A8-8D3CD21B2CD0}"/>
                    </a:ext>
                  </a:extLst>
                </p:cNvPr>
                <p:cNvSpPr>
                  <a:spLocks noGrp="1" noRot="1" noMove="1" noResize="1" noEditPoints="1" noAdjustHandles="1" noChangeArrowheads="1" noChangeShapeType="1"/>
                </p:cNvSpPr>
                <p:nvPr/>
              </p:nvSpPr>
              <p:spPr bwMode="auto">
                <a:xfrm>
                  <a:off x="7232463"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62" name="Rectangle 36">
                  <a:extLst>
                    <a:ext uri="{FF2B5EF4-FFF2-40B4-BE49-F238E27FC236}">
                      <a16:creationId xmlns:a16="http://schemas.microsoft.com/office/drawing/2014/main" id="{FDCAEBA8-BA21-F974-5F92-09EAD91245C3}"/>
                    </a:ext>
                  </a:extLst>
                </p:cNvPr>
                <p:cNvSpPr>
                  <a:spLocks noGrp="1" noRot="1" noMove="1" noResize="1" noEditPoints="1" noAdjustHandles="1" noChangeArrowheads="1" noChangeShapeType="1"/>
                </p:cNvSpPr>
                <p:nvPr/>
              </p:nvSpPr>
              <p:spPr bwMode="auto">
                <a:xfrm>
                  <a:off x="7232463"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63" name="Rectangle 52">
                  <a:extLst>
                    <a:ext uri="{FF2B5EF4-FFF2-40B4-BE49-F238E27FC236}">
                      <a16:creationId xmlns:a16="http://schemas.microsoft.com/office/drawing/2014/main" id="{C98478F5-E8FC-455E-A41D-7263FF5CC228}"/>
                    </a:ext>
                  </a:extLst>
                </p:cNvPr>
                <p:cNvSpPr>
                  <a:spLocks noGrp="1" noRot="1" noMove="1" noResize="1" noEditPoints="1" noAdjustHandles="1" noChangeArrowheads="1" noChangeShapeType="1"/>
                </p:cNvSpPr>
                <p:nvPr/>
              </p:nvSpPr>
              <p:spPr bwMode="auto">
                <a:xfrm>
                  <a:off x="7232463"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64" name="Rectangle 60">
                  <a:extLst>
                    <a:ext uri="{FF2B5EF4-FFF2-40B4-BE49-F238E27FC236}">
                      <a16:creationId xmlns:a16="http://schemas.microsoft.com/office/drawing/2014/main" id="{20F061F3-BE4A-8426-B3FA-7FCF27649D09}"/>
                    </a:ext>
                  </a:extLst>
                </p:cNvPr>
                <p:cNvSpPr>
                  <a:spLocks noGrp="1" noRot="1" noMove="1" noResize="1" noEditPoints="1" noAdjustHandles="1" noChangeArrowheads="1" noChangeShapeType="1"/>
                </p:cNvSpPr>
                <p:nvPr/>
              </p:nvSpPr>
              <p:spPr bwMode="auto">
                <a:xfrm>
                  <a:off x="7232463"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65" name="Rectangle 68">
                  <a:extLst>
                    <a:ext uri="{FF2B5EF4-FFF2-40B4-BE49-F238E27FC236}">
                      <a16:creationId xmlns:a16="http://schemas.microsoft.com/office/drawing/2014/main" id="{7716E9EC-52C9-0812-6A42-BBA88CC2D139}"/>
                    </a:ext>
                  </a:extLst>
                </p:cNvPr>
                <p:cNvSpPr>
                  <a:spLocks noGrp="1" noRot="1" noMove="1" noResize="1" noEditPoints="1" noAdjustHandles="1" noChangeArrowheads="1" noChangeShapeType="1"/>
                </p:cNvSpPr>
                <p:nvPr/>
              </p:nvSpPr>
              <p:spPr bwMode="auto">
                <a:xfrm>
                  <a:off x="7232463"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66" name="Rectangle 68">
                  <a:extLst>
                    <a:ext uri="{FF2B5EF4-FFF2-40B4-BE49-F238E27FC236}">
                      <a16:creationId xmlns:a16="http://schemas.microsoft.com/office/drawing/2014/main" id="{4FB0F399-488E-B1A2-5A77-48A770C9D5B9}"/>
                    </a:ext>
                  </a:extLst>
                </p:cNvPr>
                <p:cNvSpPr>
                  <a:spLocks noGrp="1" noRot="1" noMove="1" noResize="1" noEditPoints="1" noAdjustHandles="1" noChangeArrowheads="1" noChangeShapeType="1"/>
                </p:cNvSpPr>
                <p:nvPr/>
              </p:nvSpPr>
              <p:spPr bwMode="auto">
                <a:xfrm>
                  <a:off x="7232463"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67" name="Rectangle 68">
                  <a:extLst>
                    <a:ext uri="{FF2B5EF4-FFF2-40B4-BE49-F238E27FC236}">
                      <a16:creationId xmlns:a16="http://schemas.microsoft.com/office/drawing/2014/main" id="{C0C1DF50-DFB6-07CC-0B83-DEE8A4AFB9A6}"/>
                    </a:ext>
                  </a:extLst>
                </p:cNvPr>
                <p:cNvSpPr>
                  <a:spLocks noGrp="1" noRot="1" noMove="1" noResize="1" noEditPoints="1" noAdjustHandles="1" noChangeArrowheads="1" noChangeShapeType="1"/>
                </p:cNvSpPr>
                <p:nvPr/>
              </p:nvSpPr>
              <p:spPr bwMode="auto">
                <a:xfrm>
                  <a:off x="7232463" y="5302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grpSp>
              <p:nvGrpSpPr>
                <p:cNvPr id="268" name="Groupe 267">
                  <a:extLst>
                    <a:ext uri="{FF2B5EF4-FFF2-40B4-BE49-F238E27FC236}">
                      <a16:creationId xmlns:a16="http://schemas.microsoft.com/office/drawing/2014/main" id="{9ED52EFC-8D58-06FE-7E08-B2805796A38F}"/>
                    </a:ext>
                  </a:extLst>
                </p:cNvPr>
                <p:cNvGrpSpPr>
                  <a:grpSpLocks noGrp="1" noUngrp="1" noRot="1" noMove="1" noResize="1"/>
                </p:cNvGrpSpPr>
                <p:nvPr/>
              </p:nvGrpSpPr>
              <p:grpSpPr>
                <a:xfrm>
                  <a:off x="7233161" y="1203225"/>
                  <a:ext cx="303048" cy="1318861"/>
                  <a:chOff x="7233161" y="1203225"/>
                  <a:chExt cx="303048" cy="1318861"/>
                </a:xfrm>
              </p:grpSpPr>
              <p:sp>
                <p:nvSpPr>
                  <p:cNvPr id="269" name="ZoneTexte 268">
                    <a:extLst>
                      <a:ext uri="{FF2B5EF4-FFF2-40B4-BE49-F238E27FC236}">
                        <a16:creationId xmlns:a16="http://schemas.microsoft.com/office/drawing/2014/main" id="{798C1F4E-178A-5E67-28EC-5FBA27F1452A}"/>
                      </a:ext>
                    </a:extLst>
                  </p:cNvPr>
                  <p:cNvSpPr txBox="1">
                    <a:spLocks noGrp="1" noRot="1" noMove="1" noResize="1" noEditPoints="1" noAdjustHandles="1" noChangeArrowheads="1" noChangeShapeType="1"/>
                  </p:cNvSpPr>
                  <p:nvPr/>
                </p:nvSpPr>
                <p:spPr>
                  <a:xfrm rot="16200000">
                    <a:off x="6803860" y="1637276"/>
                    <a:ext cx="1166399" cy="298298"/>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Madagascar</a:t>
                    </a:r>
                    <a:endParaRPr lang="fr-BE" sz="900" b="1" dirty="0">
                      <a:latin typeface="Arial" panose="020B0604020202020204" pitchFamily="34" charset="0"/>
                      <a:cs typeface="Arial" panose="020B0604020202020204" pitchFamily="34" charset="0"/>
                    </a:endParaRPr>
                  </a:p>
                </p:txBody>
              </p:sp>
              <p:pic>
                <p:nvPicPr>
                  <p:cNvPr id="270" name="Image 269">
                    <a:extLst>
                      <a:ext uri="{FF2B5EF4-FFF2-40B4-BE49-F238E27FC236}">
                        <a16:creationId xmlns:a16="http://schemas.microsoft.com/office/drawing/2014/main" id="{D274E75D-2A88-D33F-C118-CDF077B98AC7}"/>
                      </a:ext>
                    </a:extLst>
                  </p:cNvPr>
                  <p:cNvPicPr preferRelativeResize="0">
                    <a:picLocks noGrp="1" noRot="1" noMove="1" noResize="1" noEditPoints="1" noAdjustHandles="1" noChangeArrowheads="1" noChangeShapeType="1" noCrop="1"/>
                  </p:cNvPicPr>
                  <p:nvPr/>
                </p:nvPicPr>
                <p:blipFill>
                  <a:blip r:embed="rId10" cstate="print"/>
                  <a:stretch>
                    <a:fillRect/>
                  </a:stretch>
                </p:blipFill>
                <p:spPr>
                  <a:xfrm>
                    <a:off x="7233161" y="2342086"/>
                    <a:ext cx="266400" cy="180000"/>
                  </a:xfrm>
                  <a:prstGeom prst="rect">
                    <a:avLst/>
                  </a:prstGeom>
                  <a:ln>
                    <a:solidFill>
                      <a:schemeClr val="tx1"/>
                    </a:solidFill>
                  </a:ln>
                </p:spPr>
              </p:pic>
            </p:grpSp>
          </p:grpSp>
        </p:grpSp>
        <p:grpSp>
          <p:nvGrpSpPr>
            <p:cNvPr id="66" name="Groupe 65">
              <a:extLst>
                <a:ext uri="{FF2B5EF4-FFF2-40B4-BE49-F238E27FC236}">
                  <a16:creationId xmlns:a16="http://schemas.microsoft.com/office/drawing/2014/main" id="{F18C01A2-4431-87AE-CEF1-FA252699D884}"/>
                </a:ext>
              </a:extLst>
            </p:cNvPr>
            <p:cNvGrpSpPr>
              <a:grpSpLocks noGrp="1" noUngrp="1" noRot="1" noMove="1" noResize="1"/>
            </p:cNvGrpSpPr>
            <p:nvPr/>
          </p:nvGrpSpPr>
          <p:grpSpPr>
            <a:xfrm>
              <a:off x="6409182" y="1517212"/>
              <a:ext cx="239941" cy="3424940"/>
              <a:chOff x="7550494" y="1202666"/>
              <a:chExt cx="308822" cy="4388134"/>
            </a:xfrm>
          </p:grpSpPr>
          <p:sp>
            <p:nvSpPr>
              <p:cNvPr id="249" name="Rectangle 12">
                <a:extLst>
                  <a:ext uri="{FF2B5EF4-FFF2-40B4-BE49-F238E27FC236}">
                    <a16:creationId xmlns:a16="http://schemas.microsoft.com/office/drawing/2014/main" id="{392B174C-94D8-D3C1-41C0-681DF02C7845}"/>
                  </a:ext>
                </a:extLst>
              </p:cNvPr>
              <p:cNvSpPr>
                <a:spLocks noGrp="1" noRot="1" noMove="1" noResize="1" noEditPoints="1" noAdjustHandles="1" noChangeArrowheads="1" noChangeShapeType="1"/>
              </p:cNvSpPr>
              <p:nvPr/>
            </p:nvSpPr>
            <p:spPr bwMode="auto">
              <a:xfrm>
                <a:off x="7550494" y="3607200"/>
                <a:ext cx="266400" cy="288000"/>
              </a:xfrm>
              <a:prstGeom prst="rect">
                <a:avLst/>
              </a:prstGeom>
              <a:solidFill>
                <a:srgbClr val="00B05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50" name="Rectangle 20">
                <a:extLst>
                  <a:ext uri="{FF2B5EF4-FFF2-40B4-BE49-F238E27FC236}">
                    <a16:creationId xmlns:a16="http://schemas.microsoft.com/office/drawing/2014/main" id="{7F925320-78AE-87A8-CC49-288BD018B007}"/>
                  </a:ext>
                </a:extLst>
              </p:cNvPr>
              <p:cNvSpPr>
                <a:spLocks noGrp="1" noRot="1" noMove="1" noResize="1" noEditPoints="1" noAdjustHandles="1" noChangeArrowheads="1" noChangeShapeType="1"/>
              </p:cNvSpPr>
              <p:nvPr/>
            </p:nvSpPr>
            <p:spPr bwMode="auto">
              <a:xfrm>
                <a:off x="7550494"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1" name="Rectangle 28">
                <a:extLst>
                  <a:ext uri="{FF2B5EF4-FFF2-40B4-BE49-F238E27FC236}">
                    <a16:creationId xmlns:a16="http://schemas.microsoft.com/office/drawing/2014/main" id="{98CB3FB8-9915-F050-94B1-DE6AE2BDC8FC}"/>
                  </a:ext>
                </a:extLst>
              </p:cNvPr>
              <p:cNvSpPr>
                <a:spLocks noGrp="1" noRot="1" noMove="1" noResize="1" noEditPoints="1" noAdjustHandles="1" noChangeArrowheads="1" noChangeShapeType="1"/>
              </p:cNvSpPr>
              <p:nvPr/>
            </p:nvSpPr>
            <p:spPr bwMode="auto">
              <a:xfrm>
                <a:off x="7550494"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2" name="Rectangle 36">
                <a:extLst>
                  <a:ext uri="{FF2B5EF4-FFF2-40B4-BE49-F238E27FC236}">
                    <a16:creationId xmlns:a16="http://schemas.microsoft.com/office/drawing/2014/main" id="{00108317-7ED8-A15E-33A0-597098AE7DF8}"/>
                  </a:ext>
                </a:extLst>
              </p:cNvPr>
              <p:cNvSpPr>
                <a:spLocks noGrp="1" noRot="1" noMove="1" noResize="1" noEditPoints="1" noAdjustHandles="1" noChangeArrowheads="1" noChangeShapeType="1"/>
              </p:cNvSpPr>
              <p:nvPr/>
            </p:nvSpPr>
            <p:spPr bwMode="auto">
              <a:xfrm>
                <a:off x="7550494"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3" name="Rectangle 52">
                <a:extLst>
                  <a:ext uri="{FF2B5EF4-FFF2-40B4-BE49-F238E27FC236}">
                    <a16:creationId xmlns:a16="http://schemas.microsoft.com/office/drawing/2014/main" id="{51A6897F-DF78-5387-A721-63D64030BE3B}"/>
                  </a:ext>
                </a:extLst>
              </p:cNvPr>
              <p:cNvSpPr>
                <a:spLocks noGrp="1" noRot="1" noMove="1" noResize="1" noEditPoints="1" noAdjustHandles="1" noChangeArrowheads="1" noChangeShapeType="1"/>
              </p:cNvSpPr>
              <p:nvPr/>
            </p:nvSpPr>
            <p:spPr bwMode="auto">
              <a:xfrm>
                <a:off x="7550494"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54" name="Rectangle 60">
                <a:extLst>
                  <a:ext uri="{FF2B5EF4-FFF2-40B4-BE49-F238E27FC236}">
                    <a16:creationId xmlns:a16="http://schemas.microsoft.com/office/drawing/2014/main" id="{F171BD85-FFE6-1D73-796A-EB43D95A9516}"/>
                  </a:ext>
                </a:extLst>
              </p:cNvPr>
              <p:cNvSpPr>
                <a:spLocks noGrp="1" noRot="1" noMove="1" noResize="1" noEditPoints="1" noAdjustHandles="1" noChangeArrowheads="1" noChangeShapeType="1"/>
              </p:cNvSpPr>
              <p:nvPr/>
            </p:nvSpPr>
            <p:spPr bwMode="auto">
              <a:xfrm>
                <a:off x="7550494"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5" name="Rectangle 68">
                <a:extLst>
                  <a:ext uri="{FF2B5EF4-FFF2-40B4-BE49-F238E27FC236}">
                    <a16:creationId xmlns:a16="http://schemas.microsoft.com/office/drawing/2014/main" id="{A27F7DB4-02E8-BC7C-E092-55B8C1ECA2C8}"/>
                  </a:ext>
                </a:extLst>
              </p:cNvPr>
              <p:cNvSpPr>
                <a:spLocks noGrp="1" noRot="1" noMove="1" noResize="1" noEditPoints="1" noAdjustHandles="1" noChangeArrowheads="1" noChangeShapeType="1"/>
              </p:cNvSpPr>
              <p:nvPr/>
            </p:nvSpPr>
            <p:spPr bwMode="auto">
              <a:xfrm>
                <a:off x="7550494"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6" name="Rectangle 68">
                <a:extLst>
                  <a:ext uri="{FF2B5EF4-FFF2-40B4-BE49-F238E27FC236}">
                    <a16:creationId xmlns:a16="http://schemas.microsoft.com/office/drawing/2014/main" id="{05FB0D5D-CB99-F667-E2A7-AAE2A8A05951}"/>
                  </a:ext>
                </a:extLst>
              </p:cNvPr>
              <p:cNvSpPr>
                <a:spLocks noGrp="1" noRot="1" noMove="1" noResize="1" noEditPoints="1" noAdjustHandles="1" noChangeArrowheads="1" noChangeShapeType="1"/>
              </p:cNvSpPr>
              <p:nvPr/>
            </p:nvSpPr>
            <p:spPr bwMode="auto">
              <a:xfrm>
                <a:off x="7550494"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7" name="Rectangle 68">
                <a:extLst>
                  <a:ext uri="{FF2B5EF4-FFF2-40B4-BE49-F238E27FC236}">
                    <a16:creationId xmlns:a16="http://schemas.microsoft.com/office/drawing/2014/main" id="{8C4A02EF-095F-7C10-3722-2E6A7667BF1B}"/>
                  </a:ext>
                </a:extLst>
              </p:cNvPr>
              <p:cNvSpPr>
                <a:spLocks noGrp="1" noRot="1" noMove="1" noResize="1" noEditPoints="1" noAdjustHandles="1" noChangeArrowheads="1" noChangeShapeType="1"/>
              </p:cNvSpPr>
              <p:nvPr/>
            </p:nvSpPr>
            <p:spPr bwMode="auto">
              <a:xfrm>
                <a:off x="7550494"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58" name="ZoneTexte 257">
                <a:extLst>
                  <a:ext uri="{FF2B5EF4-FFF2-40B4-BE49-F238E27FC236}">
                    <a16:creationId xmlns:a16="http://schemas.microsoft.com/office/drawing/2014/main" id="{93CC06C7-2292-5113-8714-5F7904D906C8}"/>
                  </a:ext>
                </a:extLst>
              </p:cNvPr>
              <p:cNvSpPr txBox="1">
                <a:spLocks noGrp="1" noRot="1" noMove="1" noResize="1" noEditPoints="1" noAdjustHandles="1" noChangeArrowheads="1" noChangeShapeType="1"/>
              </p:cNvSpPr>
              <p:nvPr/>
            </p:nvSpPr>
            <p:spPr>
              <a:xfrm rot="16200000">
                <a:off x="7145311" y="1655061"/>
                <a:ext cx="1166400"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grpSp>
          <p:nvGrpSpPr>
            <p:cNvPr id="67" name="Groupe 66">
              <a:extLst>
                <a:ext uri="{FF2B5EF4-FFF2-40B4-BE49-F238E27FC236}">
                  <a16:creationId xmlns:a16="http://schemas.microsoft.com/office/drawing/2014/main" id="{4D93815F-E974-5E9C-C6FB-DBEDE08BA85E}"/>
                </a:ext>
              </a:extLst>
            </p:cNvPr>
            <p:cNvGrpSpPr>
              <a:grpSpLocks noGrp="1" noUngrp="1" noRot="1" noMove="1" noResize="1"/>
            </p:cNvGrpSpPr>
            <p:nvPr/>
          </p:nvGrpSpPr>
          <p:grpSpPr>
            <a:xfrm>
              <a:off x="6168861" y="1516518"/>
              <a:ext cx="210561" cy="3424503"/>
              <a:chOff x="6583327" y="1203225"/>
              <a:chExt cx="271009" cy="4387575"/>
            </a:xfrm>
          </p:grpSpPr>
          <p:sp>
            <p:nvSpPr>
              <p:cNvPr id="239" name="Rectangle 12">
                <a:extLst>
                  <a:ext uri="{FF2B5EF4-FFF2-40B4-BE49-F238E27FC236}">
                    <a16:creationId xmlns:a16="http://schemas.microsoft.com/office/drawing/2014/main" id="{20685F88-DE0F-2D52-2354-7B2E1F5E4835}"/>
                  </a:ext>
                </a:extLst>
              </p:cNvPr>
              <p:cNvSpPr>
                <a:spLocks noGrp="1" noRot="1" noMove="1" noResize="1" noEditPoints="1" noAdjustHandles="1" noChangeArrowheads="1" noChangeShapeType="1"/>
              </p:cNvSpPr>
              <p:nvPr/>
            </p:nvSpPr>
            <p:spPr bwMode="auto">
              <a:xfrm>
                <a:off x="6583327"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40" name="Rectangle 20">
                <a:extLst>
                  <a:ext uri="{FF2B5EF4-FFF2-40B4-BE49-F238E27FC236}">
                    <a16:creationId xmlns:a16="http://schemas.microsoft.com/office/drawing/2014/main" id="{300CDECC-DFC7-1C1D-B478-528617DEBA30}"/>
                  </a:ext>
                </a:extLst>
              </p:cNvPr>
              <p:cNvSpPr>
                <a:spLocks noGrp="1" noRot="1" noMove="1" noResize="1" noEditPoints="1" noAdjustHandles="1" noChangeArrowheads="1" noChangeShapeType="1"/>
              </p:cNvSpPr>
              <p:nvPr/>
            </p:nvSpPr>
            <p:spPr bwMode="auto">
              <a:xfrm>
                <a:off x="6583327" y="39456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1" name="Rectangle 28">
                <a:extLst>
                  <a:ext uri="{FF2B5EF4-FFF2-40B4-BE49-F238E27FC236}">
                    <a16:creationId xmlns:a16="http://schemas.microsoft.com/office/drawing/2014/main" id="{103FBEF0-6089-10EC-5305-D2BAB0F94F9E}"/>
                  </a:ext>
                </a:extLst>
              </p:cNvPr>
              <p:cNvSpPr>
                <a:spLocks noGrp="1" noRot="1" noMove="1" noResize="1" noEditPoints="1" noAdjustHandles="1" noChangeArrowheads="1" noChangeShapeType="1"/>
              </p:cNvSpPr>
              <p:nvPr/>
            </p:nvSpPr>
            <p:spPr bwMode="auto">
              <a:xfrm>
                <a:off x="6583327"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2" name="Rectangle 36">
                <a:extLst>
                  <a:ext uri="{FF2B5EF4-FFF2-40B4-BE49-F238E27FC236}">
                    <a16:creationId xmlns:a16="http://schemas.microsoft.com/office/drawing/2014/main" id="{192AD67F-CD22-C3F7-AFC3-B9CDBA6FAE96}"/>
                  </a:ext>
                </a:extLst>
              </p:cNvPr>
              <p:cNvSpPr>
                <a:spLocks noGrp="1" noRot="1" noMove="1" noResize="1" noEditPoints="1" noAdjustHandles="1" noChangeArrowheads="1" noChangeShapeType="1"/>
              </p:cNvSpPr>
              <p:nvPr/>
            </p:nvSpPr>
            <p:spPr bwMode="auto">
              <a:xfrm>
                <a:off x="6583327"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3" name="Rectangle 52">
                <a:extLst>
                  <a:ext uri="{FF2B5EF4-FFF2-40B4-BE49-F238E27FC236}">
                    <a16:creationId xmlns:a16="http://schemas.microsoft.com/office/drawing/2014/main" id="{354307B5-AA5B-2DB9-EEA9-0C37DE33DEAD}"/>
                  </a:ext>
                </a:extLst>
              </p:cNvPr>
              <p:cNvSpPr>
                <a:spLocks noGrp="1" noRot="1" noMove="1" noResize="1" noEditPoints="1" noAdjustHandles="1" noChangeArrowheads="1" noChangeShapeType="1"/>
              </p:cNvSpPr>
              <p:nvPr/>
            </p:nvSpPr>
            <p:spPr bwMode="auto">
              <a:xfrm>
                <a:off x="6583327" y="2592308"/>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44" name="Rectangle 60">
                <a:extLst>
                  <a:ext uri="{FF2B5EF4-FFF2-40B4-BE49-F238E27FC236}">
                    <a16:creationId xmlns:a16="http://schemas.microsoft.com/office/drawing/2014/main" id="{DEF6424A-D768-7713-B614-111980440A77}"/>
                  </a:ext>
                </a:extLst>
              </p:cNvPr>
              <p:cNvSpPr>
                <a:spLocks noGrp="1" noRot="1" noMove="1" noResize="1" noEditPoints="1" noAdjustHandles="1" noChangeArrowheads="1" noChangeShapeType="1"/>
              </p:cNvSpPr>
              <p:nvPr/>
            </p:nvSpPr>
            <p:spPr bwMode="auto">
              <a:xfrm>
                <a:off x="6583327"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5" name="Rectangle 68">
                <a:extLst>
                  <a:ext uri="{FF2B5EF4-FFF2-40B4-BE49-F238E27FC236}">
                    <a16:creationId xmlns:a16="http://schemas.microsoft.com/office/drawing/2014/main" id="{4F3DE874-7666-FEA5-973B-D6428596E684}"/>
                  </a:ext>
                </a:extLst>
              </p:cNvPr>
              <p:cNvSpPr>
                <a:spLocks noGrp="1" noRot="1" noMove="1" noResize="1" noEditPoints="1" noAdjustHandles="1" noChangeArrowheads="1" noChangeShapeType="1"/>
              </p:cNvSpPr>
              <p:nvPr/>
            </p:nvSpPr>
            <p:spPr bwMode="auto">
              <a:xfrm>
                <a:off x="6583327"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6" name="Rectangle 68">
                <a:extLst>
                  <a:ext uri="{FF2B5EF4-FFF2-40B4-BE49-F238E27FC236}">
                    <a16:creationId xmlns:a16="http://schemas.microsoft.com/office/drawing/2014/main" id="{D69E3490-4E42-B539-65F1-6300245D1F25}"/>
                  </a:ext>
                </a:extLst>
              </p:cNvPr>
              <p:cNvSpPr>
                <a:spLocks noGrp="1" noRot="1" noMove="1" noResize="1" noEditPoints="1" noAdjustHandles="1" noChangeArrowheads="1" noChangeShapeType="1"/>
              </p:cNvSpPr>
              <p:nvPr/>
            </p:nvSpPr>
            <p:spPr bwMode="auto">
              <a:xfrm>
                <a:off x="6583327"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7" name="Rectangle 68">
                <a:extLst>
                  <a:ext uri="{FF2B5EF4-FFF2-40B4-BE49-F238E27FC236}">
                    <a16:creationId xmlns:a16="http://schemas.microsoft.com/office/drawing/2014/main" id="{AD2AE709-E1AE-0FB0-74C5-864FB26B38AD}"/>
                  </a:ext>
                </a:extLst>
              </p:cNvPr>
              <p:cNvSpPr>
                <a:spLocks noGrp="1" noRot="1" noMove="1" noResize="1" noEditPoints="1" noAdjustHandles="1" noChangeArrowheads="1" noChangeShapeType="1"/>
              </p:cNvSpPr>
              <p:nvPr/>
            </p:nvSpPr>
            <p:spPr bwMode="auto">
              <a:xfrm>
                <a:off x="6583327"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48" name="ZoneTexte 247">
                <a:extLst>
                  <a:ext uri="{FF2B5EF4-FFF2-40B4-BE49-F238E27FC236}">
                    <a16:creationId xmlns:a16="http://schemas.microsoft.com/office/drawing/2014/main" id="{B368E21A-ECB2-5695-2D33-437258AE8543}"/>
                  </a:ext>
                </a:extLst>
              </p:cNvPr>
              <p:cNvSpPr txBox="1">
                <a:spLocks noGrp="1" noRot="1" noMove="1" noResize="1" noEditPoints="1" noAdjustHandles="1" noChangeArrowheads="1" noChangeShapeType="1"/>
              </p:cNvSpPr>
              <p:nvPr/>
            </p:nvSpPr>
            <p:spPr>
              <a:xfrm rot="16200000">
                <a:off x="6140331" y="1655620"/>
                <a:ext cx="1166400"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grpSp>
          <p:nvGrpSpPr>
            <p:cNvPr id="68" name="Groupe 67">
              <a:extLst>
                <a:ext uri="{FF2B5EF4-FFF2-40B4-BE49-F238E27FC236}">
                  <a16:creationId xmlns:a16="http://schemas.microsoft.com/office/drawing/2014/main" id="{D4AF18BD-FEE8-69BC-3230-20F8E7952834}"/>
                </a:ext>
              </a:extLst>
            </p:cNvPr>
            <p:cNvGrpSpPr>
              <a:grpSpLocks noGrp="1" noUngrp="1" noRot="1" noMove="1" noResize="1"/>
            </p:cNvGrpSpPr>
            <p:nvPr/>
          </p:nvGrpSpPr>
          <p:grpSpPr>
            <a:xfrm>
              <a:off x="6896708" y="1511090"/>
              <a:ext cx="210302" cy="3429623"/>
              <a:chOff x="9813816" y="1196666"/>
              <a:chExt cx="270675" cy="4394134"/>
            </a:xfrm>
          </p:grpSpPr>
          <p:sp>
            <p:nvSpPr>
              <p:cNvPr id="229" name="Rectangle 12">
                <a:extLst>
                  <a:ext uri="{FF2B5EF4-FFF2-40B4-BE49-F238E27FC236}">
                    <a16:creationId xmlns:a16="http://schemas.microsoft.com/office/drawing/2014/main" id="{BE23D103-5D3E-F260-22B8-324E2A8EB392}"/>
                  </a:ext>
                </a:extLst>
              </p:cNvPr>
              <p:cNvSpPr>
                <a:spLocks noGrp="1" noRot="1" noMove="1" noResize="1" noEditPoints="1" noAdjustHandles="1" noChangeArrowheads="1" noChangeShapeType="1"/>
              </p:cNvSpPr>
              <p:nvPr/>
            </p:nvSpPr>
            <p:spPr bwMode="auto">
              <a:xfrm>
                <a:off x="9818091" y="3607200"/>
                <a:ext cx="266400" cy="288000"/>
              </a:xfrm>
              <a:prstGeom prst="rect">
                <a:avLst/>
              </a:prstGeom>
              <a:solidFill>
                <a:srgbClr val="00B05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30" name="Rectangle 20">
                <a:extLst>
                  <a:ext uri="{FF2B5EF4-FFF2-40B4-BE49-F238E27FC236}">
                    <a16:creationId xmlns:a16="http://schemas.microsoft.com/office/drawing/2014/main" id="{783892F7-E8DA-309D-D640-BD443AB148E9}"/>
                  </a:ext>
                </a:extLst>
              </p:cNvPr>
              <p:cNvSpPr>
                <a:spLocks noGrp="1" noRot="1" noMove="1" noResize="1" noEditPoints="1" noAdjustHandles="1" noChangeArrowheads="1" noChangeShapeType="1"/>
              </p:cNvSpPr>
              <p:nvPr/>
            </p:nvSpPr>
            <p:spPr bwMode="auto">
              <a:xfrm>
                <a:off x="9818091"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1" name="Rectangle 28">
                <a:extLst>
                  <a:ext uri="{FF2B5EF4-FFF2-40B4-BE49-F238E27FC236}">
                    <a16:creationId xmlns:a16="http://schemas.microsoft.com/office/drawing/2014/main" id="{D2E043CA-0C0A-3B77-30DF-CB494102C9D0}"/>
                  </a:ext>
                </a:extLst>
              </p:cNvPr>
              <p:cNvSpPr>
                <a:spLocks noGrp="1" noRot="1" noMove="1" noResize="1" noEditPoints="1" noAdjustHandles="1" noChangeArrowheads="1" noChangeShapeType="1"/>
              </p:cNvSpPr>
              <p:nvPr/>
            </p:nvSpPr>
            <p:spPr bwMode="auto">
              <a:xfrm>
                <a:off x="9818091"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2" name="Rectangle 36">
                <a:extLst>
                  <a:ext uri="{FF2B5EF4-FFF2-40B4-BE49-F238E27FC236}">
                    <a16:creationId xmlns:a16="http://schemas.microsoft.com/office/drawing/2014/main" id="{840FE990-575B-D12A-C787-2FB9BF33373B}"/>
                  </a:ext>
                </a:extLst>
              </p:cNvPr>
              <p:cNvSpPr>
                <a:spLocks noGrp="1" noRot="1" noMove="1" noResize="1" noEditPoints="1" noAdjustHandles="1" noChangeArrowheads="1" noChangeShapeType="1"/>
              </p:cNvSpPr>
              <p:nvPr/>
            </p:nvSpPr>
            <p:spPr bwMode="auto">
              <a:xfrm>
                <a:off x="9818091"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3" name="Rectangle 52">
                <a:extLst>
                  <a:ext uri="{FF2B5EF4-FFF2-40B4-BE49-F238E27FC236}">
                    <a16:creationId xmlns:a16="http://schemas.microsoft.com/office/drawing/2014/main" id="{3ECE2566-7563-0815-696D-8949C0DDB700}"/>
                  </a:ext>
                </a:extLst>
              </p:cNvPr>
              <p:cNvSpPr>
                <a:spLocks noGrp="1" noRot="1" noMove="1" noResize="1" noEditPoints="1" noAdjustHandles="1" noChangeArrowheads="1" noChangeShapeType="1"/>
              </p:cNvSpPr>
              <p:nvPr/>
            </p:nvSpPr>
            <p:spPr bwMode="auto">
              <a:xfrm>
                <a:off x="9818091"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34" name="Rectangle 60">
                <a:extLst>
                  <a:ext uri="{FF2B5EF4-FFF2-40B4-BE49-F238E27FC236}">
                    <a16:creationId xmlns:a16="http://schemas.microsoft.com/office/drawing/2014/main" id="{D29EDA05-E134-E1FA-FFE4-903AEF367A4D}"/>
                  </a:ext>
                </a:extLst>
              </p:cNvPr>
              <p:cNvSpPr>
                <a:spLocks noGrp="1" noRot="1" noMove="1" noResize="1" noEditPoints="1" noAdjustHandles="1" noChangeArrowheads="1" noChangeShapeType="1"/>
              </p:cNvSpPr>
              <p:nvPr/>
            </p:nvSpPr>
            <p:spPr bwMode="auto">
              <a:xfrm>
                <a:off x="9818091"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5" name="Rectangle 68">
                <a:extLst>
                  <a:ext uri="{FF2B5EF4-FFF2-40B4-BE49-F238E27FC236}">
                    <a16:creationId xmlns:a16="http://schemas.microsoft.com/office/drawing/2014/main" id="{2F05DD34-C912-DD4B-5B3E-622AC09B8AD9}"/>
                  </a:ext>
                </a:extLst>
              </p:cNvPr>
              <p:cNvSpPr>
                <a:spLocks noGrp="1" noRot="1" noMove="1" noResize="1" noEditPoints="1" noAdjustHandles="1" noChangeArrowheads="1" noChangeShapeType="1"/>
              </p:cNvSpPr>
              <p:nvPr/>
            </p:nvSpPr>
            <p:spPr bwMode="auto">
              <a:xfrm>
                <a:off x="9818091"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6" name="Rectangle 68">
                <a:extLst>
                  <a:ext uri="{FF2B5EF4-FFF2-40B4-BE49-F238E27FC236}">
                    <a16:creationId xmlns:a16="http://schemas.microsoft.com/office/drawing/2014/main" id="{9F56DABD-F432-0301-97AE-AD86A49A7C8B}"/>
                  </a:ext>
                </a:extLst>
              </p:cNvPr>
              <p:cNvSpPr>
                <a:spLocks noGrp="1" noRot="1" noMove="1" noResize="1" noEditPoints="1" noAdjustHandles="1" noChangeArrowheads="1" noChangeShapeType="1"/>
              </p:cNvSpPr>
              <p:nvPr/>
            </p:nvSpPr>
            <p:spPr bwMode="auto">
              <a:xfrm>
                <a:off x="9818091"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7" name="Rectangle 68">
                <a:extLst>
                  <a:ext uri="{FF2B5EF4-FFF2-40B4-BE49-F238E27FC236}">
                    <a16:creationId xmlns:a16="http://schemas.microsoft.com/office/drawing/2014/main" id="{21DB9E78-F439-AF0A-82C0-08CE535CD224}"/>
                  </a:ext>
                </a:extLst>
              </p:cNvPr>
              <p:cNvSpPr>
                <a:spLocks noGrp="1" noRot="1" noMove="1" noResize="1" noEditPoints="1" noAdjustHandles="1" noChangeArrowheads="1" noChangeShapeType="1"/>
              </p:cNvSpPr>
              <p:nvPr/>
            </p:nvSpPr>
            <p:spPr bwMode="auto">
              <a:xfrm>
                <a:off x="9818091"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38" name="ZoneTexte 237">
                <a:extLst>
                  <a:ext uri="{FF2B5EF4-FFF2-40B4-BE49-F238E27FC236}">
                    <a16:creationId xmlns:a16="http://schemas.microsoft.com/office/drawing/2014/main" id="{BFA50F62-88AA-E524-45E9-CD9480E36132}"/>
                  </a:ext>
                </a:extLst>
              </p:cNvPr>
              <p:cNvSpPr txBox="1">
                <a:spLocks noGrp="1" noRot="1" noMove="1" noResize="1" noEditPoints="1" noAdjustHandles="1" noChangeArrowheads="1" noChangeShapeType="1"/>
              </p:cNvSpPr>
              <p:nvPr/>
            </p:nvSpPr>
            <p:spPr>
              <a:xfrm rot="16200000">
                <a:off x="9361421" y="1649061"/>
                <a:ext cx="1166400"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grpSp>
          <p:nvGrpSpPr>
            <p:cNvPr id="69" name="Groupe 68">
              <a:extLst>
                <a:ext uri="{FF2B5EF4-FFF2-40B4-BE49-F238E27FC236}">
                  <a16:creationId xmlns:a16="http://schemas.microsoft.com/office/drawing/2014/main" id="{0117119A-F1FC-F995-CFB3-CF238B1AEACE}"/>
                </a:ext>
              </a:extLst>
            </p:cNvPr>
            <p:cNvGrpSpPr>
              <a:grpSpLocks noGrp="1" noUngrp="1" noRot="1" noMove="1" noResize="1"/>
            </p:cNvGrpSpPr>
            <p:nvPr/>
          </p:nvGrpSpPr>
          <p:grpSpPr>
            <a:xfrm>
              <a:off x="5920027" y="1524813"/>
              <a:ext cx="220336" cy="3416698"/>
              <a:chOff x="4609759" y="1213225"/>
              <a:chExt cx="283590" cy="4377575"/>
            </a:xfrm>
          </p:grpSpPr>
          <p:sp>
            <p:nvSpPr>
              <p:cNvPr id="219" name="Rectangle 12">
                <a:extLst>
                  <a:ext uri="{FF2B5EF4-FFF2-40B4-BE49-F238E27FC236}">
                    <a16:creationId xmlns:a16="http://schemas.microsoft.com/office/drawing/2014/main" id="{F5C74BE9-C3F5-4594-59E2-92A724406634}"/>
                  </a:ext>
                </a:extLst>
              </p:cNvPr>
              <p:cNvSpPr>
                <a:spLocks noGrp="1" noRot="1" noMove="1" noResize="1" noEditPoints="1" noAdjustHandles="1" noChangeArrowheads="1" noChangeShapeType="1"/>
              </p:cNvSpPr>
              <p:nvPr/>
            </p:nvSpPr>
            <p:spPr bwMode="auto">
              <a:xfrm>
                <a:off x="4609759"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20" name="Rectangle 20">
                <a:extLst>
                  <a:ext uri="{FF2B5EF4-FFF2-40B4-BE49-F238E27FC236}">
                    <a16:creationId xmlns:a16="http://schemas.microsoft.com/office/drawing/2014/main" id="{E7BBFB89-3202-9CF0-4476-3FEF3B38E01E}"/>
                  </a:ext>
                </a:extLst>
              </p:cNvPr>
              <p:cNvSpPr>
                <a:spLocks noGrp="1" noRot="1" noMove="1" noResize="1" noEditPoints="1" noAdjustHandles="1" noChangeArrowheads="1" noChangeShapeType="1"/>
              </p:cNvSpPr>
              <p:nvPr/>
            </p:nvSpPr>
            <p:spPr bwMode="auto">
              <a:xfrm>
                <a:off x="4609759" y="39456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1" name="Rectangle 28">
                <a:extLst>
                  <a:ext uri="{FF2B5EF4-FFF2-40B4-BE49-F238E27FC236}">
                    <a16:creationId xmlns:a16="http://schemas.microsoft.com/office/drawing/2014/main" id="{BB2D1383-3FC0-F4E9-61AA-F05B86430BEA}"/>
                  </a:ext>
                </a:extLst>
              </p:cNvPr>
              <p:cNvSpPr>
                <a:spLocks noGrp="1" noRot="1" noMove="1" noResize="1" noEditPoints="1" noAdjustHandles="1" noChangeArrowheads="1" noChangeShapeType="1"/>
              </p:cNvSpPr>
              <p:nvPr/>
            </p:nvSpPr>
            <p:spPr bwMode="auto">
              <a:xfrm>
                <a:off x="4609759"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2" name="Rectangle 36">
                <a:extLst>
                  <a:ext uri="{FF2B5EF4-FFF2-40B4-BE49-F238E27FC236}">
                    <a16:creationId xmlns:a16="http://schemas.microsoft.com/office/drawing/2014/main" id="{492A833D-B7DC-9179-6D6D-EC047E88A00C}"/>
                  </a:ext>
                </a:extLst>
              </p:cNvPr>
              <p:cNvSpPr>
                <a:spLocks noGrp="1" noRot="1" noMove="1" noResize="1" noEditPoints="1" noAdjustHandles="1" noChangeArrowheads="1" noChangeShapeType="1"/>
              </p:cNvSpPr>
              <p:nvPr/>
            </p:nvSpPr>
            <p:spPr bwMode="auto">
              <a:xfrm>
                <a:off x="4609759"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3" name="Rectangle 52">
                <a:extLst>
                  <a:ext uri="{FF2B5EF4-FFF2-40B4-BE49-F238E27FC236}">
                    <a16:creationId xmlns:a16="http://schemas.microsoft.com/office/drawing/2014/main" id="{59777873-6091-C331-8962-EA10EBC306CA}"/>
                  </a:ext>
                </a:extLst>
              </p:cNvPr>
              <p:cNvSpPr>
                <a:spLocks noGrp="1" noRot="1" noMove="1" noResize="1" noEditPoints="1" noAdjustHandles="1" noChangeArrowheads="1" noChangeShapeType="1"/>
              </p:cNvSpPr>
              <p:nvPr/>
            </p:nvSpPr>
            <p:spPr bwMode="auto">
              <a:xfrm>
                <a:off x="4609759"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24" name="Rectangle 60">
                <a:extLst>
                  <a:ext uri="{FF2B5EF4-FFF2-40B4-BE49-F238E27FC236}">
                    <a16:creationId xmlns:a16="http://schemas.microsoft.com/office/drawing/2014/main" id="{C99DBFFF-447C-29E5-2933-585A0C02C5E3}"/>
                  </a:ext>
                </a:extLst>
              </p:cNvPr>
              <p:cNvSpPr>
                <a:spLocks noGrp="1" noRot="1" noMove="1" noResize="1" noEditPoints="1" noAdjustHandles="1" noChangeArrowheads="1" noChangeShapeType="1"/>
              </p:cNvSpPr>
              <p:nvPr/>
            </p:nvSpPr>
            <p:spPr bwMode="auto">
              <a:xfrm>
                <a:off x="4609759"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5" name="Rectangle 68">
                <a:extLst>
                  <a:ext uri="{FF2B5EF4-FFF2-40B4-BE49-F238E27FC236}">
                    <a16:creationId xmlns:a16="http://schemas.microsoft.com/office/drawing/2014/main" id="{2CB71836-9C1C-0C00-3C29-680EB8BEDE45}"/>
                  </a:ext>
                </a:extLst>
              </p:cNvPr>
              <p:cNvSpPr>
                <a:spLocks noGrp="1" noRot="1" noMove="1" noResize="1" noEditPoints="1" noAdjustHandles="1" noChangeArrowheads="1" noChangeShapeType="1"/>
              </p:cNvSpPr>
              <p:nvPr/>
            </p:nvSpPr>
            <p:spPr bwMode="auto">
              <a:xfrm>
                <a:off x="4609759"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6" name="Rectangle 68">
                <a:extLst>
                  <a:ext uri="{FF2B5EF4-FFF2-40B4-BE49-F238E27FC236}">
                    <a16:creationId xmlns:a16="http://schemas.microsoft.com/office/drawing/2014/main" id="{DFD040F9-E6E6-35EC-3027-BA0763A5D32D}"/>
                  </a:ext>
                </a:extLst>
              </p:cNvPr>
              <p:cNvSpPr>
                <a:spLocks noGrp="1" noRot="1" noMove="1" noResize="1" noEditPoints="1" noAdjustHandles="1" noChangeArrowheads="1" noChangeShapeType="1"/>
              </p:cNvSpPr>
              <p:nvPr/>
            </p:nvSpPr>
            <p:spPr bwMode="auto">
              <a:xfrm>
                <a:off x="4609759"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7" name="Rectangle 68">
                <a:extLst>
                  <a:ext uri="{FF2B5EF4-FFF2-40B4-BE49-F238E27FC236}">
                    <a16:creationId xmlns:a16="http://schemas.microsoft.com/office/drawing/2014/main" id="{565AFD4F-249E-1CB2-4EC3-CC9CF700AC66}"/>
                  </a:ext>
                </a:extLst>
              </p:cNvPr>
              <p:cNvSpPr>
                <a:spLocks noGrp="1" noRot="1" noMove="1" noResize="1" noEditPoints="1" noAdjustHandles="1" noChangeArrowheads="1" noChangeShapeType="1"/>
              </p:cNvSpPr>
              <p:nvPr/>
            </p:nvSpPr>
            <p:spPr bwMode="auto">
              <a:xfrm>
                <a:off x="4609759"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28" name="ZoneTexte 227">
                <a:extLst>
                  <a:ext uri="{FF2B5EF4-FFF2-40B4-BE49-F238E27FC236}">
                    <a16:creationId xmlns:a16="http://schemas.microsoft.com/office/drawing/2014/main" id="{E535F9B4-AD70-98E3-F706-8436EA3F456A}"/>
                  </a:ext>
                </a:extLst>
              </p:cNvPr>
              <p:cNvSpPr txBox="1">
                <a:spLocks noGrp="1" noRot="1" noMove="1" noResize="1" noEditPoints="1" noAdjustHandles="1" noChangeArrowheads="1" noChangeShapeType="1"/>
              </p:cNvSpPr>
              <p:nvPr/>
            </p:nvSpPr>
            <p:spPr>
              <a:xfrm rot="16200000">
                <a:off x="4179991" y="1664973"/>
                <a:ext cx="1165106"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grpSp>
          <p:nvGrpSpPr>
            <p:cNvPr id="70" name="Groupe 69">
              <a:extLst>
                <a:ext uri="{FF2B5EF4-FFF2-40B4-BE49-F238E27FC236}">
                  <a16:creationId xmlns:a16="http://schemas.microsoft.com/office/drawing/2014/main" id="{4EA415A3-AE60-545C-360B-924B3D88A462}"/>
                </a:ext>
              </a:extLst>
            </p:cNvPr>
            <p:cNvGrpSpPr>
              <a:grpSpLocks noGrp="1" noUngrp="1" noRot="1" noMove="1" noResize="1"/>
            </p:cNvGrpSpPr>
            <p:nvPr/>
          </p:nvGrpSpPr>
          <p:grpSpPr>
            <a:xfrm>
              <a:off x="6657996" y="1507512"/>
              <a:ext cx="230687" cy="3434420"/>
              <a:chOff x="8844513" y="1190519"/>
              <a:chExt cx="296912" cy="4400281"/>
            </a:xfrm>
          </p:grpSpPr>
          <p:sp>
            <p:nvSpPr>
              <p:cNvPr id="209" name="Rectangle 12">
                <a:extLst>
                  <a:ext uri="{FF2B5EF4-FFF2-40B4-BE49-F238E27FC236}">
                    <a16:creationId xmlns:a16="http://schemas.microsoft.com/office/drawing/2014/main" id="{1A6B9C2A-CA41-254C-7ED7-429B0EF2AB26}"/>
                  </a:ext>
                </a:extLst>
              </p:cNvPr>
              <p:cNvSpPr>
                <a:spLocks noGrp="1" noRot="1" noMove="1" noResize="1" noEditPoints="1" noAdjustHandles="1" noChangeArrowheads="1" noChangeShapeType="1"/>
              </p:cNvSpPr>
              <p:nvPr/>
            </p:nvSpPr>
            <p:spPr bwMode="auto">
              <a:xfrm>
                <a:off x="8844513" y="3607200"/>
                <a:ext cx="266400" cy="288000"/>
              </a:xfrm>
              <a:prstGeom prst="rect">
                <a:avLst/>
              </a:prstGeom>
              <a:solidFill>
                <a:srgbClr val="00B05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10" name="Rectangle 20">
                <a:extLst>
                  <a:ext uri="{FF2B5EF4-FFF2-40B4-BE49-F238E27FC236}">
                    <a16:creationId xmlns:a16="http://schemas.microsoft.com/office/drawing/2014/main" id="{810891C7-2DDB-944C-0DCB-3FF3AE691FC5}"/>
                  </a:ext>
                </a:extLst>
              </p:cNvPr>
              <p:cNvSpPr>
                <a:spLocks noGrp="1" noRot="1" noMove="1" noResize="1" noEditPoints="1" noAdjustHandles="1" noChangeArrowheads="1" noChangeShapeType="1"/>
              </p:cNvSpPr>
              <p:nvPr/>
            </p:nvSpPr>
            <p:spPr bwMode="auto">
              <a:xfrm>
                <a:off x="8844513"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1" name="Rectangle 28">
                <a:extLst>
                  <a:ext uri="{FF2B5EF4-FFF2-40B4-BE49-F238E27FC236}">
                    <a16:creationId xmlns:a16="http://schemas.microsoft.com/office/drawing/2014/main" id="{7CC736C3-DDDD-4719-C880-3481141F577B}"/>
                  </a:ext>
                </a:extLst>
              </p:cNvPr>
              <p:cNvSpPr>
                <a:spLocks noGrp="1" noRot="1" noMove="1" noResize="1" noEditPoints="1" noAdjustHandles="1" noChangeArrowheads="1" noChangeShapeType="1"/>
              </p:cNvSpPr>
              <p:nvPr/>
            </p:nvSpPr>
            <p:spPr bwMode="auto">
              <a:xfrm>
                <a:off x="8844513" y="42840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2" name="Rectangle 36">
                <a:extLst>
                  <a:ext uri="{FF2B5EF4-FFF2-40B4-BE49-F238E27FC236}">
                    <a16:creationId xmlns:a16="http://schemas.microsoft.com/office/drawing/2014/main" id="{9288926B-218C-A6B2-C707-9D04E4F7F56A}"/>
                  </a:ext>
                </a:extLst>
              </p:cNvPr>
              <p:cNvSpPr>
                <a:spLocks noGrp="1" noRot="1" noMove="1" noResize="1" noEditPoints="1" noAdjustHandles="1" noChangeArrowheads="1" noChangeShapeType="1"/>
              </p:cNvSpPr>
              <p:nvPr/>
            </p:nvSpPr>
            <p:spPr bwMode="auto">
              <a:xfrm>
                <a:off x="8844513"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3" name="Rectangle 52">
                <a:extLst>
                  <a:ext uri="{FF2B5EF4-FFF2-40B4-BE49-F238E27FC236}">
                    <a16:creationId xmlns:a16="http://schemas.microsoft.com/office/drawing/2014/main" id="{05B81ED7-F323-5A6F-906E-AB4F96DDD555}"/>
                  </a:ext>
                </a:extLst>
              </p:cNvPr>
              <p:cNvSpPr>
                <a:spLocks noGrp="1" noRot="1" noMove="1" noResize="1" noEditPoints="1" noAdjustHandles="1" noChangeArrowheads="1" noChangeShapeType="1"/>
              </p:cNvSpPr>
              <p:nvPr/>
            </p:nvSpPr>
            <p:spPr bwMode="auto">
              <a:xfrm>
                <a:off x="8844513"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14" name="Rectangle 60">
                <a:extLst>
                  <a:ext uri="{FF2B5EF4-FFF2-40B4-BE49-F238E27FC236}">
                    <a16:creationId xmlns:a16="http://schemas.microsoft.com/office/drawing/2014/main" id="{EB06945F-E280-003C-8139-FDB4242B9FBC}"/>
                  </a:ext>
                </a:extLst>
              </p:cNvPr>
              <p:cNvSpPr>
                <a:spLocks noGrp="1" noRot="1" noMove="1" noResize="1" noEditPoints="1" noAdjustHandles="1" noChangeArrowheads="1" noChangeShapeType="1"/>
              </p:cNvSpPr>
              <p:nvPr/>
            </p:nvSpPr>
            <p:spPr bwMode="auto">
              <a:xfrm>
                <a:off x="8844513"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5" name="Rectangle 68">
                <a:extLst>
                  <a:ext uri="{FF2B5EF4-FFF2-40B4-BE49-F238E27FC236}">
                    <a16:creationId xmlns:a16="http://schemas.microsoft.com/office/drawing/2014/main" id="{2AD32EB7-7D3E-1E71-81CE-7A0F2BAF11D7}"/>
                  </a:ext>
                </a:extLst>
              </p:cNvPr>
              <p:cNvSpPr>
                <a:spLocks noGrp="1" noRot="1" noMove="1" noResize="1" noEditPoints="1" noAdjustHandles="1" noChangeArrowheads="1" noChangeShapeType="1"/>
              </p:cNvSpPr>
              <p:nvPr/>
            </p:nvSpPr>
            <p:spPr bwMode="auto">
              <a:xfrm>
                <a:off x="8844514"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6" name="Rectangle 68">
                <a:extLst>
                  <a:ext uri="{FF2B5EF4-FFF2-40B4-BE49-F238E27FC236}">
                    <a16:creationId xmlns:a16="http://schemas.microsoft.com/office/drawing/2014/main" id="{85927BC3-15AC-2468-84F5-823D150FE916}"/>
                  </a:ext>
                </a:extLst>
              </p:cNvPr>
              <p:cNvSpPr>
                <a:spLocks noGrp="1" noRot="1" noMove="1" noResize="1" noEditPoints="1" noAdjustHandles="1" noChangeArrowheads="1" noChangeShapeType="1"/>
              </p:cNvSpPr>
              <p:nvPr/>
            </p:nvSpPr>
            <p:spPr bwMode="auto">
              <a:xfrm>
                <a:off x="8844513" y="4964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7" name="Rectangle 68">
                <a:extLst>
                  <a:ext uri="{FF2B5EF4-FFF2-40B4-BE49-F238E27FC236}">
                    <a16:creationId xmlns:a16="http://schemas.microsoft.com/office/drawing/2014/main" id="{369742BF-7C85-1D47-831B-435B93A2B8D0}"/>
                  </a:ext>
                </a:extLst>
              </p:cNvPr>
              <p:cNvSpPr>
                <a:spLocks noGrp="1" noRot="1" noMove="1" noResize="1" noEditPoints="1" noAdjustHandles="1" noChangeArrowheads="1" noChangeShapeType="1"/>
              </p:cNvSpPr>
              <p:nvPr/>
            </p:nvSpPr>
            <p:spPr bwMode="auto">
              <a:xfrm>
                <a:off x="8844513" y="5302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18" name="ZoneTexte 217">
                <a:extLst>
                  <a:ext uri="{FF2B5EF4-FFF2-40B4-BE49-F238E27FC236}">
                    <a16:creationId xmlns:a16="http://schemas.microsoft.com/office/drawing/2014/main" id="{562CA3F1-49E2-2D77-B581-F79B487600B4}"/>
                  </a:ext>
                </a:extLst>
              </p:cNvPr>
              <p:cNvSpPr txBox="1">
                <a:spLocks noGrp="1" noRot="1" noMove="1" noResize="1" noEditPoints="1" noAdjustHandles="1" noChangeArrowheads="1" noChangeShapeType="1"/>
              </p:cNvSpPr>
              <p:nvPr/>
            </p:nvSpPr>
            <p:spPr>
              <a:xfrm rot="16200000">
                <a:off x="8427420" y="1642914"/>
                <a:ext cx="1166400"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sp>
          <p:nvSpPr>
            <p:cNvPr id="95" name="Rectangle 94">
              <a:extLst>
                <a:ext uri="{FF2B5EF4-FFF2-40B4-BE49-F238E27FC236}">
                  <a16:creationId xmlns:a16="http://schemas.microsoft.com/office/drawing/2014/main" id="{CF4B3025-0576-0F8E-B03B-A39CA0EAD621}"/>
                </a:ext>
              </a:extLst>
            </p:cNvPr>
            <p:cNvSpPr>
              <a:spLocks noGrp="1" noRot="1" noMove="1" noResize="1" noEditPoints="1" noAdjustHandles="1" noChangeArrowheads="1" noChangeShapeType="1"/>
            </p:cNvSpPr>
            <p:nvPr/>
          </p:nvSpPr>
          <p:spPr>
            <a:xfrm>
              <a:off x="5848521" y="1537687"/>
              <a:ext cx="1819040" cy="3441012"/>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96" name="Groupe 271">
              <a:extLst>
                <a:ext uri="{FF2B5EF4-FFF2-40B4-BE49-F238E27FC236}">
                  <a16:creationId xmlns:a16="http://schemas.microsoft.com/office/drawing/2014/main" id="{1EA17A8A-3DE5-5C4B-EFFE-24784578F176}"/>
                </a:ext>
              </a:extLst>
            </p:cNvPr>
            <p:cNvGrpSpPr>
              <a:grpSpLocks noGrp="1" noUngrp="1" noRot="1" noMove="1" noResize="1"/>
            </p:cNvGrpSpPr>
            <p:nvPr/>
          </p:nvGrpSpPr>
          <p:grpSpPr>
            <a:xfrm>
              <a:off x="7136259" y="1511090"/>
              <a:ext cx="210302" cy="3429623"/>
              <a:chOff x="9813816" y="1196666"/>
              <a:chExt cx="270675" cy="4394134"/>
            </a:xfrm>
          </p:grpSpPr>
          <p:sp>
            <p:nvSpPr>
              <p:cNvPr id="199" name="Rectangle 12">
                <a:extLst>
                  <a:ext uri="{FF2B5EF4-FFF2-40B4-BE49-F238E27FC236}">
                    <a16:creationId xmlns:a16="http://schemas.microsoft.com/office/drawing/2014/main" id="{6A0139A5-B3E4-9F5A-1B11-23638B69FF09}"/>
                  </a:ext>
                </a:extLst>
              </p:cNvPr>
              <p:cNvSpPr>
                <a:spLocks noGrp="1" noRot="1" noMove="1" noResize="1" noEditPoints="1" noAdjustHandles="1" noChangeArrowheads="1" noChangeShapeType="1"/>
              </p:cNvSpPr>
              <p:nvPr/>
            </p:nvSpPr>
            <p:spPr bwMode="auto">
              <a:xfrm>
                <a:off x="9818091"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200" name="Rectangle 20">
                <a:extLst>
                  <a:ext uri="{FF2B5EF4-FFF2-40B4-BE49-F238E27FC236}">
                    <a16:creationId xmlns:a16="http://schemas.microsoft.com/office/drawing/2014/main" id="{BC835982-D536-04BA-04F7-3070362949A0}"/>
                  </a:ext>
                </a:extLst>
              </p:cNvPr>
              <p:cNvSpPr>
                <a:spLocks noGrp="1" noRot="1" noMove="1" noResize="1" noEditPoints="1" noAdjustHandles="1" noChangeArrowheads="1" noChangeShapeType="1"/>
              </p:cNvSpPr>
              <p:nvPr/>
            </p:nvSpPr>
            <p:spPr bwMode="auto">
              <a:xfrm>
                <a:off x="9818091"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1" name="Rectangle 28">
                <a:extLst>
                  <a:ext uri="{FF2B5EF4-FFF2-40B4-BE49-F238E27FC236}">
                    <a16:creationId xmlns:a16="http://schemas.microsoft.com/office/drawing/2014/main" id="{2F38345C-2437-C1CB-DED2-633764D7964F}"/>
                  </a:ext>
                </a:extLst>
              </p:cNvPr>
              <p:cNvSpPr>
                <a:spLocks noGrp="1" noRot="1" noMove="1" noResize="1" noEditPoints="1" noAdjustHandles="1" noChangeArrowheads="1" noChangeShapeType="1"/>
              </p:cNvSpPr>
              <p:nvPr/>
            </p:nvSpPr>
            <p:spPr bwMode="auto">
              <a:xfrm>
                <a:off x="9818091"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2" name="Rectangle 36">
                <a:extLst>
                  <a:ext uri="{FF2B5EF4-FFF2-40B4-BE49-F238E27FC236}">
                    <a16:creationId xmlns:a16="http://schemas.microsoft.com/office/drawing/2014/main" id="{A0C1A915-8C33-5B30-CC81-8B1D33273023}"/>
                  </a:ext>
                </a:extLst>
              </p:cNvPr>
              <p:cNvSpPr>
                <a:spLocks noGrp="1" noRot="1" noMove="1" noResize="1" noEditPoints="1" noAdjustHandles="1" noChangeArrowheads="1" noChangeShapeType="1"/>
              </p:cNvSpPr>
              <p:nvPr/>
            </p:nvSpPr>
            <p:spPr bwMode="auto">
              <a:xfrm>
                <a:off x="9818091"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3" name="Rectangle 52">
                <a:extLst>
                  <a:ext uri="{FF2B5EF4-FFF2-40B4-BE49-F238E27FC236}">
                    <a16:creationId xmlns:a16="http://schemas.microsoft.com/office/drawing/2014/main" id="{CB3809C1-3436-7546-BE8C-98EED2255BC1}"/>
                  </a:ext>
                </a:extLst>
              </p:cNvPr>
              <p:cNvSpPr>
                <a:spLocks noGrp="1" noRot="1" noMove="1" noResize="1" noEditPoints="1" noAdjustHandles="1" noChangeArrowheads="1" noChangeShapeType="1"/>
              </p:cNvSpPr>
              <p:nvPr/>
            </p:nvSpPr>
            <p:spPr bwMode="auto">
              <a:xfrm>
                <a:off x="9818091"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204" name="Rectangle 60">
                <a:extLst>
                  <a:ext uri="{FF2B5EF4-FFF2-40B4-BE49-F238E27FC236}">
                    <a16:creationId xmlns:a16="http://schemas.microsoft.com/office/drawing/2014/main" id="{4C968B73-95DF-E85B-37A6-0E1E5CC77EC6}"/>
                  </a:ext>
                </a:extLst>
              </p:cNvPr>
              <p:cNvSpPr>
                <a:spLocks noGrp="1" noRot="1" noMove="1" noResize="1" noEditPoints="1" noAdjustHandles="1" noChangeArrowheads="1" noChangeShapeType="1"/>
              </p:cNvSpPr>
              <p:nvPr/>
            </p:nvSpPr>
            <p:spPr bwMode="auto">
              <a:xfrm>
                <a:off x="9818091" y="3268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5" name="Rectangle 68">
                <a:extLst>
                  <a:ext uri="{FF2B5EF4-FFF2-40B4-BE49-F238E27FC236}">
                    <a16:creationId xmlns:a16="http://schemas.microsoft.com/office/drawing/2014/main" id="{82E9255F-9087-2E29-55DD-6D7E42550BAA}"/>
                  </a:ext>
                </a:extLst>
              </p:cNvPr>
              <p:cNvSpPr>
                <a:spLocks noGrp="1" noRot="1" noMove="1" noResize="1" noEditPoints="1" noAdjustHandles="1" noChangeArrowheads="1" noChangeShapeType="1"/>
              </p:cNvSpPr>
              <p:nvPr/>
            </p:nvSpPr>
            <p:spPr bwMode="auto">
              <a:xfrm>
                <a:off x="9818091" y="4622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6" name="Rectangle 68">
                <a:extLst>
                  <a:ext uri="{FF2B5EF4-FFF2-40B4-BE49-F238E27FC236}">
                    <a16:creationId xmlns:a16="http://schemas.microsoft.com/office/drawing/2014/main" id="{2C34A03D-0FE6-D69B-2027-FEDA6AC813F7}"/>
                  </a:ext>
                </a:extLst>
              </p:cNvPr>
              <p:cNvSpPr>
                <a:spLocks noGrp="1" noRot="1" noMove="1" noResize="1" noEditPoints="1" noAdjustHandles="1" noChangeArrowheads="1" noChangeShapeType="1"/>
              </p:cNvSpPr>
              <p:nvPr/>
            </p:nvSpPr>
            <p:spPr bwMode="auto">
              <a:xfrm>
                <a:off x="9818091"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7" name="Rectangle 68">
                <a:extLst>
                  <a:ext uri="{FF2B5EF4-FFF2-40B4-BE49-F238E27FC236}">
                    <a16:creationId xmlns:a16="http://schemas.microsoft.com/office/drawing/2014/main" id="{3A24EE71-DEC2-57F7-5014-F585F0BF1244}"/>
                  </a:ext>
                </a:extLst>
              </p:cNvPr>
              <p:cNvSpPr>
                <a:spLocks noGrp="1" noRot="1" noMove="1" noResize="1" noEditPoints="1" noAdjustHandles="1" noChangeArrowheads="1" noChangeShapeType="1"/>
              </p:cNvSpPr>
              <p:nvPr/>
            </p:nvSpPr>
            <p:spPr bwMode="auto">
              <a:xfrm>
                <a:off x="9818091"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208" name="ZoneTexte 33">
                <a:extLst>
                  <a:ext uri="{FF2B5EF4-FFF2-40B4-BE49-F238E27FC236}">
                    <a16:creationId xmlns:a16="http://schemas.microsoft.com/office/drawing/2014/main" id="{AB05DEFE-F4B2-488E-6D96-971F7F10BB1B}"/>
                  </a:ext>
                </a:extLst>
              </p:cNvPr>
              <p:cNvSpPr txBox="1">
                <a:spLocks noGrp="1" noRot="1" noMove="1" noResize="1" noEditPoints="1" noAdjustHandles="1" noChangeArrowheads="1" noChangeShapeType="1"/>
              </p:cNvSpPr>
              <p:nvPr/>
            </p:nvSpPr>
            <p:spPr>
              <a:xfrm rot="16200000">
                <a:off x="9361421" y="1649061"/>
                <a:ext cx="1166400"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sp>
          <p:nvSpPr>
            <p:cNvPr id="122" name="Rectangle 121">
              <a:extLst>
                <a:ext uri="{FF2B5EF4-FFF2-40B4-BE49-F238E27FC236}">
                  <a16:creationId xmlns:a16="http://schemas.microsoft.com/office/drawing/2014/main" id="{0C3F09AD-4655-D5F3-F8CD-9C2D3BF85EA7}"/>
                </a:ext>
              </a:extLst>
            </p:cNvPr>
            <p:cNvSpPr>
              <a:spLocks noGrp="1" noRot="1" noMove="1" noResize="1" noEditPoints="1" noAdjustHandles="1" noChangeArrowheads="1" noChangeShapeType="1"/>
            </p:cNvSpPr>
            <p:nvPr/>
          </p:nvSpPr>
          <p:spPr>
            <a:xfrm>
              <a:off x="6111827" y="1309096"/>
              <a:ext cx="1373803"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HORN OF AFRICA</a:t>
              </a:r>
            </a:p>
          </p:txBody>
        </p:sp>
        <p:sp>
          <p:nvSpPr>
            <p:cNvPr id="136" name="ZoneTexte 15">
              <a:extLst>
                <a:ext uri="{FF2B5EF4-FFF2-40B4-BE49-F238E27FC236}">
                  <a16:creationId xmlns:a16="http://schemas.microsoft.com/office/drawing/2014/main" id="{24080A11-D2F9-3846-D45E-EFB6E041EF16}"/>
                </a:ext>
              </a:extLst>
            </p:cNvPr>
            <p:cNvSpPr txBox="1">
              <a:spLocks noGrp="1" noRot="1" noMove="1" noResize="1" noEditPoints="1" noAdjustHandles="1" noChangeArrowheads="1" noChangeShapeType="1"/>
            </p:cNvSpPr>
            <p:nvPr/>
          </p:nvSpPr>
          <p:spPr>
            <a:xfrm rot="16200000">
              <a:off x="6785514" y="1869348"/>
              <a:ext cx="910375" cy="230832"/>
            </a:xfrm>
            <a:prstGeom prst="rect">
              <a:avLst/>
            </a:prstGeom>
            <a:noFill/>
            <a:ln w="9525">
              <a:noFill/>
            </a:ln>
          </p:spPr>
          <p:txBody>
            <a:bodyPr wrap="square" rtlCol="0" anchor="ctr">
              <a:spAutoFit/>
            </a:bodyPr>
            <a:lstStyle/>
            <a:p>
              <a:r>
                <a:rPr lang="fr-FR" sz="900" b="1" noProof="1">
                  <a:latin typeface="Arial" panose="020B0604020202020204" pitchFamily="34" charset="0"/>
                  <a:cs typeface="Arial" panose="020B0604020202020204" pitchFamily="34" charset="0"/>
                </a:rPr>
                <a:t>Soudan</a:t>
              </a:r>
            </a:p>
          </p:txBody>
        </p:sp>
        <p:sp>
          <p:nvSpPr>
            <p:cNvPr id="137" name="ZoneTexte 15">
              <a:extLst>
                <a:ext uri="{FF2B5EF4-FFF2-40B4-BE49-F238E27FC236}">
                  <a16:creationId xmlns:a16="http://schemas.microsoft.com/office/drawing/2014/main" id="{33CC5123-88AE-2236-ABF8-2431F9B642E9}"/>
                </a:ext>
              </a:extLst>
            </p:cNvPr>
            <p:cNvSpPr txBox="1">
              <a:spLocks noGrp="1" noRot="1" noMove="1" noResize="1" noEditPoints="1" noAdjustHandles="1" noChangeArrowheads="1" noChangeShapeType="1"/>
            </p:cNvSpPr>
            <p:nvPr/>
          </p:nvSpPr>
          <p:spPr>
            <a:xfrm rot="16200000">
              <a:off x="5813920" y="1862340"/>
              <a:ext cx="910375" cy="230832"/>
            </a:xfrm>
            <a:prstGeom prst="rect">
              <a:avLst/>
            </a:prstGeom>
            <a:noFill/>
            <a:ln w="9525">
              <a:noFill/>
            </a:ln>
          </p:spPr>
          <p:txBody>
            <a:bodyPr wrap="square" rtlCol="0" anchor="ctr">
              <a:spAutoFit/>
            </a:bodyPr>
            <a:lstStyle/>
            <a:p>
              <a:r>
                <a:rPr lang="fr-FR" sz="900" b="1" noProof="1">
                  <a:latin typeface="Arial" panose="020B0604020202020204" pitchFamily="34" charset="0"/>
                  <a:cs typeface="Arial" panose="020B0604020202020204" pitchFamily="34" charset="0"/>
                </a:rPr>
                <a:t>Eritrea</a:t>
              </a:r>
            </a:p>
          </p:txBody>
        </p:sp>
        <p:sp>
          <p:nvSpPr>
            <p:cNvPr id="138" name="ZoneTexte 15">
              <a:extLst>
                <a:ext uri="{FF2B5EF4-FFF2-40B4-BE49-F238E27FC236}">
                  <a16:creationId xmlns:a16="http://schemas.microsoft.com/office/drawing/2014/main" id="{1F5F6679-E3D8-CB11-90B9-1EDBCD345BDE}"/>
                </a:ext>
              </a:extLst>
            </p:cNvPr>
            <p:cNvSpPr txBox="1">
              <a:spLocks noGrp="1" noRot="1" noMove="1" noResize="1" noEditPoints="1" noAdjustHandles="1" noChangeArrowheads="1" noChangeShapeType="1"/>
            </p:cNvSpPr>
            <p:nvPr/>
          </p:nvSpPr>
          <p:spPr>
            <a:xfrm rot="16200000">
              <a:off x="6038702" y="1869348"/>
              <a:ext cx="910375" cy="230832"/>
            </a:xfrm>
            <a:prstGeom prst="rect">
              <a:avLst/>
            </a:prstGeom>
            <a:noFill/>
            <a:ln w="9525">
              <a:noFill/>
            </a:ln>
          </p:spPr>
          <p:txBody>
            <a:bodyPr wrap="square" rtlCol="0" anchor="ctr">
              <a:spAutoFit/>
            </a:bodyPr>
            <a:lstStyle/>
            <a:p>
              <a:r>
                <a:rPr lang="en-GB" sz="900" b="1">
                  <a:latin typeface="Arial" panose="020B0604020202020204" pitchFamily="34" charset="0"/>
                  <a:cs typeface="Arial" panose="020B0604020202020204" pitchFamily="34" charset="0"/>
                </a:rPr>
                <a:t>Ethiopia</a:t>
              </a:r>
            </a:p>
          </p:txBody>
        </p:sp>
        <p:sp>
          <p:nvSpPr>
            <p:cNvPr id="139" name="ZoneTexte 15">
              <a:extLst>
                <a:ext uri="{FF2B5EF4-FFF2-40B4-BE49-F238E27FC236}">
                  <a16:creationId xmlns:a16="http://schemas.microsoft.com/office/drawing/2014/main" id="{51B41F0A-BE3F-A559-07F4-10645630E956}"/>
                </a:ext>
              </a:extLst>
            </p:cNvPr>
            <p:cNvSpPr txBox="1">
              <a:spLocks noGrp="1" noRot="1" noMove="1" noResize="1" noEditPoints="1" noAdjustHandles="1" noChangeArrowheads="1" noChangeShapeType="1"/>
            </p:cNvSpPr>
            <p:nvPr/>
          </p:nvSpPr>
          <p:spPr>
            <a:xfrm rot="16200000">
              <a:off x="6290022" y="1869348"/>
              <a:ext cx="910375" cy="230832"/>
            </a:xfrm>
            <a:prstGeom prst="rect">
              <a:avLst/>
            </a:prstGeom>
            <a:noFill/>
            <a:ln w="9525">
              <a:noFill/>
            </a:ln>
          </p:spPr>
          <p:txBody>
            <a:bodyPr wrap="square" rtlCol="0" anchor="ctr">
              <a:spAutoFit/>
            </a:bodyPr>
            <a:lstStyle/>
            <a:p>
              <a:r>
                <a:rPr lang="fr-FR" sz="900" b="1" dirty="0">
                  <a:latin typeface="Arial" panose="020B0604020202020204" pitchFamily="34" charset="0"/>
                  <a:cs typeface="Arial" panose="020B0604020202020204" pitchFamily="34" charset="0"/>
                </a:rPr>
                <a:t>Kenya</a:t>
              </a:r>
              <a:endParaRPr lang="fr-BE" sz="900" b="1" dirty="0">
                <a:latin typeface="Arial" panose="020B0604020202020204" pitchFamily="34" charset="0"/>
                <a:cs typeface="Arial" panose="020B0604020202020204" pitchFamily="34" charset="0"/>
              </a:endParaRPr>
            </a:p>
          </p:txBody>
        </p:sp>
        <p:sp>
          <p:nvSpPr>
            <p:cNvPr id="140" name="ZoneTexte 15">
              <a:extLst>
                <a:ext uri="{FF2B5EF4-FFF2-40B4-BE49-F238E27FC236}">
                  <a16:creationId xmlns:a16="http://schemas.microsoft.com/office/drawing/2014/main" id="{FC65F607-7B6B-7869-7D66-600A4ED823EE}"/>
                </a:ext>
              </a:extLst>
            </p:cNvPr>
            <p:cNvSpPr txBox="1">
              <a:spLocks noGrp="1" noRot="1" noMove="1" noResize="1" noEditPoints="1" noAdjustHandles="1" noChangeArrowheads="1" noChangeShapeType="1"/>
            </p:cNvSpPr>
            <p:nvPr/>
          </p:nvSpPr>
          <p:spPr>
            <a:xfrm rot="16200000">
              <a:off x="6532598" y="1870923"/>
              <a:ext cx="910375" cy="230832"/>
            </a:xfrm>
            <a:prstGeom prst="rect">
              <a:avLst/>
            </a:prstGeom>
            <a:noFill/>
            <a:ln w="9525">
              <a:noFill/>
            </a:ln>
          </p:spPr>
          <p:txBody>
            <a:bodyPr wrap="square" rtlCol="0" anchor="ctr">
              <a:spAutoFit/>
            </a:bodyPr>
            <a:lstStyle/>
            <a:p>
              <a:r>
                <a:rPr lang="fr-FR" sz="900" b="1" noProof="1">
                  <a:latin typeface="Arial" panose="020B0604020202020204" pitchFamily="34" charset="0"/>
                  <a:cs typeface="Arial" panose="020B0604020202020204" pitchFamily="34" charset="0"/>
                </a:rPr>
                <a:t>Somalia</a:t>
              </a:r>
            </a:p>
          </p:txBody>
        </p:sp>
        <p:sp>
          <p:nvSpPr>
            <p:cNvPr id="141" name="ZoneTexte 15">
              <a:extLst>
                <a:ext uri="{FF2B5EF4-FFF2-40B4-BE49-F238E27FC236}">
                  <a16:creationId xmlns:a16="http://schemas.microsoft.com/office/drawing/2014/main" id="{4307B333-AB50-FFFC-AFDA-3302884347F3}"/>
                </a:ext>
              </a:extLst>
            </p:cNvPr>
            <p:cNvSpPr txBox="1">
              <a:spLocks noGrp="1" noRot="1" noMove="1" noResize="1" noEditPoints="1" noAdjustHandles="1" noChangeArrowheads="1" noChangeShapeType="1"/>
            </p:cNvSpPr>
            <p:nvPr/>
          </p:nvSpPr>
          <p:spPr>
            <a:xfrm rot="16200000">
              <a:off x="5578039" y="1862340"/>
              <a:ext cx="910375" cy="230832"/>
            </a:xfrm>
            <a:prstGeom prst="rect">
              <a:avLst/>
            </a:prstGeom>
            <a:noFill/>
            <a:ln w="9525">
              <a:noFill/>
            </a:ln>
          </p:spPr>
          <p:txBody>
            <a:bodyPr wrap="square" rtlCol="0" anchor="ctr">
              <a:spAutoFit/>
            </a:bodyPr>
            <a:lstStyle/>
            <a:p>
              <a:r>
                <a:rPr lang="fr-FR" sz="900" b="1" dirty="0">
                  <a:latin typeface="Arial" panose="020B0604020202020204" pitchFamily="34" charset="0"/>
                  <a:cs typeface="Arial" panose="020B0604020202020204" pitchFamily="34" charset="0"/>
                </a:rPr>
                <a:t>Djibouti</a:t>
              </a:r>
              <a:endParaRPr lang="fr-BE" sz="900" b="1" dirty="0">
                <a:latin typeface="Arial" panose="020B0604020202020204" pitchFamily="34" charset="0"/>
                <a:cs typeface="Arial" panose="020B0604020202020204" pitchFamily="34" charset="0"/>
              </a:endParaRPr>
            </a:p>
          </p:txBody>
        </p:sp>
        <p:pic>
          <p:nvPicPr>
            <p:cNvPr id="142" name="Picture 2" descr="Drapeau de Djibouti">
              <a:extLst>
                <a:ext uri="{FF2B5EF4-FFF2-40B4-BE49-F238E27FC236}">
                  <a16:creationId xmlns:a16="http://schemas.microsoft.com/office/drawing/2014/main" id="{57355415-0450-C0DE-2443-0025306CDCB7}"/>
                </a:ext>
              </a:extLst>
            </p:cNvPr>
            <p:cNvPicPr>
              <a:picLocks noGrp="1" noRot="1" noChangeAspect="1" noMove="1" noResize="1" noEditPoints="1" noAdjustHandles="1" noChangeArrowheads="1" noChangeShapeType="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926891" y="2414552"/>
              <a:ext cx="191825" cy="1383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43" name="Picture 2" descr="Drapeau de l'Érythrée">
              <a:extLst>
                <a:ext uri="{FF2B5EF4-FFF2-40B4-BE49-F238E27FC236}">
                  <a16:creationId xmlns:a16="http://schemas.microsoft.com/office/drawing/2014/main" id="{8775DCB6-5FD4-17CF-A0F5-96B40E96ACBE}"/>
                </a:ext>
              </a:extLst>
            </p:cNvPr>
            <p:cNvPicPr>
              <a:picLocks noGrp="1" noRot="1" noChangeAspect="1" noMove="1" noResize="1" noEditPoints="1" noAdjustHandles="1" noChangeArrowheads="1" noChangeShapeType="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6177328" y="2414552"/>
              <a:ext cx="192482" cy="13966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44" name="Picture 2" descr="Histoire du drapeau éthiopien">
              <a:extLst>
                <a:ext uri="{FF2B5EF4-FFF2-40B4-BE49-F238E27FC236}">
                  <a16:creationId xmlns:a16="http://schemas.microsoft.com/office/drawing/2014/main" id="{7E2AC2DE-B848-6BDD-735B-60F6945B08BE}"/>
                </a:ext>
              </a:extLst>
            </p:cNvPr>
            <p:cNvPicPr>
              <a:picLocks noGrp="1" noRot="1" noChangeAspect="1" noMove="1" noResize="1" noEditPoints="1" noAdjustHandles="1" noChangeArrowheads="1" noChangeShapeType="1" noCrop="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416389" y="2414552"/>
              <a:ext cx="192796" cy="13966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45" name="Picture 2" descr="Drapeau du Kenya">
              <a:extLst>
                <a:ext uri="{FF2B5EF4-FFF2-40B4-BE49-F238E27FC236}">
                  <a16:creationId xmlns:a16="http://schemas.microsoft.com/office/drawing/2014/main" id="{E92FB784-85F3-3E6D-9824-E8245C6122BE}"/>
                </a:ext>
              </a:extLst>
            </p:cNvPr>
            <p:cNvPicPr>
              <a:picLocks noGrp="1" noRot="1" noChangeAspect="1" noMove="1" noResize="1" noEditPoints="1" noAdjustHandles="1" noChangeArrowheads="1" noChangeShapeType="1" noCrop="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660375" y="2414552"/>
              <a:ext cx="206709" cy="14146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46" name="Picture 4" descr="drapeau">
              <a:extLst>
                <a:ext uri="{FF2B5EF4-FFF2-40B4-BE49-F238E27FC236}">
                  <a16:creationId xmlns:a16="http://schemas.microsoft.com/office/drawing/2014/main" id="{C1C913E6-0430-BF9C-87B0-1F7E09F8DFC2}"/>
                </a:ext>
              </a:extLst>
            </p:cNvPr>
            <p:cNvPicPr preferRelativeResize="0">
              <a:picLocks noGrp="1" noRot="1" noMove="1" noResize="1" noEditPoints="1" noAdjustHandles="1" noChangeArrowheads="1" noChangeShapeType="1" noCrop="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907929" y="2414552"/>
              <a:ext cx="199070" cy="14841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nvGrpSpPr>
            <p:cNvPr id="147" name="Groupe 271">
              <a:extLst>
                <a:ext uri="{FF2B5EF4-FFF2-40B4-BE49-F238E27FC236}">
                  <a16:creationId xmlns:a16="http://schemas.microsoft.com/office/drawing/2014/main" id="{565B6D7A-721B-3A69-2473-E389785BBF0A}"/>
                </a:ext>
              </a:extLst>
            </p:cNvPr>
            <p:cNvGrpSpPr>
              <a:grpSpLocks noGrp="1" noUngrp="1" noRot="1" noMove="1" noResize="1"/>
            </p:cNvGrpSpPr>
            <p:nvPr/>
          </p:nvGrpSpPr>
          <p:grpSpPr>
            <a:xfrm>
              <a:off x="7384980" y="1511090"/>
              <a:ext cx="210302" cy="3429623"/>
              <a:chOff x="9813816" y="1196666"/>
              <a:chExt cx="270675" cy="4394134"/>
            </a:xfrm>
          </p:grpSpPr>
          <p:sp>
            <p:nvSpPr>
              <p:cNvPr id="189" name="Rectangle 12">
                <a:extLst>
                  <a:ext uri="{FF2B5EF4-FFF2-40B4-BE49-F238E27FC236}">
                    <a16:creationId xmlns:a16="http://schemas.microsoft.com/office/drawing/2014/main" id="{EC7C76ED-535A-860B-4AA8-CC08DDEFEC4A}"/>
                  </a:ext>
                </a:extLst>
              </p:cNvPr>
              <p:cNvSpPr>
                <a:spLocks noGrp="1" noRot="1" noMove="1" noResize="1" noEditPoints="1" noAdjustHandles="1" noChangeArrowheads="1" noChangeShapeType="1"/>
              </p:cNvSpPr>
              <p:nvPr/>
            </p:nvSpPr>
            <p:spPr bwMode="auto">
              <a:xfrm>
                <a:off x="9818091"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190" name="Rectangle 20">
                <a:extLst>
                  <a:ext uri="{FF2B5EF4-FFF2-40B4-BE49-F238E27FC236}">
                    <a16:creationId xmlns:a16="http://schemas.microsoft.com/office/drawing/2014/main" id="{57D27D00-3BAD-A596-D541-363189982394}"/>
                  </a:ext>
                </a:extLst>
              </p:cNvPr>
              <p:cNvSpPr>
                <a:spLocks noGrp="1" noRot="1" noMove="1" noResize="1" noEditPoints="1" noAdjustHandles="1" noChangeArrowheads="1" noChangeShapeType="1"/>
              </p:cNvSpPr>
              <p:nvPr/>
            </p:nvSpPr>
            <p:spPr bwMode="auto">
              <a:xfrm>
                <a:off x="9818091"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1" name="Rectangle 28">
                <a:extLst>
                  <a:ext uri="{FF2B5EF4-FFF2-40B4-BE49-F238E27FC236}">
                    <a16:creationId xmlns:a16="http://schemas.microsoft.com/office/drawing/2014/main" id="{A2440C5A-CAC8-5577-A8A6-8B0789499E2F}"/>
                  </a:ext>
                </a:extLst>
              </p:cNvPr>
              <p:cNvSpPr>
                <a:spLocks noGrp="1" noRot="1" noMove="1" noResize="1" noEditPoints="1" noAdjustHandles="1" noChangeArrowheads="1" noChangeShapeType="1"/>
              </p:cNvSpPr>
              <p:nvPr/>
            </p:nvSpPr>
            <p:spPr bwMode="auto">
              <a:xfrm>
                <a:off x="9818091"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2" name="Rectangle 36">
                <a:extLst>
                  <a:ext uri="{FF2B5EF4-FFF2-40B4-BE49-F238E27FC236}">
                    <a16:creationId xmlns:a16="http://schemas.microsoft.com/office/drawing/2014/main" id="{45DF5D0E-7771-D451-1D60-093FD72C437C}"/>
                  </a:ext>
                </a:extLst>
              </p:cNvPr>
              <p:cNvSpPr>
                <a:spLocks noGrp="1" noRot="1" noMove="1" noResize="1" noEditPoints="1" noAdjustHandles="1" noChangeArrowheads="1" noChangeShapeType="1"/>
              </p:cNvSpPr>
              <p:nvPr/>
            </p:nvSpPr>
            <p:spPr bwMode="auto">
              <a:xfrm>
                <a:off x="9818091"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3" name="Rectangle 52">
                <a:extLst>
                  <a:ext uri="{FF2B5EF4-FFF2-40B4-BE49-F238E27FC236}">
                    <a16:creationId xmlns:a16="http://schemas.microsoft.com/office/drawing/2014/main" id="{B62E1889-84A7-0102-660F-E773FA66AD10}"/>
                  </a:ext>
                </a:extLst>
              </p:cNvPr>
              <p:cNvSpPr>
                <a:spLocks noGrp="1" noRot="1" noMove="1" noResize="1" noEditPoints="1" noAdjustHandles="1" noChangeArrowheads="1" noChangeShapeType="1"/>
              </p:cNvSpPr>
              <p:nvPr/>
            </p:nvSpPr>
            <p:spPr bwMode="auto">
              <a:xfrm>
                <a:off x="9818091" y="2588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194" name="Rectangle 60">
                <a:extLst>
                  <a:ext uri="{FF2B5EF4-FFF2-40B4-BE49-F238E27FC236}">
                    <a16:creationId xmlns:a16="http://schemas.microsoft.com/office/drawing/2014/main" id="{9AF803D1-59E6-F3D7-5C2E-11B3647653AF}"/>
                  </a:ext>
                </a:extLst>
              </p:cNvPr>
              <p:cNvSpPr>
                <a:spLocks noGrp="1" noRot="1" noMove="1" noResize="1" noEditPoints="1" noAdjustHandles="1" noChangeArrowheads="1" noChangeShapeType="1"/>
              </p:cNvSpPr>
              <p:nvPr/>
            </p:nvSpPr>
            <p:spPr bwMode="auto">
              <a:xfrm>
                <a:off x="9818091"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5" name="Rectangle 68">
                <a:extLst>
                  <a:ext uri="{FF2B5EF4-FFF2-40B4-BE49-F238E27FC236}">
                    <a16:creationId xmlns:a16="http://schemas.microsoft.com/office/drawing/2014/main" id="{E629A4D6-8FB0-E0B0-46E1-91976735C5D9}"/>
                  </a:ext>
                </a:extLst>
              </p:cNvPr>
              <p:cNvSpPr>
                <a:spLocks noGrp="1" noRot="1" noMove="1" noResize="1" noEditPoints="1" noAdjustHandles="1" noChangeArrowheads="1" noChangeShapeType="1"/>
              </p:cNvSpPr>
              <p:nvPr/>
            </p:nvSpPr>
            <p:spPr bwMode="auto">
              <a:xfrm>
                <a:off x="9818091"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6" name="Rectangle 68">
                <a:extLst>
                  <a:ext uri="{FF2B5EF4-FFF2-40B4-BE49-F238E27FC236}">
                    <a16:creationId xmlns:a16="http://schemas.microsoft.com/office/drawing/2014/main" id="{DDD76DF7-D694-42A7-E976-318669739613}"/>
                  </a:ext>
                </a:extLst>
              </p:cNvPr>
              <p:cNvSpPr>
                <a:spLocks noGrp="1" noRot="1" noMove="1" noResize="1" noEditPoints="1" noAdjustHandles="1" noChangeArrowheads="1" noChangeShapeType="1"/>
              </p:cNvSpPr>
              <p:nvPr/>
            </p:nvSpPr>
            <p:spPr bwMode="auto">
              <a:xfrm>
                <a:off x="9818091"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7" name="Rectangle 68">
                <a:extLst>
                  <a:ext uri="{FF2B5EF4-FFF2-40B4-BE49-F238E27FC236}">
                    <a16:creationId xmlns:a16="http://schemas.microsoft.com/office/drawing/2014/main" id="{B43DD5AF-E2E4-9B75-8568-5CCA50662AC0}"/>
                  </a:ext>
                </a:extLst>
              </p:cNvPr>
              <p:cNvSpPr>
                <a:spLocks noGrp="1" noRot="1" noMove="1" noResize="1" noEditPoints="1" noAdjustHandles="1" noChangeArrowheads="1" noChangeShapeType="1"/>
              </p:cNvSpPr>
              <p:nvPr/>
            </p:nvSpPr>
            <p:spPr bwMode="auto">
              <a:xfrm>
                <a:off x="9818091"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98" name="ZoneTexte 33">
                <a:extLst>
                  <a:ext uri="{FF2B5EF4-FFF2-40B4-BE49-F238E27FC236}">
                    <a16:creationId xmlns:a16="http://schemas.microsoft.com/office/drawing/2014/main" id="{900A4C3E-D395-DC1D-B5F4-2A38F5E1B3F7}"/>
                  </a:ext>
                </a:extLst>
              </p:cNvPr>
              <p:cNvSpPr txBox="1">
                <a:spLocks noGrp="1" noRot="1" noMove="1" noResize="1" noEditPoints="1" noAdjustHandles="1" noChangeArrowheads="1" noChangeShapeType="1"/>
              </p:cNvSpPr>
              <p:nvPr/>
            </p:nvSpPr>
            <p:spPr>
              <a:xfrm rot="16200000">
                <a:off x="9361421" y="1649061"/>
                <a:ext cx="1166400" cy="261610"/>
              </a:xfrm>
              <a:prstGeom prst="rect">
                <a:avLst/>
              </a:prstGeom>
              <a:noFill/>
              <a:ln w="9525">
                <a:noFill/>
              </a:ln>
            </p:spPr>
            <p:txBody>
              <a:bodyPr wrap="square" rtlCol="0">
                <a:spAutoFit/>
              </a:bodyPr>
              <a:lstStyle/>
              <a:p>
                <a:endParaRPr lang="fr-BE" sz="1100" b="1" dirty="0">
                  <a:latin typeface="Arial" panose="020B0604020202020204" pitchFamily="34" charset="0"/>
                  <a:cs typeface="Arial" panose="020B0604020202020204" pitchFamily="34" charset="0"/>
                </a:endParaRPr>
              </a:p>
            </p:txBody>
          </p:sp>
        </p:grpSp>
        <p:sp>
          <p:nvSpPr>
            <p:cNvPr id="148" name="ZoneTexte 15">
              <a:extLst>
                <a:ext uri="{FF2B5EF4-FFF2-40B4-BE49-F238E27FC236}">
                  <a16:creationId xmlns:a16="http://schemas.microsoft.com/office/drawing/2014/main" id="{E283394A-BDDA-D60D-9455-3996199AE9D6}"/>
                </a:ext>
              </a:extLst>
            </p:cNvPr>
            <p:cNvSpPr txBox="1">
              <a:spLocks noGrp="1" noRot="1" noMove="1" noResize="1" noEditPoints="1" noAdjustHandles="1" noChangeArrowheads="1" noChangeShapeType="1"/>
            </p:cNvSpPr>
            <p:nvPr/>
          </p:nvSpPr>
          <p:spPr>
            <a:xfrm rot="16200000">
              <a:off x="7034236" y="1800098"/>
              <a:ext cx="910375" cy="369332"/>
            </a:xfrm>
            <a:prstGeom prst="rect">
              <a:avLst/>
            </a:prstGeom>
            <a:noFill/>
            <a:ln w="9525">
              <a:noFill/>
            </a:ln>
          </p:spPr>
          <p:txBody>
            <a:bodyPr wrap="square" rtlCol="0" anchor="ctr">
              <a:spAutoFit/>
            </a:bodyPr>
            <a:lstStyle/>
            <a:p>
              <a:r>
                <a:rPr lang="fr-FR" sz="900" b="1" noProof="1">
                  <a:latin typeface="Arial" panose="020B0604020202020204" pitchFamily="34" charset="0"/>
                  <a:cs typeface="Arial" panose="020B0604020202020204" pitchFamily="34" charset="0"/>
                </a:rPr>
                <a:t>South Soudan</a:t>
              </a:r>
            </a:p>
          </p:txBody>
        </p:sp>
        <p:pic>
          <p:nvPicPr>
            <p:cNvPr id="149" name="Picture 6" descr="Drapeau du Soudan">
              <a:extLst>
                <a:ext uri="{FF2B5EF4-FFF2-40B4-BE49-F238E27FC236}">
                  <a16:creationId xmlns:a16="http://schemas.microsoft.com/office/drawing/2014/main" id="{71A5416A-387B-9FBF-84B4-B34F3A832BA1}"/>
                </a:ext>
              </a:extLst>
            </p:cNvPr>
            <p:cNvPicPr preferRelativeResize="0">
              <a:picLocks noGrp="1" noRot="1" noMove="1" noResize="1" noEditPoints="1" noAdjustHandles="1" noChangeArrowheads="1" noChangeShapeType="1" noCrop="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147035" y="2414552"/>
              <a:ext cx="199070" cy="13762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50" name="Picture 2">
              <a:extLst>
                <a:ext uri="{FF2B5EF4-FFF2-40B4-BE49-F238E27FC236}">
                  <a16:creationId xmlns:a16="http://schemas.microsoft.com/office/drawing/2014/main" id="{485F683C-AC27-37DD-A528-65711E2F4732}"/>
                </a:ext>
              </a:extLst>
            </p:cNvPr>
            <p:cNvPicPr>
              <a:picLocks noGrp="1" noRot="1" noChangeAspect="1" noMove="1" noResize="1" noEditPoints="1" noAdjustHandles="1" noChangeArrowheads="1" noChangeShapeType="1" noCrop="1"/>
            </p:cNvPicPr>
            <p:nvPr/>
          </p:nvPicPr>
          <p:blipFill rotWithShape="1">
            <a:blip r:embed="rId17" cstate="print">
              <a:extLst>
                <a:ext uri="{28A0092B-C50C-407E-A947-70E740481C1C}">
                  <a14:useLocalDpi xmlns:a14="http://schemas.microsoft.com/office/drawing/2010/main" val="0"/>
                </a:ext>
              </a:extLst>
            </a:blip>
            <a:srcRect t="-1" r="35884" b="8005"/>
            <a:stretch/>
          </p:blipFill>
          <p:spPr bwMode="auto">
            <a:xfrm>
              <a:off x="7392023" y="2414552"/>
              <a:ext cx="203259" cy="1383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nvGrpSpPr>
            <p:cNvPr id="151" name="Groupe 150">
              <a:extLst>
                <a:ext uri="{FF2B5EF4-FFF2-40B4-BE49-F238E27FC236}">
                  <a16:creationId xmlns:a16="http://schemas.microsoft.com/office/drawing/2014/main" id="{BACDDEBB-D3AB-CAC5-E21E-712F4DB200AC}"/>
                </a:ext>
              </a:extLst>
            </p:cNvPr>
            <p:cNvGrpSpPr>
              <a:grpSpLocks noGrp="1" noUngrp="1" noRot="1" noMove="1" noResize="1"/>
            </p:cNvGrpSpPr>
            <p:nvPr/>
          </p:nvGrpSpPr>
          <p:grpSpPr>
            <a:xfrm>
              <a:off x="3282250" y="1524707"/>
              <a:ext cx="230832" cy="3412011"/>
              <a:chOff x="2951958" y="1375132"/>
              <a:chExt cx="230832" cy="3412011"/>
            </a:xfrm>
          </p:grpSpPr>
          <p:grpSp>
            <p:nvGrpSpPr>
              <p:cNvPr id="176" name="Groupe 175">
                <a:extLst>
                  <a:ext uri="{FF2B5EF4-FFF2-40B4-BE49-F238E27FC236}">
                    <a16:creationId xmlns:a16="http://schemas.microsoft.com/office/drawing/2014/main" id="{5BE656DA-C2B0-B651-74E2-2DB6E5B9DB12}"/>
                  </a:ext>
                </a:extLst>
              </p:cNvPr>
              <p:cNvGrpSpPr>
                <a:grpSpLocks noGrp="1" noUngrp="1" noRot="1" noMove="1" noResize="1"/>
              </p:cNvGrpSpPr>
              <p:nvPr/>
            </p:nvGrpSpPr>
            <p:grpSpPr>
              <a:xfrm>
                <a:off x="2965222" y="1375132"/>
                <a:ext cx="216370" cy="3412011"/>
                <a:chOff x="4272630" y="1205218"/>
                <a:chExt cx="278485" cy="4371569"/>
              </a:xfrm>
            </p:grpSpPr>
            <p:sp>
              <p:nvSpPr>
                <p:cNvPr id="179" name="Rectangle 12">
                  <a:extLst>
                    <a:ext uri="{FF2B5EF4-FFF2-40B4-BE49-F238E27FC236}">
                      <a16:creationId xmlns:a16="http://schemas.microsoft.com/office/drawing/2014/main" id="{886E187E-0258-309D-636B-5D1C0A731AD3}"/>
                    </a:ext>
                  </a:extLst>
                </p:cNvPr>
                <p:cNvSpPr>
                  <a:spLocks noGrp="1" noRot="1" noMove="1" noResize="1" noEditPoints="1" noAdjustHandles="1" noChangeArrowheads="1" noChangeShapeType="1"/>
                </p:cNvSpPr>
                <p:nvPr/>
              </p:nvSpPr>
              <p:spPr bwMode="auto">
                <a:xfrm>
                  <a:off x="4272630" y="3607200"/>
                  <a:ext cx="266400" cy="288000"/>
                </a:xfrm>
                <a:prstGeom prst="rect">
                  <a:avLst/>
                </a:prstGeom>
                <a:solidFill>
                  <a:srgbClr val="FFCC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180" name="Rectangle 20">
                  <a:extLst>
                    <a:ext uri="{FF2B5EF4-FFF2-40B4-BE49-F238E27FC236}">
                      <a16:creationId xmlns:a16="http://schemas.microsoft.com/office/drawing/2014/main" id="{83D8C382-D277-525A-F7FD-3D57A803B0DD}"/>
                    </a:ext>
                  </a:extLst>
                </p:cNvPr>
                <p:cNvSpPr>
                  <a:spLocks noGrp="1" noRot="1" noMove="1" noResize="1" noEditPoints="1" noAdjustHandles="1" noChangeArrowheads="1" noChangeShapeType="1"/>
                </p:cNvSpPr>
                <p:nvPr/>
              </p:nvSpPr>
              <p:spPr bwMode="auto">
                <a:xfrm>
                  <a:off x="4272630" y="39456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1" name="Rectangle 28">
                  <a:extLst>
                    <a:ext uri="{FF2B5EF4-FFF2-40B4-BE49-F238E27FC236}">
                      <a16:creationId xmlns:a16="http://schemas.microsoft.com/office/drawing/2014/main" id="{F68F977E-A181-8787-F726-19487C9184FA}"/>
                    </a:ext>
                  </a:extLst>
                </p:cNvPr>
                <p:cNvSpPr>
                  <a:spLocks noGrp="1" noRot="1" noMove="1" noResize="1" noEditPoints="1" noAdjustHandles="1" noChangeArrowheads="1" noChangeShapeType="1"/>
                </p:cNvSpPr>
                <p:nvPr/>
              </p:nvSpPr>
              <p:spPr bwMode="auto">
                <a:xfrm>
                  <a:off x="4272630" y="42840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2" name="Rectangle 36">
                  <a:extLst>
                    <a:ext uri="{FF2B5EF4-FFF2-40B4-BE49-F238E27FC236}">
                      <a16:creationId xmlns:a16="http://schemas.microsoft.com/office/drawing/2014/main" id="{68DC57A2-528E-4246-40E5-992922FEEA1D}"/>
                    </a:ext>
                  </a:extLst>
                </p:cNvPr>
                <p:cNvSpPr>
                  <a:spLocks noGrp="1" noRot="1" noMove="1" noResize="1" noEditPoints="1" noAdjustHandles="1" noChangeArrowheads="1" noChangeShapeType="1"/>
                </p:cNvSpPr>
                <p:nvPr/>
              </p:nvSpPr>
              <p:spPr bwMode="auto">
                <a:xfrm>
                  <a:off x="4272630" y="29268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3" name="Rectangle 52">
                  <a:extLst>
                    <a:ext uri="{FF2B5EF4-FFF2-40B4-BE49-F238E27FC236}">
                      <a16:creationId xmlns:a16="http://schemas.microsoft.com/office/drawing/2014/main" id="{90986A8D-34DE-55A6-FE1C-6A5F9EE02AED}"/>
                    </a:ext>
                  </a:extLst>
                </p:cNvPr>
                <p:cNvSpPr>
                  <a:spLocks noGrp="1" noRot="1" noMove="1" noResize="1" noEditPoints="1" noAdjustHandles="1" noChangeArrowheads="1" noChangeShapeType="1"/>
                </p:cNvSpPr>
                <p:nvPr/>
              </p:nvSpPr>
              <p:spPr bwMode="auto">
                <a:xfrm>
                  <a:off x="4272630" y="2588400"/>
                  <a:ext cx="266400" cy="28800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184" name="Rectangle 60">
                  <a:extLst>
                    <a:ext uri="{FF2B5EF4-FFF2-40B4-BE49-F238E27FC236}">
                      <a16:creationId xmlns:a16="http://schemas.microsoft.com/office/drawing/2014/main" id="{46DDC26B-C94A-3C4E-3790-5EF7D44EA076}"/>
                    </a:ext>
                  </a:extLst>
                </p:cNvPr>
                <p:cNvSpPr>
                  <a:spLocks noGrp="1" noRot="1" noMove="1" noResize="1" noEditPoints="1" noAdjustHandles="1" noChangeArrowheads="1" noChangeShapeType="1"/>
                </p:cNvSpPr>
                <p:nvPr/>
              </p:nvSpPr>
              <p:spPr bwMode="auto">
                <a:xfrm>
                  <a:off x="4272630"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5" name="Rectangle 68">
                  <a:extLst>
                    <a:ext uri="{FF2B5EF4-FFF2-40B4-BE49-F238E27FC236}">
                      <a16:creationId xmlns:a16="http://schemas.microsoft.com/office/drawing/2014/main" id="{25551B82-3E14-8E64-405D-8426835CD214}"/>
                    </a:ext>
                  </a:extLst>
                </p:cNvPr>
                <p:cNvSpPr>
                  <a:spLocks noGrp="1" noRot="1" noMove="1" noResize="1" noEditPoints="1" noAdjustHandles="1" noChangeArrowheads="1" noChangeShapeType="1"/>
                </p:cNvSpPr>
                <p:nvPr/>
              </p:nvSpPr>
              <p:spPr bwMode="auto">
                <a:xfrm>
                  <a:off x="4272630" y="4622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6" name="Rectangle 68">
                  <a:extLst>
                    <a:ext uri="{FF2B5EF4-FFF2-40B4-BE49-F238E27FC236}">
                      <a16:creationId xmlns:a16="http://schemas.microsoft.com/office/drawing/2014/main" id="{577A40B6-5B1B-CBBF-D1FC-89728390169E}"/>
                    </a:ext>
                  </a:extLst>
                </p:cNvPr>
                <p:cNvSpPr>
                  <a:spLocks noGrp="1" noRot="1" noMove="1" noResize="1" noEditPoints="1" noAdjustHandles="1" noChangeArrowheads="1" noChangeShapeType="1"/>
                </p:cNvSpPr>
                <p:nvPr/>
              </p:nvSpPr>
              <p:spPr bwMode="auto">
                <a:xfrm>
                  <a:off x="4272630" y="4964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7" name="Rectangle 186">
                  <a:extLst>
                    <a:ext uri="{FF2B5EF4-FFF2-40B4-BE49-F238E27FC236}">
                      <a16:creationId xmlns:a16="http://schemas.microsoft.com/office/drawing/2014/main" id="{171B5177-4BE5-F165-DD85-7E673139DF77}"/>
                    </a:ext>
                  </a:extLst>
                </p:cNvPr>
                <p:cNvSpPr>
                  <a:spLocks noGrp="1" noRot="1" noMove="1" noResize="1" noEditPoints="1" noAdjustHandles="1" noChangeArrowheads="1" noChangeShapeType="1"/>
                </p:cNvSpPr>
                <p:nvPr/>
              </p:nvSpPr>
              <p:spPr bwMode="auto">
                <a:xfrm>
                  <a:off x="4272630" y="5292432"/>
                  <a:ext cx="266401" cy="284355"/>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88" name="ZoneTexte 187">
                  <a:extLst>
                    <a:ext uri="{FF2B5EF4-FFF2-40B4-BE49-F238E27FC236}">
                      <a16:creationId xmlns:a16="http://schemas.microsoft.com/office/drawing/2014/main" id="{979C3049-FEF2-8215-EDE8-8961C03B80B3}"/>
                    </a:ext>
                  </a:extLst>
                </p:cNvPr>
                <p:cNvSpPr txBox="1">
                  <a:spLocks noGrp="1" noRot="1" noMove="1" noResize="1" noEditPoints="1" noAdjustHandles="1" noChangeArrowheads="1" noChangeShapeType="1"/>
                </p:cNvSpPr>
                <p:nvPr/>
              </p:nvSpPr>
              <p:spPr>
                <a:xfrm rot="16200000">
                  <a:off x="3837110" y="1657613"/>
                  <a:ext cx="1166400" cy="261610"/>
                </a:xfrm>
                <a:prstGeom prst="rect">
                  <a:avLst/>
                </a:prstGeom>
                <a:noFill/>
                <a:ln w="9525">
                  <a:noFill/>
                </a:ln>
              </p:spPr>
              <p:txBody>
                <a:bodyPr wrap="square" rtlCol="0" anchor="t">
                  <a:spAutoFit/>
                </a:bodyPr>
                <a:lstStyle/>
                <a:p>
                  <a:endParaRPr lang="fr-BE" sz="1100" b="1" dirty="0">
                    <a:latin typeface="Arial" panose="020B0604020202020204" pitchFamily="34" charset="0"/>
                    <a:cs typeface="Arial" panose="020B0604020202020204" pitchFamily="34" charset="0"/>
                  </a:endParaRPr>
                </a:p>
              </p:txBody>
            </p:sp>
          </p:grpSp>
          <p:sp>
            <p:nvSpPr>
              <p:cNvPr id="177" name="ZoneTexte 15">
                <a:extLst>
                  <a:ext uri="{FF2B5EF4-FFF2-40B4-BE49-F238E27FC236}">
                    <a16:creationId xmlns:a16="http://schemas.microsoft.com/office/drawing/2014/main" id="{B142FD9F-9057-7482-CF7C-369AA23456E1}"/>
                  </a:ext>
                </a:extLst>
              </p:cNvPr>
              <p:cNvSpPr txBox="1">
                <a:spLocks noGrp="1" noRot="1" noMove="1" noResize="1" noEditPoints="1" noAdjustHandles="1" noChangeArrowheads="1" noChangeShapeType="1"/>
              </p:cNvSpPr>
              <p:nvPr/>
            </p:nvSpPr>
            <p:spPr>
              <a:xfrm rot="16200000">
                <a:off x="2612186" y="1722335"/>
                <a:ext cx="910375" cy="230832"/>
              </a:xfrm>
              <a:prstGeom prst="rect">
                <a:avLst/>
              </a:prstGeom>
              <a:noFill/>
              <a:ln w="9525">
                <a:noFill/>
              </a:ln>
            </p:spPr>
            <p:txBody>
              <a:bodyPr wrap="square" rtlCol="0" anchor="ctr">
                <a:spAutoFit/>
              </a:bodyPr>
              <a:lstStyle/>
              <a:p>
                <a:r>
                  <a:rPr lang="fr-FR" sz="900" b="1" dirty="0">
                    <a:latin typeface="Arial" panose="020B0604020202020204" pitchFamily="34" charset="0"/>
                    <a:cs typeface="Arial" panose="020B0604020202020204" pitchFamily="34" charset="0"/>
                  </a:rPr>
                  <a:t>Angola</a:t>
                </a:r>
                <a:endParaRPr lang="fr-BE" sz="900" b="1" dirty="0">
                  <a:latin typeface="Arial" panose="020B0604020202020204" pitchFamily="34" charset="0"/>
                  <a:cs typeface="Arial" panose="020B0604020202020204" pitchFamily="34" charset="0"/>
                </a:endParaRPr>
              </a:p>
            </p:txBody>
          </p:sp>
          <p:pic>
            <p:nvPicPr>
              <p:cNvPr id="178" name="Image 6">
                <a:extLst>
                  <a:ext uri="{FF2B5EF4-FFF2-40B4-BE49-F238E27FC236}">
                    <a16:creationId xmlns:a16="http://schemas.microsoft.com/office/drawing/2014/main" id="{F159D97C-173E-4938-0AC4-29ADEECB3E84}"/>
                  </a:ext>
                </a:extLst>
              </p:cNvPr>
              <p:cNvPicPr preferRelativeResize="0">
                <a:picLocks noGrp="1" noRot="1" noMove="1" noResize="1" noEditPoints="1" noAdjustHandles="1" noChangeArrowheads="1" noChangeShapeType="1" noCrop="1"/>
              </p:cNvPicPr>
              <p:nvPr/>
            </p:nvPicPr>
            <p:blipFill>
              <a:blip r:embed="rId18"/>
              <a:stretch>
                <a:fillRect/>
              </a:stretch>
            </p:blipFill>
            <p:spPr>
              <a:xfrm>
                <a:off x="2968814" y="2266427"/>
                <a:ext cx="198020" cy="140490"/>
              </a:xfrm>
              <a:prstGeom prst="rect">
                <a:avLst/>
              </a:prstGeom>
              <a:ln>
                <a:solidFill>
                  <a:schemeClr val="tx1"/>
                </a:solidFill>
              </a:ln>
            </p:spPr>
          </p:pic>
        </p:grpSp>
        <p:grpSp>
          <p:nvGrpSpPr>
            <p:cNvPr id="152" name="Groupe 151">
              <a:extLst>
                <a:ext uri="{FF2B5EF4-FFF2-40B4-BE49-F238E27FC236}">
                  <a16:creationId xmlns:a16="http://schemas.microsoft.com/office/drawing/2014/main" id="{ECB458DD-78B3-57B7-7792-608BFE363BF5}"/>
                </a:ext>
              </a:extLst>
            </p:cNvPr>
            <p:cNvGrpSpPr>
              <a:grpSpLocks noGrp="1" noUngrp="1" noRot="1" noMove="1" noResize="1"/>
            </p:cNvGrpSpPr>
            <p:nvPr/>
          </p:nvGrpSpPr>
          <p:grpSpPr>
            <a:xfrm>
              <a:off x="4519696" y="1532459"/>
              <a:ext cx="230832" cy="3397387"/>
              <a:chOff x="6224873" y="1200471"/>
              <a:chExt cx="298298" cy="4390329"/>
            </a:xfrm>
          </p:grpSpPr>
          <p:sp>
            <p:nvSpPr>
              <p:cNvPr id="166" name="Rectangle 12">
                <a:extLst>
                  <a:ext uri="{FF2B5EF4-FFF2-40B4-BE49-F238E27FC236}">
                    <a16:creationId xmlns:a16="http://schemas.microsoft.com/office/drawing/2014/main" id="{F5C51F9A-C56D-8B62-F5DA-0BA4A9FA7822}"/>
                  </a:ext>
                </a:extLst>
              </p:cNvPr>
              <p:cNvSpPr>
                <a:spLocks noGrp="1" noRot="1" noMove="1" noResize="1" noEditPoints="1" noAdjustHandles="1" noChangeArrowheads="1" noChangeShapeType="1"/>
              </p:cNvSpPr>
              <p:nvPr/>
            </p:nvSpPr>
            <p:spPr bwMode="auto">
              <a:xfrm>
                <a:off x="6254201"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167" name="Rectangle 20">
                <a:extLst>
                  <a:ext uri="{FF2B5EF4-FFF2-40B4-BE49-F238E27FC236}">
                    <a16:creationId xmlns:a16="http://schemas.microsoft.com/office/drawing/2014/main" id="{BAB07BF9-437D-27B5-840D-E984BA948396}"/>
                  </a:ext>
                </a:extLst>
              </p:cNvPr>
              <p:cNvSpPr>
                <a:spLocks noGrp="1" noRot="1" noMove="1" noResize="1" noEditPoints="1" noAdjustHandles="1" noChangeArrowheads="1" noChangeShapeType="1"/>
              </p:cNvSpPr>
              <p:nvPr/>
            </p:nvSpPr>
            <p:spPr bwMode="auto">
              <a:xfrm>
                <a:off x="6254201" y="39456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8" name="Rectangle 28">
                <a:extLst>
                  <a:ext uri="{FF2B5EF4-FFF2-40B4-BE49-F238E27FC236}">
                    <a16:creationId xmlns:a16="http://schemas.microsoft.com/office/drawing/2014/main" id="{84D8C96D-B3F4-58DA-CC96-89BBF17D7430}"/>
                  </a:ext>
                </a:extLst>
              </p:cNvPr>
              <p:cNvSpPr>
                <a:spLocks noGrp="1" noRot="1" noMove="1" noResize="1" noEditPoints="1" noAdjustHandles="1" noChangeArrowheads="1" noChangeShapeType="1"/>
              </p:cNvSpPr>
              <p:nvPr/>
            </p:nvSpPr>
            <p:spPr bwMode="auto">
              <a:xfrm>
                <a:off x="6254201"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9" name="Rectangle 36">
                <a:extLst>
                  <a:ext uri="{FF2B5EF4-FFF2-40B4-BE49-F238E27FC236}">
                    <a16:creationId xmlns:a16="http://schemas.microsoft.com/office/drawing/2014/main" id="{B12CF8F0-FCD7-7544-C70A-7C1AF1F3B61D}"/>
                  </a:ext>
                </a:extLst>
              </p:cNvPr>
              <p:cNvSpPr>
                <a:spLocks noGrp="1" noRot="1" noMove="1" noResize="1" noEditPoints="1" noAdjustHandles="1" noChangeArrowheads="1" noChangeShapeType="1"/>
              </p:cNvSpPr>
              <p:nvPr/>
            </p:nvSpPr>
            <p:spPr bwMode="auto">
              <a:xfrm>
                <a:off x="6254201" y="2926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70" name="Rectangle 52">
                <a:extLst>
                  <a:ext uri="{FF2B5EF4-FFF2-40B4-BE49-F238E27FC236}">
                    <a16:creationId xmlns:a16="http://schemas.microsoft.com/office/drawing/2014/main" id="{2F338535-A3FF-FCF0-6436-634DD10A5DF2}"/>
                  </a:ext>
                </a:extLst>
              </p:cNvPr>
              <p:cNvSpPr>
                <a:spLocks noGrp="1" noRot="1" noMove="1" noResize="1" noEditPoints="1" noAdjustHandles="1" noChangeArrowheads="1" noChangeShapeType="1"/>
              </p:cNvSpPr>
              <p:nvPr/>
            </p:nvSpPr>
            <p:spPr bwMode="auto">
              <a:xfrm>
                <a:off x="6254201" y="25884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171" name="Rectangle 60">
                <a:extLst>
                  <a:ext uri="{FF2B5EF4-FFF2-40B4-BE49-F238E27FC236}">
                    <a16:creationId xmlns:a16="http://schemas.microsoft.com/office/drawing/2014/main" id="{3EDD85FD-AA46-AB03-AB1F-C3669B2C9935}"/>
                  </a:ext>
                </a:extLst>
              </p:cNvPr>
              <p:cNvSpPr>
                <a:spLocks noGrp="1" noRot="1" noMove="1" noResize="1" noEditPoints="1" noAdjustHandles="1" noChangeArrowheads="1" noChangeShapeType="1"/>
              </p:cNvSpPr>
              <p:nvPr/>
            </p:nvSpPr>
            <p:spPr bwMode="auto">
              <a:xfrm>
                <a:off x="6254201" y="3268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72" name="Rectangle 68">
                <a:extLst>
                  <a:ext uri="{FF2B5EF4-FFF2-40B4-BE49-F238E27FC236}">
                    <a16:creationId xmlns:a16="http://schemas.microsoft.com/office/drawing/2014/main" id="{B4B79F5E-0013-0089-C9B8-5773D1BCB85C}"/>
                  </a:ext>
                </a:extLst>
              </p:cNvPr>
              <p:cNvSpPr>
                <a:spLocks noGrp="1" noRot="1" noMove="1" noResize="1" noEditPoints="1" noAdjustHandles="1" noChangeArrowheads="1" noChangeShapeType="1"/>
              </p:cNvSpPr>
              <p:nvPr/>
            </p:nvSpPr>
            <p:spPr bwMode="auto">
              <a:xfrm>
                <a:off x="6254201"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73" name="Rectangle 68">
                <a:extLst>
                  <a:ext uri="{FF2B5EF4-FFF2-40B4-BE49-F238E27FC236}">
                    <a16:creationId xmlns:a16="http://schemas.microsoft.com/office/drawing/2014/main" id="{69DF8B6D-2723-2A05-FF3F-BC4D52AE12BD}"/>
                  </a:ext>
                </a:extLst>
              </p:cNvPr>
              <p:cNvSpPr>
                <a:spLocks noGrp="1" noRot="1" noMove="1" noResize="1" noEditPoints="1" noAdjustHandles="1" noChangeArrowheads="1" noChangeShapeType="1"/>
              </p:cNvSpPr>
              <p:nvPr/>
            </p:nvSpPr>
            <p:spPr bwMode="auto">
              <a:xfrm>
                <a:off x="6254201"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74" name="Rectangle 68">
                <a:extLst>
                  <a:ext uri="{FF2B5EF4-FFF2-40B4-BE49-F238E27FC236}">
                    <a16:creationId xmlns:a16="http://schemas.microsoft.com/office/drawing/2014/main" id="{EA3C2C6E-408B-3C21-594D-3E67807B7AE3}"/>
                  </a:ext>
                </a:extLst>
              </p:cNvPr>
              <p:cNvSpPr>
                <a:spLocks noGrp="1" noRot="1" noMove="1" noResize="1" noEditPoints="1" noAdjustHandles="1" noChangeArrowheads="1" noChangeShapeType="1"/>
              </p:cNvSpPr>
              <p:nvPr/>
            </p:nvSpPr>
            <p:spPr bwMode="auto">
              <a:xfrm>
                <a:off x="6254201"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75" name="ZoneTexte 174">
                <a:extLst>
                  <a:ext uri="{FF2B5EF4-FFF2-40B4-BE49-F238E27FC236}">
                    <a16:creationId xmlns:a16="http://schemas.microsoft.com/office/drawing/2014/main" id="{664BC6A7-B433-0611-18C0-A7C63C655C97}"/>
                  </a:ext>
                </a:extLst>
              </p:cNvPr>
              <p:cNvSpPr txBox="1">
                <a:spLocks noGrp="1" noRot="1" noMove="1" noResize="1" noEditPoints="1" noAdjustHandles="1" noChangeArrowheads="1" noChangeShapeType="1"/>
              </p:cNvSpPr>
              <p:nvPr/>
            </p:nvSpPr>
            <p:spPr>
              <a:xfrm rot="16200000">
                <a:off x="5790822" y="1634522"/>
                <a:ext cx="1166400" cy="298298"/>
              </a:xfrm>
              <a:prstGeom prst="rect">
                <a:avLst/>
              </a:prstGeom>
              <a:noFill/>
              <a:ln w="9525">
                <a:noFill/>
              </a:ln>
            </p:spPr>
            <p:txBody>
              <a:bodyPr wrap="square" rtlCol="0">
                <a:spAutoFit/>
              </a:bodyPr>
              <a:lstStyle/>
              <a:p>
                <a:r>
                  <a:rPr lang="fr-FR" sz="900" b="1" dirty="0">
                    <a:solidFill>
                      <a:sysClr val="windowText" lastClr="000000"/>
                    </a:solidFill>
                    <a:latin typeface="Arial" panose="020B0604020202020204" pitchFamily="34" charset="0"/>
                    <a:cs typeface="Arial" panose="020B0604020202020204" pitchFamily="34" charset="0"/>
                  </a:rPr>
                  <a:t>Gabon</a:t>
                </a:r>
                <a:endParaRPr lang="fr-BE" sz="900" b="1" dirty="0">
                  <a:solidFill>
                    <a:sysClr val="windowText" lastClr="000000"/>
                  </a:solidFill>
                  <a:latin typeface="Arial" panose="020B0604020202020204" pitchFamily="34" charset="0"/>
                  <a:cs typeface="Arial" panose="020B0604020202020204" pitchFamily="34" charset="0"/>
                </a:endParaRPr>
              </a:p>
            </p:txBody>
          </p:sp>
        </p:grpSp>
        <p:grpSp>
          <p:nvGrpSpPr>
            <p:cNvPr id="153" name="Groupe 152">
              <a:extLst>
                <a:ext uri="{FF2B5EF4-FFF2-40B4-BE49-F238E27FC236}">
                  <a16:creationId xmlns:a16="http://schemas.microsoft.com/office/drawing/2014/main" id="{4446E6E3-6F88-6513-CA85-9101BBABFBC8}"/>
                </a:ext>
              </a:extLst>
            </p:cNvPr>
            <p:cNvGrpSpPr>
              <a:grpSpLocks noGrp="1" noUngrp="1" noRot="1" noMove="1" noResize="1"/>
            </p:cNvGrpSpPr>
            <p:nvPr/>
          </p:nvGrpSpPr>
          <p:grpSpPr>
            <a:xfrm>
              <a:off x="4694221" y="1207100"/>
              <a:ext cx="369332" cy="3722747"/>
              <a:chOff x="6135020" y="780023"/>
              <a:chExt cx="477278" cy="4810777"/>
            </a:xfrm>
          </p:grpSpPr>
          <p:sp>
            <p:nvSpPr>
              <p:cNvPr id="156" name="Rectangle 12">
                <a:extLst>
                  <a:ext uri="{FF2B5EF4-FFF2-40B4-BE49-F238E27FC236}">
                    <a16:creationId xmlns:a16="http://schemas.microsoft.com/office/drawing/2014/main" id="{22278EBF-0FB1-1AF9-0D7B-885CD8261B3D}"/>
                  </a:ext>
                </a:extLst>
              </p:cNvPr>
              <p:cNvSpPr>
                <a:spLocks noGrp="1" noRot="1" noMove="1" noResize="1" noEditPoints="1" noAdjustHandles="1" noChangeArrowheads="1" noChangeShapeType="1"/>
              </p:cNvSpPr>
              <p:nvPr/>
            </p:nvSpPr>
            <p:spPr bwMode="auto">
              <a:xfrm>
                <a:off x="6254201" y="3607200"/>
                <a:ext cx="266400" cy="288000"/>
              </a:xfrm>
              <a:prstGeom prst="rect">
                <a:avLst/>
              </a:prstGeom>
              <a:solidFill>
                <a:srgbClr val="FF0000"/>
              </a:solidFill>
              <a:ln w="3175">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 </a:t>
                </a:r>
              </a:p>
            </p:txBody>
          </p:sp>
          <p:sp>
            <p:nvSpPr>
              <p:cNvPr id="157" name="Rectangle 20">
                <a:extLst>
                  <a:ext uri="{FF2B5EF4-FFF2-40B4-BE49-F238E27FC236}">
                    <a16:creationId xmlns:a16="http://schemas.microsoft.com/office/drawing/2014/main" id="{1AB60617-7534-9E1C-31EC-F5F5377C7749}"/>
                  </a:ext>
                </a:extLst>
              </p:cNvPr>
              <p:cNvSpPr>
                <a:spLocks noGrp="1" noRot="1" noMove="1" noResize="1" noEditPoints="1" noAdjustHandles="1" noChangeArrowheads="1" noChangeShapeType="1"/>
              </p:cNvSpPr>
              <p:nvPr/>
            </p:nvSpPr>
            <p:spPr bwMode="auto">
              <a:xfrm>
                <a:off x="6254201" y="39456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58" name="Rectangle 28">
                <a:extLst>
                  <a:ext uri="{FF2B5EF4-FFF2-40B4-BE49-F238E27FC236}">
                    <a16:creationId xmlns:a16="http://schemas.microsoft.com/office/drawing/2014/main" id="{97C715BC-373E-A29F-52FA-708EC760E1BB}"/>
                  </a:ext>
                </a:extLst>
              </p:cNvPr>
              <p:cNvSpPr>
                <a:spLocks noGrp="1" noRot="1" noMove="1" noResize="1" noEditPoints="1" noAdjustHandles="1" noChangeArrowheads="1" noChangeShapeType="1"/>
              </p:cNvSpPr>
              <p:nvPr/>
            </p:nvSpPr>
            <p:spPr bwMode="auto">
              <a:xfrm>
                <a:off x="6254201" y="42840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59" name="Rectangle 36">
                <a:extLst>
                  <a:ext uri="{FF2B5EF4-FFF2-40B4-BE49-F238E27FC236}">
                    <a16:creationId xmlns:a16="http://schemas.microsoft.com/office/drawing/2014/main" id="{CB91DA43-974E-CB1D-345A-39F8CBA7DEA7}"/>
                  </a:ext>
                </a:extLst>
              </p:cNvPr>
              <p:cNvSpPr>
                <a:spLocks noGrp="1" noRot="1" noMove="1" noResize="1" noEditPoints="1" noAdjustHandles="1" noChangeArrowheads="1" noChangeShapeType="1"/>
              </p:cNvSpPr>
              <p:nvPr/>
            </p:nvSpPr>
            <p:spPr bwMode="auto">
              <a:xfrm>
                <a:off x="6254201" y="2926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0" name="Rectangle 52">
                <a:extLst>
                  <a:ext uri="{FF2B5EF4-FFF2-40B4-BE49-F238E27FC236}">
                    <a16:creationId xmlns:a16="http://schemas.microsoft.com/office/drawing/2014/main" id="{652D1144-756E-5EE6-EB9F-59B21003C120}"/>
                  </a:ext>
                </a:extLst>
              </p:cNvPr>
              <p:cNvSpPr>
                <a:spLocks noGrp="1" noRot="1" noMove="1" noResize="1" noEditPoints="1" noAdjustHandles="1" noChangeArrowheads="1" noChangeShapeType="1"/>
              </p:cNvSpPr>
              <p:nvPr/>
            </p:nvSpPr>
            <p:spPr bwMode="auto">
              <a:xfrm>
                <a:off x="6254201" y="2588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2060"/>
                  </a:solidFill>
                  <a:effectLst/>
                  <a:uLnTx/>
                  <a:uFillTx/>
                  <a:latin typeface="Arial" panose="020B0604020202020204" pitchFamily="34" charset="0"/>
                </a:endParaRPr>
              </a:p>
            </p:txBody>
          </p:sp>
          <p:sp>
            <p:nvSpPr>
              <p:cNvPr id="161" name="Rectangle 60">
                <a:extLst>
                  <a:ext uri="{FF2B5EF4-FFF2-40B4-BE49-F238E27FC236}">
                    <a16:creationId xmlns:a16="http://schemas.microsoft.com/office/drawing/2014/main" id="{2EEC9242-7A73-1881-5F15-B04E787DCF38}"/>
                  </a:ext>
                </a:extLst>
              </p:cNvPr>
              <p:cNvSpPr>
                <a:spLocks noGrp="1" noRot="1" noMove="1" noResize="1" noEditPoints="1" noAdjustHandles="1" noChangeArrowheads="1" noChangeShapeType="1"/>
              </p:cNvSpPr>
              <p:nvPr/>
            </p:nvSpPr>
            <p:spPr bwMode="auto">
              <a:xfrm>
                <a:off x="6254201" y="3268800"/>
                <a:ext cx="266400" cy="28800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2" name="Rectangle 68">
                <a:extLst>
                  <a:ext uri="{FF2B5EF4-FFF2-40B4-BE49-F238E27FC236}">
                    <a16:creationId xmlns:a16="http://schemas.microsoft.com/office/drawing/2014/main" id="{4E2563D1-3844-7260-7D90-712571895BF5}"/>
                  </a:ext>
                </a:extLst>
              </p:cNvPr>
              <p:cNvSpPr>
                <a:spLocks noGrp="1" noRot="1" noMove="1" noResize="1" noEditPoints="1" noAdjustHandles="1" noChangeArrowheads="1" noChangeShapeType="1"/>
              </p:cNvSpPr>
              <p:nvPr/>
            </p:nvSpPr>
            <p:spPr bwMode="auto">
              <a:xfrm>
                <a:off x="6254201" y="4964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3" name="Rectangle 68">
                <a:extLst>
                  <a:ext uri="{FF2B5EF4-FFF2-40B4-BE49-F238E27FC236}">
                    <a16:creationId xmlns:a16="http://schemas.microsoft.com/office/drawing/2014/main" id="{D1ED410E-FE68-812B-83AF-D5220243EBE0}"/>
                  </a:ext>
                </a:extLst>
              </p:cNvPr>
              <p:cNvSpPr>
                <a:spLocks noGrp="1" noRot="1" noMove="1" noResize="1" noEditPoints="1" noAdjustHandles="1" noChangeArrowheads="1" noChangeShapeType="1"/>
              </p:cNvSpPr>
              <p:nvPr/>
            </p:nvSpPr>
            <p:spPr bwMode="auto">
              <a:xfrm>
                <a:off x="6254201" y="53028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4" name="Rectangle 68">
                <a:extLst>
                  <a:ext uri="{FF2B5EF4-FFF2-40B4-BE49-F238E27FC236}">
                    <a16:creationId xmlns:a16="http://schemas.microsoft.com/office/drawing/2014/main" id="{713073AF-AAB2-0BCA-4E9A-E5B8B1B0FBAC}"/>
                  </a:ext>
                </a:extLst>
              </p:cNvPr>
              <p:cNvSpPr>
                <a:spLocks noGrp="1" noRot="1" noMove="1" noResize="1" noEditPoints="1" noAdjustHandles="1" noChangeArrowheads="1" noChangeShapeType="1"/>
              </p:cNvSpPr>
              <p:nvPr/>
            </p:nvSpPr>
            <p:spPr bwMode="auto">
              <a:xfrm>
                <a:off x="6254201" y="4622400"/>
                <a:ext cx="266400" cy="28800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auto" latinLnBrk="0" hangingPunct="0">
                  <a:lnSpc>
                    <a:spcPct val="100000"/>
                  </a:lnSpc>
                  <a:spcBef>
                    <a:spcPct val="0"/>
                  </a:spcBef>
                  <a:spcAft>
                    <a:spcPts val="0"/>
                  </a:spcAft>
                  <a:buClr>
                    <a:srgbClr val="0B1F65"/>
                  </a:buClr>
                  <a:buSzTx/>
                  <a:buFont typeface="Webdings" panose="05030102010509060703" pitchFamily="18" charset="2"/>
                  <a:buNone/>
                  <a:tabLst/>
                  <a:defRPr/>
                </a:pPr>
                <a:endPar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65" name="ZoneTexte 164">
                <a:extLst>
                  <a:ext uri="{FF2B5EF4-FFF2-40B4-BE49-F238E27FC236}">
                    <a16:creationId xmlns:a16="http://schemas.microsoft.com/office/drawing/2014/main" id="{FC70106A-1468-1B23-8D7E-98CE5A15DCDA}"/>
                  </a:ext>
                </a:extLst>
              </p:cNvPr>
              <p:cNvSpPr txBox="1">
                <a:spLocks noGrp="1" noRot="1" noMove="1" noResize="1" noEditPoints="1" noAdjustHandles="1" noChangeArrowheads="1" noChangeShapeType="1"/>
              </p:cNvSpPr>
              <p:nvPr/>
            </p:nvSpPr>
            <p:spPr>
              <a:xfrm rot="16200000">
                <a:off x="5583564" y="1331479"/>
                <a:ext cx="1580189" cy="477278"/>
              </a:xfrm>
              <a:prstGeom prst="rect">
                <a:avLst/>
              </a:prstGeom>
              <a:noFill/>
              <a:ln w="9525">
                <a:noFill/>
              </a:ln>
            </p:spPr>
            <p:txBody>
              <a:bodyPr wrap="square" rtlCol="0">
                <a:spAutoFit/>
              </a:bodyPr>
              <a:lstStyle/>
              <a:p>
                <a:r>
                  <a:rPr lang="fr-FR" sz="900" b="1" dirty="0">
                    <a:latin typeface="Arial" panose="020B0604020202020204" pitchFamily="34" charset="0"/>
                    <a:cs typeface="Arial" panose="020B0604020202020204" pitchFamily="34" charset="0"/>
                  </a:rPr>
                  <a:t>Guinée Equatoriale</a:t>
                </a:r>
                <a:endParaRPr lang="fr-BE" sz="900" b="1" dirty="0">
                  <a:latin typeface="Arial" panose="020B0604020202020204" pitchFamily="34" charset="0"/>
                  <a:cs typeface="Arial" panose="020B0604020202020204" pitchFamily="34" charset="0"/>
                </a:endParaRPr>
              </a:p>
            </p:txBody>
          </p:sp>
        </p:grpSp>
        <p:pic>
          <p:nvPicPr>
            <p:cNvPr id="154" name="Picture 2" descr="Résultat de recherche d'images pour &quot;drapeau gabon&quot;">
              <a:extLst>
                <a:ext uri="{FF2B5EF4-FFF2-40B4-BE49-F238E27FC236}">
                  <a16:creationId xmlns:a16="http://schemas.microsoft.com/office/drawing/2014/main" id="{584938A9-925D-277B-0D56-5792B093AA66}"/>
                </a:ext>
              </a:extLst>
            </p:cNvPr>
            <p:cNvPicPr preferRelativeResize="0">
              <a:picLocks noGrp="1" noRot="1" noMove="1" noResize="1" noEditPoints="1" noAdjustHandles="1" noChangeArrowheads="1" noChangeShapeType="1" noCrop="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4539651" y="2414660"/>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55" name="Picture 2" descr="Résultat de recherche d'images pour &quot;drapeau guinée équatoriale&quot;">
              <a:extLst>
                <a:ext uri="{FF2B5EF4-FFF2-40B4-BE49-F238E27FC236}">
                  <a16:creationId xmlns:a16="http://schemas.microsoft.com/office/drawing/2014/main" id="{AC0F2B14-37AA-B7B3-C2F4-707BEE690C25}"/>
                </a:ext>
              </a:extLst>
            </p:cNvPr>
            <p:cNvPicPr preferRelativeResize="0">
              <a:picLocks noGrp="1" noRot="1" noMove="1" noResize="1" noEditPoints="1" noAdjustHandles="1" noChangeArrowheads="1" noChangeShapeType="1" noCrop="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4785745" y="2414105"/>
              <a:ext cx="205200" cy="140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nvGrpSpPr>
            <p:cNvPr id="3" name="Groupe 2">
              <a:extLst>
                <a:ext uri="{FF2B5EF4-FFF2-40B4-BE49-F238E27FC236}">
                  <a16:creationId xmlns:a16="http://schemas.microsoft.com/office/drawing/2014/main" id="{3D3BC881-A01C-0FF4-08B9-2751C806EFF6}"/>
                </a:ext>
              </a:extLst>
            </p:cNvPr>
            <p:cNvGrpSpPr>
              <a:grpSpLocks noGrp="1" noUngrp="1" noRot="1" noMove="1" noResize="1"/>
            </p:cNvGrpSpPr>
            <p:nvPr/>
          </p:nvGrpSpPr>
          <p:grpSpPr>
            <a:xfrm>
              <a:off x="658800" y="2608051"/>
              <a:ext cx="2528949" cy="2323360"/>
              <a:chOff x="681138" y="2073785"/>
              <a:chExt cx="3268088" cy="3002400"/>
            </a:xfrm>
          </p:grpSpPr>
          <p:grpSp>
            <p:nvGrpSpPr>
              <p:cNvPr id="6" name="Groupe 5">
                <a:extLst>
                  <a:ext uri="{FF2B5EF4-FFF2-40B4-BE49-F238E27FC236}">
                    <a16:creationId xmlns:a16="http://schemas.microsoft.com/office/drawing/2014/main" id="{A48296C7-A21B-354C-4C6A-AE49A2F6596F}"/>
                  </a:ext>
                </a:extLst>
              </p:cNvPr>
              <p:cNvGrpSpPr>
                <a:grpSpLocks noGrp="1" noUngrp="1" noRot="1" noMove="1" noResize="1"/>
              </p:cNvGrpSpPr>
              <p:nvPr/>
            </p:nvGrpSpPr>
            <p:grpSpPr>
              <a:xfrm>
                <a:off x="681139" y="2073785"/>
                <a:ext cx="3268087" cy="3002400"/>
                <a:chOff x="306000" y="4723200"/>
                <a:chExt cx="3268087" cy="3002400"/>
              </a:xfrm>
            </p:grpSpPr>
            <p:sp>
              <p:nvSpPr>
                <p:cNvPr id="35" name="Rectangle 19">
                  <a:extLst>
                    <a:ext uri="{FF2B5EF4-FFF2-40B4-BE49-F238E27FC236}">
                      <a16:creationId xmlns:a16="http://schemas.microsoft.com/office/drawing/2014/main" id="{C4418375-C80C-7923-ECFD-B545059181F1}"/>
                    </a:ext>
                  </a:extLst>
                </p:cNvPr>
                <p:cNvSpPr>
                  <a:spLocks noGrp="1" noRot="1" noMove="1" noResize="1" noEditPoints="1" noAdjustHandles="1" noChangeArrowheads="1" noChangeShapeType="1"/>
                </p:cNvSpPr>
                <p:nvPr/>
              </p:nvSpPr>
              <p:spPr bwMode="auto">
                <a:xfrm>
                  <a:off x="306000" y="6080157"/>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rgbClr val="000000"/>
                      </a:solidFill>
                      <a:effectLst/>
                      <a:uLnTx/>
                      <a:uFillTx/>
                      <a:latin typeface="Arial" panose="020B0604020202020204" pitchFamily="34" charset="0"/>
                    </a:rPr>
                    <a:t>Guarantee of non-discriminatory access by third parties to the network (access obligation)</a:t>
                  </a:r>
                </a:p>
              </p:txBody>
            </p:sp>
            <p:sp>
              <p:nvSpPr>
                <p:cNvPr id="37" name="Rectangle 27">
                  <a:extLst>
                    <a:ext uri="{FF2B5EF4-FFF2-40B4-BE49-F238E27FC236}">
                      <a16:creationId xmlns:a16="http://schemas.microsoft.com/office/drawing/2014/main" id="{50E05D49-7FE5-9A39-3854-AD3DB409EBB4}"/>
                    </a:ext>
                  </a:extLst>
                </p:cNvPr>
                <p:cNvSpPr>
                  <a:spLocks noGrp="1" noRot="1" noMove="1" noResize="1" noEditPoints="1" noAdjustHandles="1" noChangeArrowheads="1" noChangeShapeType="1"/>
                </p:cNvSpPr>
                <p:nvPr/>
              </p:nvSpPr>
              <p:spPr bwMode="auto">
                <a:xfrm>
                  <a:off x="306000" y="6419396"/>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Procedures, conditions, and deadlines, clear and transparent for the granting of exploitation titles</a:t>
                  </a:r>
                </a:p>
              </p:txBody>
            </p:sp>
            <p:sp>
              <p:nvSpPr>
                <p:cNvPr id="38" name="Rectangle 35">
                  <a:extLst>
                    <a:ext uri="{FF2B5EF4-FFF2-40B4-BE49-F238E27FC236}">
                      <a16:creationId xmlns:a16="http://schemas.microsoft.com/office/drawing/2014/main" id="{9E4964B4-B5B8-C7C0-4994-9803AC6144C7}"/>
                    </a:ext>
                  </a:extLst>
                </p:cNvPr>
                <p:cNvSpPr>
                  <a:spLocks noGrp="1" noRot="1" noMove="1" noResize="1" noEditPoints="1" noAdjustHandles="1" noChangeArrowheads="1" noChangeShapeType="1"/>
                </p:cNvSpPr>
                <p:nvPr/>
              </p:nvSpPr>
              <p:spPr bwMode="auto">
                <a:xfrm>
                  <a:off x="306000" y="5062439"/>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Separation of sector activities (minimum accounting separation), and establishment of an independent TSO</a:t>
                  </a:r>
                </a:p>
              </p:txBody>
            </p:sp>
            <p:sp>
              <p:nvSpPr>
                <p:cNvPr id="39" name="Rectangle 51">
                  <a:extLst>
                    <a:ext uri="{FF2B5EF4-FFF2-40B4-BE49-F238E27FC236}">
                      <a16:creationId xmlns:a16="http://schemas.microsoft.com/office/drawing/2014/main" id="{09DD7FD6-902D-0A27-6105-DAFED663D940}"/>
                    </a:ext>
                  </a:extLst>
                </p:cNvPr>
                <p:cNvSpPr>
                  <a:spLocks noGrp="1" noRot="1" noMove="1" noResize="1" noEditPoints="1" noAdjustHandles="1" noChangeArrowheads="1" noChangeShapeType="1"/>
                </p:cNvSpPr>
                <p:nvPr/>
              </p:nvSpPr>
              <p:spPr bwMode="auto">
                <a:xfrm>
                  <a:off x="306000" y="4723200"/>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Independent regulatory authority with power and means to promote and protect competition</a:t>
                  </a:r>
                </a:p>
              </p:txBody>
            </p:sp>
            <p:sp>
              <p:nvSpPr>
                <p:cNvPr id="40" name="Rectangle 59">
                  <a:extLst>
                    <a:ext uri="{FF2B5EF4-FFF2-40B4-BE49-F238E27FC236}">
                      <a16:creationId xmlns:a16="http://schemas.microsoft.com/office/drawing/2014/main" id="{54C92AE9-73FF-DB01-EDBB-028355EEF856}"/>
                    </a:ext>
                  </a:extLst>
                </p:cNvPr>
                <p:cNvSpPr>
                  <a:spLocks noGrp="1" noRot="1" noMove="1" noResize="1" noEditPoints="1" noAdjustHandles="1" noChangeArrowheads="1" noChangeShapeType="1"/>
                </p:cNvSpPr>
                <p:nvPr/>
              </p:nvSpPr>
              <p:spPr bwMode="auto">
                <a:xfrm>
                  <a:off x="306000" y="5401678"/>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Opening sector to new market players, including eligible customers, and safeguarding against natural monopolies</a:t>
                  </a:r>
                </a:p>
              </p:txBody>
            </p:sp>
            <p:sp>
              <p:nvSpPr>
                <p:cNvPr id="41" name="Rectangle 67">
                  <a:extLst>
                    <a:ext uri="{FF2B5EF4-FFF2-40B4-BE49-F238E27FC236}">
                      <a16:creationId xmlns:a16="http://schemas.microsoft.com/office/drawing/2014/main" id="{E620088C-9A87-9054-5F7E-48D27C83E6E3}"/>
                    </a:ext>
                  </a:extLst>
                </p:cNvPr>
                <p:cNvSpPr>
                  <a:spLocks noGrp="1" noRot="1" noMove="1" noResize="1" noEditPoints="1" noAdjustHandles="1" noChangeArrowheads="1" noChangeShapeType="1"/>
                </p:cNvSpPr>
                <p:nvPr/>
              </p:nvSpPr>
              <p:spPr bwMode="auto">
                <a:xfrm>
                  <a:off x="306000" y="6758634"/>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fr-FR" altLang="fr-FR" sz="700" b="0" i="0" u="none" strike="noStrike" kern="0" cap="none" spc="0" normalizeH="0" baseline="0" noProof="0" dirty="0">
                      <a:ln>
                        <a:noFill/>
                      </a:ln>
                      <a:solidFill>
                        <a:srgbClr val="000000"/>
                      </a:solidFill>
                      <a:effectLst/>
                      <a:uLnTx/>
                      <a:uFillTx/>
                      <a:latin typeface="Arial" panose="020B0604020202020204" pitchFamily="34" charset="0"/>
                    </a:rPr>
                    <a:t>Transparent transmission network planning process </a:t>
                  </a:r>
                </a:p>
              </p:txBody>
            </p:sp>
            <p:sp>
              <p:nvSpPr>
                <p:cNvPr id="42" name="Rectangle 67">
                  <a:extLst>
                    <a:ext uri="{FF2B5EF4-FFF2-40B4-BE49-F238E27FC236}">
                      <a16:creationId xmlns:a16="http://schemas.microsoft.com/office/drawing/2014/main" id="{2DF2CF08-9223-4EEF-04A3-ECD42A1EA2D8}"/>
                    </a:ext>
                  </a:extLst>
                </p:cNvPr>
                <p:cNvSpPr>
                  <a:spLocks noGrp="1" noRot="1" noMove="1" noResize="1" noEditPoints="1" noAdjustHandles="1" noChangeArrowheads="1" noChangeShapeType="1"/>
                </p:cNvSpPr>
                <p:nvPr/>
              </p:nvSpPr>
              <p:spPr bwMode="auto">
                <a:xfrm>
                  <a:off x="306000" y="7097874"/>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Clear and transparent framework for resolving complaints and disputes</a:t>
                  </a:r>
                </a:p>
              </p:txBody>
            </p:sp>
            <p:sp>
              <p:nvSpPr>
                <p:cNvPr id="43" name="Rectangle 67">
                  <a:extLst>
                    <a:ext uri="{FF2B5EF4-FFF2-40B4-BE49-F238E27FC236}">
                      <a16:creationId xmlns:a16="http://schemas.microsoft.com/office/drawing/2014/main" id="{C91F8C5E-5A73-040D-899A-F21B18146218}"/>
                    </a:ext>
                  </a:extLst>
                </p:cNvPr>
                <p:cNvSpPr>
                  <a:spLocks noGrp="1" noRot="1" noMove="1" noResize="1" noEditPoints="1" noAdjustHandles="1" noChangeArrowheads="1" noChangeShapeType="1"/>
                </p:cNvSpPr>
                <p:nvPr/>
              </p:nvSpPr>
              <p:spPr bwMode="auto">
                <a:xfrm>
                  <a:off x="306000" y="7437113"/>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Grid code, in accordance with the regional grid code, and specific technical rules for variable renewable energies</a:t>
                  </a:r>
                </a:p>
              </p:txBody>
            </p:sp>
          </p:grpSp>
          <p:sp>
            <p:nvSpPr>
              <p:cNvPr id="33" name="Rectangle 11">
                <a:extLst>
                  <a:ext uri="{FF2B5EF4-FFF2-40B4-BE49-F238E27FC236}">
                    <a16:creationId xmlns:a16="http://schemas.microsoft.com/office/drawing/2014/main" id="{846004D4-5343-7214-E438-7FC3873C4C8D}"/>
                  </a:ext>
                </a:extLst>
              </p:cNvPr>
              <p:cNvSpPr>
                <a:spLocks noGrp="1" noRot="1" noMove="1" noResize="1" noEditPoints="1" noAdjustHandles="1" noChangeArrowheads="1" noChangeShapeType="1"/>
              </p:cNvSpPr>
              <p:nvPr/>
            </p:nvSpPr>
            <p:spPr bwMode="auto">
              <a:xfrm>
                <a:off x="681138" y="3091502"/>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Tariff principles, tariff structure and methodology reflecting transmission and access costs</a:t>
                </a:r>
              </a:p>
            </p:txBody>
          </p:sp>
        </p:grpSp>
        <p:grpSp>
          <p:nvGrpSpPr>
            <p:cNvPr id="44" name="Groupe 43">
              <a:extLst>
                <a:ext uri="{FF2B5EF4-FFF2-40B4-BE49-F238E27FC236}">
                  <a16:creationId xmlns:a16="http://schemas.microsoft.com/office/drawing/2014/main" id="{ED094E45-3E46-2A7A-1110-7EAE18376E17}"/>
                </a:ext>
              </a:extLst>
            </p:cNvPr>
            <p:cNvGrpSpPr>
              <a:grpSpLocks noGrp="1" noUngrp="1" noRot="1" noMove="1" noResize="1"/>
            </p:cNvGrpSpPr>
            <p:nvPr/>
          </p:nvGrpSpPr>
          <p:grpSpPr>
            <a:xfrm>
              <a:off x="712674" y="5028053"/>
              <a:ext cx="2835631" cy="405859"/>
              <a:chOff x="4487592" y="5609382"/>
              <a:chExt cx="2501326" cy="332241"/>
            </a:xfrm>
          </p:grpSpPr>
          <p:sp>
            <p:nvSpPr>
              <p:cNvPr id="45" name="ZoneTexte 44">
                <a:extLst>
                  <a:ext uri="{FF2B5EF4-FFF2-40B4-BE49-F238E27FC236}">
                    <a16:creationId xmlns:a16="http://schemas.microsoft.com/office/drawing/2014/main" id="{55E86186-9239-665E-394F-BE16DBD02507}"/>
                  </a:ext>
                </a:extLst>
              </p:cNvPr>
              <p:cNvSpPr txBox="1">
                <a:spLocks noGrp="1" noRot="1" noMove="1" noResize="1" noEditPoints="1" noAdjustHandles="1" noChangeArrowheads="1" noChangeShapeType="1"/>
              </p:cNvSpPr>
              <p:nvPr/>
            </p:nvSpPr>
            <p:spPr>
              <a:xfrm>
                <a:off x="4487592" y="5609382"/>
                <a:ext cx="1802833" cy="163768"/>
              </a:xfrm>
              <a:prstGeom prst="rect">
                <a:avLst/>
              </a:prstGeom>
              <a:noFill/>
              <a:ln>
                <a:noFill/>
              </a:ln>
            </p:spPr>
            <p:txBody>
              <a:bodyPr wrap="square" rtlCol="0" anchor="ctr">
                <a:spAutoFit/>
              </a:bodyPr>
              <a:lstStyle/>
              <a:p>
                <a:r>
                  <a:rPr lang="en-GB" sz="700">
                    <a:latin typeface="Arial" panose="020B0604020202020204" pitchFamily="34" charset="0"/>
                    <a:cs typeface="Arial" panose="020B0604020202020204" pitchFamily="34" charset="0"/>
                  </a:rPr>
                  <a:t>Legend</a:t>
                </a:r>
                <a:endParaRPr lang="en-GB" sz="900">
                  <a:latin typeface="Arial" panose="020B0604020202020204" pitchFamily="34" charset="0"/>
                  <a:cs typeface="Arial" panose="020B0604020202020204" pitchFamily="34" charset="0"/>
                </a:endParaRPr>
              </a:p>
            </p:txBody>
          </p:sp>
          <p:sp>
            <p:nvSpPr>
              <p:cNvPr id="46" name="ZoneTexte 45">
                <a:extLst>
                  <a:ext uri="{FF2B5EF4-FFF2-40B4-BE49-F238E27FC236}">
                    <a16:creationId xmlns:a16="http://schemas.microsoft.com/office/drawing/2014/main" id="{164E3E3E-8149-6854-9B1B-201479D0F2C4}"/>
                  </a:ext>
                </a:extLst>
              </p:cNvPr>
              <p:cNvSpPr txBox="1">
                <a:spLocks noGrp="1" noRot="1" noMove="1" noResize="1" noEditPoints="1" noAdjustHandles="1" noChangeArrowheads="1" noChangeShapeType="1"/>
              </p:cNvSpPr>
              <p:nvPr/>
            </p:nvSpPr>
            <p:spPr>
              <a:xfrm>
                <a:off x="4676313" y="5796156"/>
                <a:ext cx="653645" cy="138572"/>
              </a:xfrm>
              <a:prstGeom prst="rect">
                <a:avLst/>
              </a:prstGeom>
              <a:noFill/>
              <a:ln>
                <a:noFill/>
              </a:ln>
            </p:spPr>
            <p:txBody>
              <a:bodyPr wrap="square" rtlCol="0" anchor="ctr">
                <a:spAutoFit/>
              </a:bodyPr>
              <a:lstStyle/>
              <a:p>
                <a:pPr algn="l"/>
                <a:r>
                  <a:rPr lang="en-GB" sz="500" dirty="0">
                    <a:latin typeface="Arial" panose="020B0604020202020204" pitchFamily="34" charset="0"/>
                    <a:cs typeface="Arial" panose="020B0604020202020204" pitchFamily="34" charset="0"/>
                  </a:rPr>
                  <a:t>Existing</a:t>
                </a:r>
              </a:p>
            </p:txBody>
          </p:sp>
          <p:sp>
            <p:nvSpPr>
              <p:cNvPr id="47" name="Rectangle 28">
                <a:extLst>
                  <a:ext uri="{FF2B5EF4-FFF2-40B4-BE49-F238E27FC236}">
                    <a16:creationId xmlns:a16="http://schemas.microsoft.com/office/drawing/2014/main" id="{06C6731A-CA99-2163-580B-E4EB9D71DB2C}"/>
                  </a:ext>
                </a:extLst>
              </p:cNvPr>
              <p:cNvSpPr>
                <a:spLocks noGrp="1" noRot="1" noMove="1" noResize="1" noEditPoints="1" noAdjustHandles="1" noChangeArrowheads="1" noChangeShapeType="1"/>
              </p:cNvSpPr>
              <p:nvPr/>
            </p:nvSpPr>
            <p:spPr bwMode="auto">
              <a:xfrm>
                <a:off x="4569017" y="5788678"/>
                <a:ext cx="158779" cy="14735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sp>
            <p:nvSpPr>
              <p:cNvPr id="48" name="ZoneTexte 47">
                <a:extLst>
                  <a:ext uri="{FF2B5EF4-FFF2-40B4-BE49-F238E27FC236}">
                    <a16:creationId xmlns:a16="http://schemas.microsoft.com/office/drawing/2014/main" id="{707E54CA-5B32-639F-0460-26BABBA29FD0}"/>
                  </a:ext>
                </a:extLst>
              </p:cNvPr>
              <p:cNvSpPr txBox="1">
                <a:spLocks noGrp="1" noRot="1" noMove="1" noResize="1" noEditPoints="1" noAdjustHandles="1" noChangeArrowheads="1" noChangeShapeType="1"/>
              </p:cNvSpPr>
              <p:nvPr/>
            </p:nvSpPr>
            <p:spPr>
              <a:xfrm>
                <a:off x="5362075" y="5803051"/>
                <a:ext cx="745633" cy="138572"/>
              </a:xfrm>
              <a:prstGeom prst="rect">
                <a:avLst/>
              </a:prstGeom>
              <a:noFill/>
              <a:ln>
                <a:noFill/>
              </a:ln>
            </p:spPr>
            <p:txBody>
              <a:bodyPr wrap="square" rtlCol="0" anchor="ctr">
                <a:spAutoFit/>
              </a:bodyPr>
              <a:lstStyle/>
              <a:p>
                <a:pPr algn="l"/>
                <a:r>
                  <a:rPr lang="en-GB" sz="500">
                    <a:latin typeface="Arial" panose="020B0604020202020204" pitchFamily="34" charset="0"/>
                    <a:cs typeface="Arial" panose="020B0604020202020204" pitchFamily="34" charset="0"/>
                  </a:rPr>
                  <a:t>To complete/Clarify</a:t>
                </a:r>
              </a:p>
            </p:txBody>
          </p:sp>
          <p:sp>
            <p:nvSpPr>
              <p:cNvPr id="49" name="Rectangle 28">
                <a:extLst>
                  <a:ext uri="{FF2B5EF4-FFF2-40B4-BE49-F238E27FC236}">
                    <a16:creationId xmlns:a16="http://schemas.microsoft.com/office/drawing/2014/main" id="{321841A1-C483-9419-DC8D-4FA2F7E9D733}"/>
                  </a:ext>
                </a:extLst>
              </p:cNvPr>
              <p:cNvSpPr>
                <a:spLocks noGrp="1" noRot="1" noMove="1" noResize="1" noEditPoints="1" noAdjustHandles="1" noChangeArrowheads="1" noChangeShapeType="1"/>
              </p:cNvSpPr>
              <p:nvPr/>
            </p:nvSpPr>
            <p:spPr bwMode="auto">
              <a:xfrm>
                <a:off x="5259030" y="5790483"/>
                <a:ext cx="158779" cy="14735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sp>
            <p:nvSpPr>
              <p:cNvPr id="50" name="ZoneTexte 49">
                <a:extLst>
                  <a:ext uri="{FF2B5EF4-FFF2-40B4-BE49-F238E27FC236}">
                    <a16:creationId xmlns:a16="http://schemas.microsoft.com/office/drawing/2014/main" id="{7F986D18-4F0F-4BD1-2255-66D387234303}"/>
                  </a:ext>
                </a:extLst>
              </p:cNvPr>
              <p:cNvSpPr txBox="1">
                <a:spLocks noGrp="1" noRot="1" noMove="1" noResize="1" noEditPoints="1" noAdjustHandles="1" noChangeArrowheads="1" noChangeShapeType="1"/>
              </p:cNvSpPr>
              <p:nvPr/>
            </p:nvSpPr>
            <p:spPr>
              <a:xfrm>
                <a:off x="6167567" y="5778569"/>
                <a:ext cx="821351" cy="138572"/>
              </a:xfrm>
              <a:prstGeom prst="rect">
                <a:avLst/>
              </a:prstGeom>
              <a:noFill/>
              <a:ln>
                <a:noFill/>
              </a:ln>
            </p:spPr>
            <p:txBody>
              <a:bodyPr wrap="square" rtlCol="0" anchor="ctr">
                <a:spAutoFit/>
              </a:bodyPr>
              <a:lstStyle/>
              <a:p>
                <a:pPr algn="l"/>
                <a:r>
                  <a:rPr lang="en-GB" sz="500" dirty="0">
                    <a:latin typeface="Arial" panose="020B0604020202020204" pitchFamily="34" charset="0"/>
                    <a:cs typeface="Arial" panose="020B0604020202020204" pitchFamily="34" charset="0"/>
                  </a:rPr>
                  <a:t>Missing/need for reform</a:t>
                </a:r>
              </a:p>
            </p:txBody>
          </p:sp>
          <p:sp>
            <p:nvSpPr>
              <p:cNvPr id="51" name="Rectangle 28">
                <a:extLst>
                  <a:ext uri="{FF2B5EF4-FFF2-40B4-BE49-F238E27FC236}">
                    <a16:creationId xmlns:a16="http://schemas.microsoft.com/office/drawing/2014/main" id="{0CABFF9E-A031-7041-B1FA-770F3E463C04}"/>
                  </a:ext>
                </a:extLst>
              </p:cNvPr>
              <p:cNvSpPr>
                <a:spLocks noGrp="1" noRot="1" noMove="1" noResize="1" noEditPoints="1" noAdjustHandles="1" noChangeArrowheads="1" noChangeShapeType="1"/>
              </p:cNvSpPr>
              <p:nvPr/>
            </p:nvSpPr>
            <p:spPr bwMode="auto">
              <a:xfrm>
                <a:off x="6061831" y="5786809"/>
                <a:ext cx="158779" cy="14735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grpSp>
      </p:grpSp>
    </p:spTree>
    <p:extLst>
      <p:ext uri="{BB962C8B-B14F-4D97-AF65-F5344CB8AC3E}">
        <p14:creationId xmlns:p14="http://schemas.microsoft.com/office/powerpoint/2010/main" val="1671739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texto 1">
            <a:extLst>
              <a:ext uri="{FF2B5EF4-FFF2-40B4-BE49-F238E27FC236}">
                <a16:creationId xmlns:a16="http://schemas.microsoft.com/office/drawing/2014/main" id="{4D7F69B7-BDDC-0F08-9840-1A4D4402CA02}"/>
              </a:ext>
            </a:extLst>
          </p:cNvPr>
          <p:cNvSpPr txBox="1">
            <a:spLocks/>
          </p:cNvSpPr>
          <p:nvPr/>
        </p:nvSpPr>
        <p:spPr>
          <a:xfrm>
            <a:off x="0" y="1066800"/>
            <a:ext cx="9144000" cy="3733800"/>
          </a:xfrm>
          <a:prstGeom prst="rect">
            <a:avLst/>
          </a:prstGeom>
        </p:spPr>
        <p:txBody>
          <a:bodyPr/>
          <a:lstStyle>
            <a:lvl1pPr marL="171450" indent="-171450" algn="l" defTabSz="685800" rtl="0" eaLnBrk="1" latinLnBrk="0" hangingPunct="1">
              <a:lnSpc>
                <a:spcPct val="120000"/>
              </a:lnSpc>
              <a:spcBef>
                <a:spcPts val="750"/>
              </a:spcBef>
              <a:buClr>
                <a:schemeClr val="accent1"/>
              </a:buClr>
              <a:buSzPct val="110000"/>
              <a:buFont typeface="Wingdings" panose="05000000000000000000" pitchFamily="2" charset="2"/>
              <a:buChar char="§"/>
              <a:defRPr sz="1600" kern="1200">
                <a:solidFill>
                  <a:schemeClr val="tx1"/>
                </a:solidFill>
                <a:effectLst/>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120000"/>
              </a:lnSpc>
              <a:spcBef>
                <a:spcPts val="375"/>
              </a:spcBef>
              <a:buClr>
                <a:schemeClr val="accent1"/>
              </a:buClr>
              <a:buSzPct val="110000"/>
              <a:buFont typeface="Arial" panose="020B0604020202020204" pitchFamily="34" charset="0"/>
              <a:buChar char="•"/>
              <a:defRPr sz="1600" kern="1200">
                <a:solidFill>
                  <a:schemeClr val="tx1"/>
                </a:solidFill>
                <a:effectLst/>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120000"/>
              </a:lnSpc>
              <a:spcBef>
                <a:spcPts val="375"/>
              </a:spcBef>
              <a:buClr>
                <a:schemeClr val="accent1"/>
              </a:buClr>
              <a:buSzPct val="110000"/>
              <a:buFont typeface="Courier New" panose="02070309020205020404" pitchFamily="49" charset="0"/>
              <a:buChar char="o"/>
              <a:defRPr sz="1600" kern="1200">
                <a:solidFill>
                  <a:schemeClr val="tx1"/>
                </a:solidFill>
                <a:effectLst/>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600" kern="1200">
                <a:solidFill>
                  <a:schemeClr val="tx1"/>
                </a:solidFill>
                <a:effectLst/>
                <a:latin typeface="Calibri" panose="020F0502020204030204" pitchFamily="34" charset="0"/>
                <a:ea typeface="+mn-ea"/>
                <a:cs typeface="Calibri" panose="020F0502020204030204" pitchFamily="34" charset="0"/>
              </a:defRPr>
            </a:lvl4pPr>
            <a:lvl5pPr marL="1714500" indent="-342900" algn="l" defTabSz="685800" rtl="0" eaLnBrk="1" latinLnBrk="0" hangingPunct="1">
              <a:lnSpc>
                <a:spcPct val="120000"/>
              </a:lnSpc>
              <a:spcBef>
                <a:spcPts val="375"/>
              </a:spcBef>
              <a:buClr>
                <a:schemeClr val="accent1"/>
              </a:buClr>
              <a:buSzPct val="110000"/>
              <a:buFont typeface="Arial" panose="020B0604020202020204" pitchFamily="34" charset="0"/>
              <a:buChar char="•"/>
              <a:defRPr sz="1600" kern="1200">
                <a:solidFill>
                  <a:schemeClr val="tx1"/>
                </a:solidFill>
                <a:effectLst/>
                <a:latin typeface="Calibri" panose="020F0502020204030204" pitchFamily="34" charset="0"/>
                <a:ea typeface="+mn-ea"/>
                <a:cs typeface="Calibri" panose="020F0502020204030204" pitchFamily="34" charset="0"/>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a:lstStyle>
          <a:p>
            <a:pPr marL="171450" marR="0" lvl="0" indent="-171450" algn="l" defTabSz="685800" rtl="0" eaLnBrk="1" fontAlgn="auto" latinLnBrk="0" hangingPunct="1">
              <a:lnSpc>
                <a:spcPct val="120000"/>
              </a:lnSpc>
              <a:spcBef>
                <a:spcPts val="750"/>
              </a:spcBef>
              <a:spcAft>
                <a:spcPts val="0"/>
              </a:spcAft>
              <a:buClr>
                <a:srgbClr val="1D488D"/>
              </a:buClr>
              <a:buSzPct val="110000"/>
              <a:buFont typeface="Wingdings" panose="05000000000000000000" pitchFamily="2" charset="2"/>
              <a:buChar char="§"/>
              <a:tabLst/>
              <a:defRPr/>
            </a:pPr>
            <a:endParaRPr kumimoji="0" lang="fr-BE" sz="1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685800" rtl="0" eaLnBrk="1" fontAlgn="auto" latinLnBrk="0" hangingPunct="1">
              <a:lnSpc>
                <a:spcPct val="120000"/>
              </a:lnSpc>
              <a:spcBef>
                <a:spcPts val="750"/>
              </a:spcBef>
              <a:spcAft>
                <a:spcPts val="0"/>
              </a:spcAft>
              <a:buClr>
                <a:srgbClr val="1D488D"/>
              </a:buClr>
              <a:buSzPct val="110000"/>
              <a:buFont typeface="Wingdings" panose="05000000000000000000" pitchFamily="2" charset="2"/>
              <a:buChar char="§"/>
              <a:tabLst/>
              <a:defRPr/>
            </a:pPr>
            <a:endParaRPr kumimoji="0" lang="fr-BE" sz="1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685800" rtl="0" eaLnBrk="1" fontAlgn="auto" latinLnBrk="0" hangingPunct="1">
              <a:lnSpc>
                <a:spcPct val="120000"/>
              </a:lnSpc>
              <a:spcBef>
                <a:spcPts val="750"/>
              </a:spcBef>
              <a:spcAft>
                <a:spcPts val="0"/>
              </a:spcAft>
              <a:buClr>
                <a:srgbClr val="1D488D"/>
              </a:buClr>
              <a:buSzPct val="110000"/>
              <a:buFont typeface="Wingdings" panose="05000000000000000000" pitchFamily="2" charset="2"/>
              <a:buChar char="§"/>
              <a:tabLst/>
              <a:defRPr/>
            </a:pPr>
            <a:endParaRPr kumimoji="0" lang="fr-BE" sz="1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685800" rtl="0" eaLnBrk="1" fontAlgn="auto" latinLnBrk="0" hangingPunct="1">
              <a:lnSpc>
                <a:spcPct val="120000"/>
              </a:lnSpc>
              <a:spcBef>
                <a:spcPts val="750"/>
              </a:spcBef>
              <a:spcAft>
                <a:spcPts val="0"/>
              </a:spcAft>
              <a:buClr>
                <a:srgbClr val="1D488D"/>
              </a:buClr>
              <a:buSzPct val="110000"/>
              <a:buFont typeface="Wingdings" panose="05000000000000000000" pitchFamily="2" charset="2"/>
              <a:buChar char="§"/>
              <a:tabLst/>
              <a:defRPr/>
            </a:pPr>
            <a:endParaRPr kumimoji="0" lang="en-GB"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algn="l" defTabSz="685800" rtl="0" eaLnBrk="1" fontAlgn="auto" latinLnBrk="0" hangingPunct="1">
              <a:lnSpc>
                <a:spcPct val="120000"/>
              </a:lnSpc>
              <a:spcBef>
                <a:spcPts val="750"/>
              </a:spcBef>
              <a:spcAft>
                <a:spcPts val="0"/>
              </a:spcAft>
              <a:buClr>
                <a:srgbClr val="1D488D"/>
              </a:buClr>
              <a:buSzPct val="110000"/>
              <a:buFont typeface="Wingdings" panose="05000000000000000000" pitchFamily="2" charset="2"/>
              <a:buNone/>
              <a:tabLst/>
              <a:defRPr/>
            </a:pPr>
            <a:endParaRPr kumimoji="0" lang="en-GB"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7" name="Text Placeholder 4">
            <a:extLst>
              <a:ext uri="{FF2B5EF4-FFF2-40B4-BE49-F238E27FC236}">
                <a16:creationId xmlns:a16="http://schemas.microsoft.com/office/drawing/2014/main" id="{28C6EC09-3403-1556-41FC-52BCE723BC42}"/>
              </a:ext>
            </a:extLst>
          </p:cNvPr>
          <p:cNvSpPr txBox="1">
            <a:spLocks/>
          </p:cNvSpPr>
          <p:nvPr/>
        </p:nvSpPr>
        <p:spPr>
          <a:xfrm>
            <a:off x="938204" y="1219200"/>
            <a:ext cx="2316481" cy="457200"/>
          </a:xfrm>
          <a:prstGeom prst="rect">
            <a:avLst/>
          </a:prstGeom>
        </p:spPr>
        <p:txBody>
          <a:bodyPr/>
          <a:lstStyle>
            <a:lvl1pPr marL="0" indent="0" algn="l" defTabSz="685800" rtl="0" eaLnBrk="1" latinLnBrk="0" hangingPunct="1">
              <a:lnSpc>
                <a:spcPct val="120000"/>
              </a:lnSpc>
              <a:spcBef>
                <a:spcPts val="750"/>
              </a:spcBef>
              <a:buClr>
                <a:schemeClr val="accent1"/>
              </a:buClr>
              <a:buSzPct val="110000"/>
              <a:buFont typeface="Wingdings" panose="05000000000000000000" pitchFamily="2" charset="2"/>
              <a:buNone/>
              <a:defRPr sz="2400" kern="1200">
                <a:solidFill>
                  <a:schemeClr val="accent1"/>
                </a:solidFill>
                <a:effectLst/>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120000"/>
              </a:lnSpc>
              <a:spcBef>
                <a:spcPts val="375"/>
              </a:spcBef>
              <a:buClr>
                <a:schemeClr val="accent1"/>
              </a:buClr>
              <a:buSzPct val="110000"/>
              <a:buFont typeface="Arial" panose="020B0604020202020204" pitchFamily="34" charset="0"/>
              <a:buChar char="•"/>
              <a:defRPr sz="2400" kern="1200">
                <a:solidFill>
                  <a:schemeClr val="tx1"/>
                </a:solidFill>
                <a:effectLst/>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120000"/>
              </a:lnSpc>
              <a:spcBef>
                <a:spcPts val="375"/>
              </a:spcBef>
              <a:buClr>
                <a:schemeClr val="accent1"/>
              </a:buClr>
              <a:buSzPct val="110000"/>
              <a:buFont typeface="Courier New" panose="02070309020205020404" pitchFamily="49" charset="0"/>
              <a:buChar char="o"/>
              <a:defRPr sz="2000" kern="1200">
                <a:solidFill>
                  <a:schemeClr val="tx1"/>
                </a:solidFill>
                <a:effectLst/>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2000" kern="1200">
                <a:solidFill>
                  <a:schemeClr val="tx1"/>
                </a:solidFill>
                <a:effectLst/>
                <a:latin typeface="Calibri" panose="020F0502020204030204" pitchFamily="34" charset="0"/>
                <a:ea typeface="+mn-ea"/>
                <a:cs typeface="Calibri" panose="020F0502020204030204" pitchFamily="34" charset="0"/>
              </a:defRPr>
            </a:lvl4pPr>
            <a:lvl5pPr marL="1714500" indent="-342900" algn="l" defTabSz="685800" rtl="0" eaLnBrk="1" latinLnBrk="0" hangingPunct="1">
              <a:lnSpc>
                <a:spcPct val="120000"/>
              </a:lnSpc>
              <a:spcBef>
                <a:spcPts val="375"/>
              </a:spcBef>
              <a:buClr>
                <a:schemeClr val="accent1"/>
              </a:buClr>
              <a:buSzPct val="110000"/>
              <a:buFont typeface="Arial" panose="020B0604020202020204" pitchFamily="34" charset="0"/>
              <a:buChar char="•"/>
              <a:defRPr sz="2000" kern="1200">
                <a:solidFill>
                  <a:schemeClr val="tx1"/>
                </a:solidFill>
                <a:effectLst/>
                <a:latin typeface="Calibri" panose="020F0502020204030204" pitchFamily="34" charset="0"/>
                <a:ea typeface="+mn-ea"/>
                <a:cs typeface="Calibri" panose="020F0502020204030204" pitchFamily="34" charset="0"/>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a:lstStyle>
          <a:p>
            <a:r>
              <a:rPr lang="fr-BE" sz="1800" b="1" dirty="0">
                <a:solidFill>
                  <a:srgbClr val="0070C0"/>
                </a:solidFill>
                <a:latin typeface="Arial" panose="020B0604020202020204" pitchFamily="34" charset="0"/>
                <a:cs typeface="Arial" panose="020B0604020202020204" pitchFamily="34" charset="0"/>
              </a:rPr>
              <a:t>Table of content</a:t>
            </a:r>
          </a:p>
        </p:txBody>
      </p:sp>
      <p:sp>
        <p:nvSpPr>
          <p:cNvPr id="8" name="TextBox 6">
            <a:extLst>
              <a:ext uri="{FF2B5EF4-FFF2-40B4-BE49-F238E27FC236}">
                <a16:creationId xmlns:a16="http://schemas.microsoft.com/office/drawing/2014/main" id="{8150EBE3-46B4-E7B4-C4D8-30E010CD3046}"/>
              </a:ext>
            </a:extLst>
          </p:cNvPr>
          <p:cNvSpPr txBox="1"/>
          <p:nvPr/>
        </p:nvSpPr>
        <p:spPr>
          <a:xfrm>
            <a:off x="742948" y="5585165"/>
            <a:ext cx="7810500" cy="707886"/>
          </a:xfrm>
          <a:prstGeom prst="rect">
            <a:avLst/>
          </a:prstGeom>
          <a:noFill/>
          <a:ln w="3175">
            <a:solidFill>
              <a:srgbClr val="1D488D"/>
            </a:solidFill>
          </a:ln>
        </p:spPr>
        <p:txBody>
          <a:bodyPr wrap="square" rtlCol="0">
            <a:spAutoFit/>
          </a:bodyPr>
          <a:lstStyle/>
          <a:p>
            <a:pPr algn="ctr" defTabSz="914400" fontAlgn="base">
              <a:spcBef>
                <a:spcPct val="0"/>
              </a:spcBef>
              <a:spcAft>
                <a:spcPct val="0"/>
              </a:spcAft>
              <a:defRPr/>
            </a:pPr>
            <a:r>
              <a:rPr lang="en-US" sz="1000" dirty="0">
                <a:solidFill>
                  <a:srgbClr val="1D488D"/>
                </a:solidFill>
                <a:latin typeface="Arial" panose="020B0604020202020204" pitchFamily="34" charset="0"/>
                <a:cs typeface="Arial" panose="020B0604020202020204" pitchFamily="34" charset="0"/>
              </a:rPr>
              <a:t>DISCLAIMER: The information and views set out in this presentation are those of the author(s) and do not necessarily reflect the official opinion of the European Commission. The European Commission does not guarantee the accuracy of the data included in this presentation. Neither the European Commission nor any person acting on the European Commission’s behalf may be held responsible for the use which may be made of the information contained therein.</a:t>
            </a:r>
          </a:p>
        </p:txBody>
      </p:sp>
      <p:sp>
        <p:nvSpPr>
          <p:cNvPr id="9" name="Rectangle 8">
            <a:extLst>
              <a:ext uri="{FF2B5EF4-FFF2-40B4-BE49-F238E27FC236}">
                <a16:creationId xmlns:a16="http://schemas.microsoft.com/office/drawing/2014/main" id="{A1B9B1FB-0792-DDC2-386E-F4C0A18FD5E5}"/>
              </a:ext>
            </a:extLst>
          </p:cNvPr>
          <p:cNvSpPr/>
          <p:nvPr/>
        </p:nvSpPr>
        <p:spPr>
          <a:xfrm>
            <a:off x="785803" y="1143000"/>
            <a:ext cx="108000" cy="533400"/>
          </a:xfrm>
          <a:prstGeom prst="rect">
            <a:avLst/>
          </a:prstGeom>
          <a:solidFill>
            <a:srgbClr val="6DBAF3"/>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20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10" name="Rectangle 6">
            <a:extLst>
              <a:ext uri="{FF2B5EF4-FFF2-40B4-BE49-F238E27FC236}">
                <a16:creationId xmlns:a16="http://schemas.microsoft.com/office/drawing/2014/main" id="{2FA15C69-4899-9BBC-8F09-B6F0C2CE8A95}"/>
              </a:ext>
            </a:extLst>
          </p:cNvPr>
          <p:cNvSpPr txBox="1">
            <a:spLocks noChangeArrowheads="1"/>
          </p:cNvSpPr>
          <p:nvPr/>
        </p:nvSpPr>
        <p:spPr bwMode="auto">
          <a:xfrm>
            <a:off x="785803" y="2209800"/>
            <a:ext cx="7800976"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34950" indent="-234950" algn="l" rtl="0" eaLnBrk="0" fontAlgn="base" hangingPunct="0">
              <a:spcBef>
                <a:spcPct val="100000"/>
              </a:spcBef>
              <a:spcAft>
                <a:spcPct val="0"/>
              </a:spcAft>
              <a:buClr>
                <a:srgbClr val="0B1F65"/>
              </a:buClr>
              <a:buFont typeface="Webdings" panose="05030102010509060703" pitchFamily="18" charset="2"/>
              <a:buChar char="4"/>
              <a:defRPr sz="1600" kern="1200">
                <a:solidFill>
                  <a:schemeClr val="tx1"/>
                </a:solidFill>
                <a:latin typeface="+mn-lt"/>
                <a:ea typeface="+mn-ea"/>
                <a:cs typeface="+mn-cs"/>
              </a:defRPr>
            </a:lvl1pPr>
            <a:lvl2pPr marL="452438" lvl="1" indent="-215900" algn="l" rtl="0" eaLnBrk="0" fontAlgn="base" hangingPunct="0">
              <a:lnSpc>
                <a:spcPct val="90000"/>
              </a:lnSpc>
              <a:spcBef>
                <a:spcPct val="40000"/>
              </a:spcBef>
              <a:spcAft>
                <a:spcPct val="0"/>
              </a:spcAft>
              <a:buClr>
                <a:srgbClr val="0B1F65"/>
              </a:buClr>
              <a:buChar char="–"/>
              <a:defRPr sz="1600" kern="1200">
                <a:solidFill>
                  <a:schemeClr val="tx1"/>
                </a:solidFill>
                <a:latin typeface="+mn-lt"/>
                <a:ea typeface="+mn-ea"/>
                <a:cs typeface="+mn-cs"/>
              </a:defRPr>
            </a:lvl2pPr>
            <a:lvl3pPr marL="914400" indent="-342900" algn="l" rtl="0" eaLnBrk="0" fontAlgn="base" hangingPunct="0">
              <a:lnSpc>
                <a:spcPct val="90000"/>
              </a:lnSpc>
              <a:spcBef>
                <a:spcPct val="40000"/>
              </a:spcBef>
              <a:spcAft>
                <a:spcPct val="0"/>
              </a:spcAft>
              <a:buClr>
                <a:srgbClr val="0B1F65"/>
              </a:buClr>
              <a:buFont typeface="Webdings" panose="05030102010509060703" pitchFamily="18" charset="2"/>
              <a:defRPr sz="1600" kern="1200">
                <a:solidFill>
                  <a:schemeClr val="tx1"/>
                </a:solidFill>
                <a:latin typeface="+mn-lt"/>
                <a:ea typeface="+mn-ea"/>
                <a:cs typeface="Arial" panose="020B0604020202020204" pitchFamily="34" charset="0"/>
              </a:defRPr>
            </a:lvl3pPr>
            <a:lvl4pPr marL="2403475" algn="l" rtl="0" eaLnBrk="0" fontAlgn="base" hangingPunct="0">
              <a:lnSpc>
                <a:spcPct val="90000"/>
              </a:lnSpc>
              <a:spcBef>
                <a:spcPct val="40000"/>
              </a:spcBef>
              <a:spcAft>
                <a:spcPct val="0"/>
              </a:spcAft>
              <a:buClr>
                <a:srgbClr val="0B1F65"/>
              </a:buClr>
              <a:defRPr sz="1600" kern="1200">
                <a:solidFill>
                  <a:schemeClr val="tx1"/>
                </a:solidFill>
                <a:latin typeface="+mn-lt"/>
                <a:ea typeface="+mn-ea"/>
                <a:cs typeface="Arial" panose="020B0604020202020204" pitchFamily="34" charset="0"/>
              </a:defRPr>
            </a:lvl4pPr>
            <a:lvl5pPr marL="2517775" algn="l" rtl="0" eaLnBrk="0" fontAlgn="base" hangingPunct="0">
              <a:lnSpc>
                <a:spcPct val="90000"/>
              </a:lnSpc>
              <a:spcBef>
                <a:spcPct val="0"/>
              </a:spcBef>
              <a:spcAft>
                <a:spcPct val="40000"/>
              </a:spcAft>
              <a:buClr>
                <a:schemeClr val="tx1"/>
              </a:buClr>
              <a:buSzPct val="40000"/>
              <a:buFont typeface="Arial" panose="020B0604020202020204" pitchFamily="34" charset="0"/>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00">
              <a:spcBef>
                <a:spcPts val="900"/>
              </a:spcBef>
              <a:spcAft>
                <a:spcPts val="900"/>
              </a:spcAft>
            </a:pPr>
            <a:r>
              <a:rPr lang="fr-FR" altLang="fr-FR" sz="1300" b="1" dirty="0">
                <a:solidFill>
                  <a:srgbClr val="000000">
                    <a:lumMod val="65000"/>
                    <a:lumOff val="35000"/>
                  </a:srgbClr>
                </a:solidFill>
                <a:latin typeface="Arial" panose="020B0604020202020204" pitchFamily="34" charset="0"/>
                <a:cs typeface="Arial" panose="020B0604020202020204" pitchFamily="34" charset="0"/>
              </a:rPr>
              <a:t>1</a:t>
            </a:r>
            <a:r>
              <a:rPr lang="fr-FR" altLang="fr-FR" sz="1300" dirty="0">
                <a:solidFill>
                  <a:srgbClr val="000000">
                    <a:lumMod val="65000"/>
                    <a:lumOff val="35000"/>
                  </a:srgbClr>
                </a:solidFill>
                <a:latin typeface="Arial" panose="020B0604020202020204" pitchFamily="34" charset="0"/>
                <a:cs typeface="Arial" panose="020B0604020202020204" pitchFamily="34" charset="0"/>
              </a:rPr>
              <a:t>. </a:t>
            </a:r>
            <a:r>
              <a:rPr lang="en-US" sz="1300" b="1" dirty="0">
                <a:solidFill>
                  <a:srgbClr val="000000">
                    <a:lumMod val="65000"/>
                    <a:lumOff val="35000"/>
                  </a:srgbClr>
                </a:solidFill>
                <a:latin typeface="Arial" panose="020B0604020202020204" pitchFamily="34" charset="0"/>
                <a:cs typeface="Arial" panose="020B0604020202020204" pitchFamily="34" charset="0"/>
              </a:rPr>
              <a:t>Legal and regulatory requirements</a:t>
            </a:r>
          </a:p>
          <a:p>
            <a:pPr defTabSz="914400">
              <a:spcBef>
                <a:spcPts val="900"/>
              </a:spcBef>
              <a:spcAft>
                <a:spcPts val="900"/>
              </a:spcAft>
            </a:pPr>
            <a:r>
              <a:rPr lang="fr-FR" altLang="fr-FR" sz="1300" dirty="0">
                <a:solidFill>
                  <a:srgbClr val="000000">
                    <a:lumMod val="65000"/>
                    <a:lumOff val="35000"/>
                  </a:srgbClr>
                </a:solidFill>
                <a:latin typeface="Arial" panose="020B0604020202020204" pitchFamily="34" charset="0"/>
                <a:cs typeface="Arial" panose="020B0604020202020204" pitchFamily="34" charset="0"/>
              </a:rPr>
              <a:t>2. </a:t>
            </a:r>
            <a:r>
              <a:rPr lang="en-GB" altLang="fr-FR" sz="1300" dirty="0">
                <a:solidFill>
                  <a:srgbClr val="000000">
                    <a:lumMod val="65000"/>
                    <a:lumOff val="35000"/>
                  </a:srgbClr>
                </a:solidFill>
                <a:latin typeface="Arial" panose="020B0604020202020204" pitchFamily="34" charset="0"/>
                <a:cs typeface="Arial" panose="020B0604020202020204" pitchFamily="34" charset="0"/>
              </a:rPr>
              <a:t>Importance of regulators in supporting the implementation of legal and regulatory framework </a:t>
            </a:r>
            <a:endParaRPr lang="en-GB" sz="1300" dirty="0">
              <a:solidFill>
                <a:srgbClr val="000000">
                  <a:lumMod val="65000"/>
                  <a:lumOff val="35000"/>
                </a:srgbClr>
              </a:solidFill>
              <a:latin typeface="Arial" panose="020B0604020202020204" pitchFamily="34" charset="0"/>
              <a:cs typeface="Arial" panose="020B0604020202020204" pitchFamily="34" charset="0"/>
            </a:endParaRPr>
          </a:p>
          <a:p>
            <a:pPr defTabSz="914400">
              <a:spcBef>
                <a:spcPts val="900"/>
              </a:spcBef>
              <a:spcAft>
                <a:spcPts val="900"/>
              </a:spcAft>
            </a:pPr>
            <a:r>
              <a:rPr lang="en-US" sz="1300" dirty="0">
                <a:solidFill>
                  <a:srgbClr val="000000">
                    <a:lumMod val="65000"/>
                    <a:lumOff val="35000"/>
                  </a:srgbClr>
                </a:solidFill>
                <a:latin typeface="Arial" panose="020B0604020202020204" pitchFamily="34" charset="0"/>
                <a:cs typeface="Arial" panose="020B0604020202020204" pitchFamily="34" charset="0"/>
              </a:rPr>
              <a:t>3.  Results of the review of legal and regulatory framework in 38 African countries </a:t>
            </a:r>
            <a:endParaRPr lang="fr-FR" altLang="fr-FR" sz="1300" dirty="0">
              <a:solidFill>
                <a:srgbClr val="000000">
                  <a:lumMod val="65000"/>
                  <a:lumOff val="35000"/>
                </a:srgbClr>
              </a:solidFill>
              <a:latin typeface="Arial" panose="020B0604020202020204" pitchFamily="34" charset="0"/>
              <a:cs typeface="Arial" panose="020B0604020202020204" pitchFamily="34" charset="0"/>
            </a:endParaRPr>
          </a:p>
        </p:txBody>
      </p:sp>
      <p:sp>
        <p:nvSpPr>
          <p:cNvPr id="11" name="Rectangle 7">
            <a:extLst>
              <a:ext uri="{FF2B5EF4-FFF2-40B4-BE49-F238E27FC236}">
                <a16:creationId xmlns:a16="http://schemas.microsoft.com/office/drawing/2014/main" id="{D970D465-3456-2D15-7016-B403154D8CDD}"/>
              </a:ext>
            </a:extLst>
          </p:cNvPr>
          <p:cNvSpPr>
            <a:spLocks noChangeArrowheads="1"/>
          </p:cNvSpPr>
          <p:nvPr/>
        </p:nvSpPr>
        <p:spPr bwMode="auto">
          <a:xfrm>
            <a:off x="709604" y="2133600"/>
            <a:ext cx="7991484" cy="360000"/>
          </a:xfrm>
          <a:prstGeom prst="rect">
            <a:avLst/>
          </a:prstGeom>
          <a:noFill/>
          <a:ln w="38100">
            <a:solidFill>
              <a:srgbClr val="00B0F0"/>
            </a:solidFill>
            <a:miter lim="800000"/>
            <a:headEnd/>
            <a:tailEnd/>
          </a:ln>
          <a:effectLst/>
          <a:extLst>
            <a:ext uri="{909E8E84-426E-40DD-AFC4-6F175D3DCCD1}">
              <a14:hiddenFill xmlns:a14="http://schemas.microsoft.com/office/drawing/2010/main">
                <a:solidFill>
                  <a:srgbClr val="EAEAEA"/>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400" b="1" i="0" u="none" strike="noStrike" kern="0" cap="none" spc="0" normalizeH="0" baseline="0" noProof="0">
              <a:ln>
                <a:noFill/>
              </a:ln>
              <a:solidFill>
                <a:srgbClr val="000000"/>
              </a:solidFill>
              <a:effectLst/>
              <a:uLnTx/>
              <a:uFillTx/>
              <a:latin typeface="Arial" panose="020B0604020202020204" pitchFamily="34" charset="0"/>
            </a:endParaRPr>
          </a:p>
        </p:txBody>
      </p:sp>
    </p:spTree>
    <p:extLst>
      <p:ext uri="{BB962C8B-B14F-4D97-AF65-F5344CB8AC3E}">
        <p14:creationId xmlns:p14="http://schemas.microsoft.com/office/powerpoint/2010/main" val="1073712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aphique 4">
            <a:extLst>
              <a:ext uri="{FF2B5EF4-FFF2-40B4-BE49-F238E27FC236}">
                <a16:creationId xmlns:a16="http://schemas.microsoft.com/office/drawing/2014/main" id="{3C6AB678-817B-0A76-DB7E-BD0BC9B52220}"/>
              </a:ext>
            </a:extLst>
          </p:cNvPr>
          <p:cNvGraphicFramePr/>
          <p:nvPr>
            <p:extLst>
              <p:ext uri="{D42A27DB-BD31-4B8C-83A1-F6EECF244321}">
                <p14:modId xmlns:p14="http://schemas.microsoft.com/office/powerpoint/2010/main" val="1740334827"/>
              </p:ext>
            </p:extLst>
          </p:nvPr>
        </p:nvGraphicFramePr>
        <p:xfrm>
          <a:off x="3177314" y="1975420"/>
          <a:ext cx="5831322" cy="4130748"/>
        </p:xfrm>
        <a:graphic>
          <a:graphicData uri="http://schemas.openxmlformats.org/drawingml/2006/chart">
            <c:chart xmlns:c="http://schemas.openxmlformats.org/drawingml/2006/chart" xmlns:r="http://schemas.openxmlformats.org/officeDocument/2006/relationships" r:id="rId2"/>
          </a:graphicData>
        </a:graphic>
      </p:graphicFrame>
      <p:sp>
        <p:nvSpPr>
          <p:cNvPr id="4" name="ZoneTexte 3">
            <a:extLst>
              <a:ext uri="{FF2B5EF4-FFF2-40B4-BE49-F238E27FC236}">
                <a16:creationId xmlns:a16="http://schemas.microsoft.com/office/drawing/2014/main" id="{106F37EB-8516-FCDF-5430-0ADEC75A6030}"/>
              </a:ext>
            </a:extLst>
          </p:cNvPr>
          <p:cNvSpPr txBox="1"/>
          <p:nvPr/>
        </p:nvSpPr>
        <p:spPr>
          <a:xfrm>
            <a:off x="0" y="670735"/>
            <a:ext cx="9143999" cy="1200329"/>
          </a:xfrm>
          <a:prstGeom prst="rect">
            <a:avLst/>
          </a:prstGeom>
          <a:noFill/>
        </p:spPr>
        <p:txBody>
          <a:bodyPr wrap="square">
            <a:spAutoFit/>
          </a:bodyPr>
          <a:lstStyle/>
          <a:p>
            <a:pPr algn="ctr"/>
            <a:r>
              <a:rPr lang="en-GB" b="1" dirty="0">
                <a:solidFill>
                  <a:srgbClr val="0070C0"/>
                </a:solidFill>
                <a:latin typeface="Arial" panose="020B0604020202020204" pitchFamily="34" charset="0"/>
                <a:cs typeface="Arial" panose="020B0604020202020204" pitchFamily="34" charset="0"/>
              </a:rPr>
              <a:t>Review of key provisions 3/3</a:t>
            </a:r>
          </a:p>
          <a:p>
            <a:pPr algn="ctr"/>
            <a:endParaRPr lang="en-GB" b="1" dirty="0">
              <a:solidFill>
                <a:srgbClr val="0070C0"/>
              </a:solidFill>
              <a:latin typeface="Arial" panose="020B0604020202020204" pitchFamily="34" charset="0"/>
              <a:cs typeface="Arial" panose="020B0604020202020204" pitchFamily="34" charset="0"/>
            </a:endParaRPr>
          </a:p>
          <a:p>
            <a:pPr algn="ctr"/>
            <a:endParaRPr lang="en-GB" b="1" dirty="0">
              <a:solidFill>
                <a:srgbClr val="0070C0"/>
              </a:solidFill>
              <a:latin typeface="Arial" panose="020B0604020202020204" pitchFamily="34" charset="0"/>
              <a:cs typeface="Arial" panose="020B0604020202020204" pitchFamily="34" charset="0"/>
            </a:endParaRPr>
          </a:p>
          <a:p>
            <a:pPr algn="ctr"/>
            <a:r>
              <a:rPr lang="en-GB" sz="1600" dirty="0">
                <a:solidFill>
                  <a:srgbClr val="002060"/>
                </a:solidFill>
                <a:latin typeface="Arial" panose="020B0604020202020204" pitchFamily="34" charset="0"/>
                <a:cs typeface="Arial" panose="020B0604020202020204" pitchFamily="34" charset="0"/>
              </a:rPr>
              <a:t>Regional evaluation </a:t>
            </a:r>
            <a:endParaRPr lang="en-GB" sz="1600" dirty="0">
              <a:solidFill>
                <a:srgbClr val="002060"/>
              </a:solidFill>
            </a:endParaRPr>
          </a:p>
        </p:txBody>
      </p:sp>
      <p:grpSp>
        <p:nvGrpSpPr>
          <p:cNvPr id="33" name="Groupe 32">
            <a:extLst>
              <a:ext uri="{FF2B5EF4-FFF2-40B4-BE49-F238E27FC236}">
                <a16:creationId xmlns:a16="http://schemas.microsoft.com/office/drawing/2014/main" id="{975F654B-B5B9-D0AC-3A02-9DC8338FDC01}"/>
              </a:ext>
            </a:extLst>
          </p:cNvPr>
          <p:cNvGrpSpPr>
            <a:grpSpLocks noGrp="1" noUngrp="1" noRot="1" noMove="1" noResize="1"/>
          </p:cNvGrpSpPr>
          <p:nvPr/>
        </p:nvGrpSpPr>
        <p:grpSpPr>
          <a:xfrm>
            <a:off x="658800" y="2174200"/>
            <a:ext cx="8357461" cy="3259712"/>
            <a:chOff x="658800" y="2174200"/>
            <a:chExt cx="8357461" cy="3259712"/>
          </a:xfrm>
        </p:grpSpPr>
        <p:grpSp>
          <p:nvGrpSpPr>
            <p:cNvPr id="2" name="Groupe 1">
              <a:extLst>
                <a:ext uri="{FF2B5EF4-FFF2-40B4-BE49-F238E27FC236}">
                  <a16:creationId xmlns:a16="http://schemas.microsoft.com/office/drawing/2014/main" id="{B299A470-DE90-00DE-D634-46665C2D108B}"/>
                </a:ext>
              </a:extLst>
            </p:cNvPr>
            <p:cNvGrpSpPr>
              <a:grpSpLocks noGrp="1" noUngrp="1" noRot="1" noMove="1" noResize="1"/>
            </p:cNvGrpSpPr>
            <p:nvPr/>
          </p:nvGrpSpPr>
          <p:grpSpPr>
            <a:xfrm>
              <a:off x="3057145" y="2174200"/>
              <a:ext cx="5959116" cy="2854820"/>
              <a:chOff x="2725845" y="1935664"/>
              <a:chExt cx="5959116" cy="2854820"/>
            </a:xfrm>
          </p:grpSpPr>
          <p:sp>
            <p:nvSpPr>
              <p:cNvPr id="18" name="Rectangle 17">
                <a:extLst>
                  <a:ext uri="{FF2B5EF4-FFF2-40B4-BE49-F238E27FC236}">
                    <a16:creationId xmlns:a16="http://schemas.microsoft.com/office/drawing/2014/main" id="{733757D4-6A0C-817A-B2E7-310D375CCEFB}"/>
                  </a:ext>
                </a:extLst>
              </p:cNvPr>
              <p:cNvSpPr>
                <a:spLocks noGrp="1" noRot="1" noMove="1" noResize="1" noEditPoints="1" noAdjustHandles="1" noChangeArrowheads="1" noChangeShapeType="1"/>
              </p:cNvSpPr>
              <p:nvPr/>
            </p:nvSpPr>
            <p:spPr>
              <a:xfrm>
                <a:off x="7394993" y="1935664"/>
                <a:ext cx="1153127" cy="2854819"/>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Rectangle 18">
                <a:extLst>
                  <a:ext uri="{FF2B5EF4-FFF2-40B4-BE49-F238E27FC236}">
                    <a16:creationId xmlns:a16="http://schemas.microsoft.com/office/drawing/2014/main" id="{4FF92A74-C8EB-A6CC-300E-F66EBF219106}"/>
                  </a:ext>
                </a:extLst>
              </p:cNvPr>
              <p:cNvSpPr>
                <a:spLocks noGrp="1" noRot="1" noMove="1" noResize="1" noEditPoints="1" noAdjustHandles="1" noChangeArrowheads="1" noChangeShapeType="1"/>
              </p:cNvSpPr>
              <p:nvPr/>
            </p:nvSpPr>
            <p:spPr>
              <a:xfrm>
                <a:off x="5853465" y="1935664"/>
                <a:ext cx="1473358" cy="2854819"/>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Rectangle 19">
                <a:extLst>
                  <a:ext uri="{FF2B5EF4-FFF2-40B4-BE49-F238E27FC236}">
                    <a16:creationId xmlns:a16="http://schemas.microsoft.com/office/drawing/2014/main" id="{6F6D3767-B506-67F1-76D8-D58119BF683F}"/>
                  </a:ext>
                </a:extLst>
              </p:cNvPr>
              <p:cNvSpPr>
                <a:spLocks noGrp="1" noRot="1" noMove="1" noResize="1" noEditPoints="1" noAdjustHandles="1" noChangeArrowheads="1" noChangeShapeType="1"/>
              </p:cNvSpPr>
              <p:nvPr/>
            </p:nvSpPr>
            <p:spPr>
              <a:xfrm>
                <a:off x="3805071" y="1935664"/>
                <a:ext cx="1966971" cy="2854819"/>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Rectangle 20">
                <a:extLst>
                  <a:ext uri="{FF2B5EF4-FFF2-40B4-BE49-F238E27FC236}">
                    <a16:creationId xmlns:a16="http://schemas.microsoft.com/office/drawing/2014/main" id="{CF4EB3EB-402E-D620-9146-09995A6ADFF5}"/>
                  </a:ext>
                </a:extLst>
              </p:cNvPr>
              <p:cNvSpPr>
                <a:spLocks noGrp="1" noRot="1" noMove="1" noResize="1" noEditPoints="1" noAdjustHandles="1" noChangeArrowheads="1" noChangeShapeType="1"/>
              </p:cNvSpPr>
              <p:nvPr/>
            </p:nvSpPr>
            <p:spPr>
              <a:xfrm>
                <a:off x="2926484" y="1935665"/>
                <a:ext cx="810416" cy="2854819"/>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21">
                <a:extLst>
                  <a:ext uri="{FF2B5EF4-FFF2-40B4-BE49-F238E27FC236}">
                    <a16:creationId xmlns:a16="http://schemas.microsoft.com/office/drawing/2014/main" id="{89FE6AFA-14F7-A750-7AD6-5BE814C4F1D9}"/>
                  </a:ext>
                </a:extLst>
              </p:cNvPr>
              <p:cNvSpPr>
                <a:spLocks noGrp="1" noRot="1" noMove="1" noResize="1" noEditPoints="1" noAdjustHandles="1" noChangeArrowheads="1" noChangeShapeType="1"/>
              </p:cNvSpPr>
              <p:nvPr/>
            </p:nvSpPr>
            <p:spPr>
              <a:xfrm>
                <a:off x="5998970" y="2057947"/>
                <a:ext cx="1208852"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CAPP </a:t>
                </a:r>
              </a:p>
            </p:txBody>
          </p:sp>
          <p:sp>
            <p:nvSpPr>
              <p:cNvPr id="23" name="Rectangle 22">
                <a:extLst>
                  <a:ext uri="{FF2B5EF4-FFF2-40B4-BE49-F238E27FC236}">
                    <a16:creationId xmlns:a16="http://schemas.microsoft.com/office/drawing/2014/main" id="{F24BD500-40F9-50E5-C88C-81F831ABB26B}"/>
                  </a:ext>
                </a:extLst>
              </p:cNvPr>
              <p:cNvSpPr>
                <a:spLocks noGrp="1" noRot="1" noMove="1" noResize="1" noEditPoints="1" noAdjustHandles="1" noChangeArrowheads="1" noChangeShapeType="1"/>
              </p:cNvSpPr>
              <p:nvPr/>
            </p:nvSpPr>
            <p:spPr>
              <a:xfrm>
                <a:off x="7311158" y="2066314"/>
                <a:ext cx="1373803"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HORN OF AFRICA</a:t>
                </a:r>
              </a:p>
            </p:txBody>
          </p:sp>
          <p:sp>
            <p:nvSpPr>
              <p:cNvPr id="24" name="Rectangle 23">
                <a:extLst>
                  <a:ext uri="{FF2B5EF4-FFF2-40B4-BE49-F238E27FC236}">
                    <a16:creationId xmlns:a16="http://schemas.microsoft.com/office/drawing/2014/main" id="{3996D089-F45E-7F8F-F562-29DD1C1EA213}"/>
                  </a:ext>
                </a:extLst>
              </p:cNvPr>
              <p:cNvSpPr>
                <a:spLocks noGrp="1" noRot="1" noMove="1" noResize="1" noEditPoints="1" noAdjustHandles="1" noChangeArrowheads="1" noChangeShapeType="1"/>
              </p:cNvSpPr>
              <p:nvPr/>
            </p:nvSpPr>
            <p:spPr>
              <a:xfrm>
                <a:off x="4084859" y="2063744"/>
                <a:ext cx="1460403"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 WAPP</a:t>
                </a:r>
              </a:p>
            </p:txBody>
          </p:sp>
          <p:sp>
            <p:nvSpPr>
              <p:cNvPr id="25" name="Rectangle 24">
                <a:extLst>
                  <a:ext uri="{FF2B5EF4-FFF2-40B4-BE49-F238E27FC236}">
                    <a16:creationId xmlns:a16="http://schemas.microsoft.com/office/drawing/2014/main" id="{85EDC9BD-F9F5-D9EE-C1BA-3B2668985AFE}"/>
                  </a:ext>
                </a:extLst>
              </p:cNvPr>
              <p:cNvSpPr>
                <a:spLocks noGrp="1" noRot="1" noMove="1" noResize="1" noEditPoints="1" noAdjustHandles="1" noChangeArrowheads="1" noChangeShapeType="1"/>
              </p:cNvSpPr>
              <p:nvPr/>
            </p:nvSpPr>
            <p:spPr>
              <a:xfrm>
                <a:off x="2725845" y="2034372"/>
                <a:ext cx="1208852" cy="246221"/>
              </a:xfrm>
              <a:prstGeom prst="rect">
                <a:avLst/>
              </a:prstGeom>
              <a:noFill/>
              <a:ln>
                <a:noFill/>
              </a:ln>
            </p:spPr>
            <p:txBody>
              <a:bodyPr wrap="square">
                <a:spAutoFit/>
              </a:bodyPr>
              <a:lstStyle/>
              <a:p>
                <a:pPr algn="ctr"/>
                <a:r>
                  <a:rPr lang="fr-FR" sz="1000" b="1" dirty="0">
                    <a:solidFill>
                      <a:schemeClr val="accent1">
                        <a:lumMod val="40000"/>
                        <a:lumOff val="60000"/>
                      </a:schemeClr>
                    </a:solidFill>
                    <a:latin typeface="Arial" panose="020B0604020202020204" pitchFamily="34" charset="0"/>
                    <a:cs typeface="Arial" panose="020B0604020202020204" pitchFamily="34" charset="0"/>
                  </a:rPr>
                  <a:t>COMELEC  </a:t>
                </a:r>
              </a:p>
            </p:txBody>
          </p:sp>
        </p:grpSp>
        <p:grpSp>
          <p:nvGrpSpPr>
            <p:cNvPr id="6" name="Groupe 5">
              <a:extLst>
                <a:ext uri="{FF2B5EF4-FFF2-40B4-BE49-F238E27FC236}">
                  <a16:creationId xmlns:a16="http://schemas.microsoft.com/office/drawing/2014/main" id="{0F4E8CF3-5D20-5014-6C98-EA3FD6537C8B}"/>
                </a:ext>
              </a:extLst>
            </p:cNvPr>
            <p:cNvGrpSpPr>
              <a:grpSpLocks noGrp="1" noUngrp="1" noRot="1" noMove="1" noResize="1"/>
            </p:cNvGrpSpPr>
            <p:nvPr/>
          </p:nvGrpSpPr>
          <p:grpSpPr>
            <a:xfrm>
              <a:off x="658800" y="2608051"/>
              <a:ext cx="2528949" cy="2323360"/>
              <a:chOff x="681138" y="2073785"/>
              <a:chExt cx="3268088" cy="3002400"/>
            </a:xfrm>
          </p:grpSpPr>
          <p:grpSp>
            <p:nvGrpSpPr>
              <p:cNvPr id="7" name="Groupe 6">
                <a:extLst>
                  <a:ext uri="{FF2B5EF4-FFF2-40B4-BE49-F238E27FC236}">
                    <a16:creationId xmlns:a16="http://schemas.microsoft.com/office/drawing/2014/main" id="{0DEF9D1A-30EA-3945-4284-2166DEE7E21D}"/>
                  </a:ext>
                </a:extLst>
              </p:cNvPr>
              <p:cNvGrpSpPr>
                <a:grpSpLocks noGrp="1" noUngrp="1" noRot="1" noMove="1" noResize="1"/>
              </p:cNvGrpSpPr>
              <p:nvPr/>
            </p:nvGrpSpPr>
            <p:grpSpPr>
              <a:xfrm>
                <a:off x="681139" y="2073785"/>
                <a:ext cx="3268087" cy="3002400"/>
                <a:chOff x="306000" y="4723200"/>
                <a:chExt cx="3268087" cy="3002400"/>
              </a:xfrm>
            </p:grpSpPr>
            <p:sp>
              <p:nvSpPr>
                <p:cNvPr id="9" name="Rectangle 19">
                  <a:extLst>
                    <a:ext uri="{FF2B5EF4-FFF2-40B4-BE49-F238E27FC236}">
                      <a16:creationId xmlns:a16="http://schemas.microsoft.com/office/drawing/2014/main" id="{BA035E24-7B7E-4360-CBD3-111575096848}"/>
                    </a:ext>
                  </a:extLst>
                </p:cNvPr>
                <p:cNvSpPr>
                  <a:spLocks noGrp="1" noRot="1" noMove="1" noResize="1" noEditPoints="1" noAdjustHandles="1" noChangeArrowheads="1" noChangeShapeType="1"/>
                </p:cNvSpPr>
                <p:nvPr/>
              </p:nvSpPr>
              <p:spPr bwMode="auto">
                <a:xfrm>
                  <a:off x="306000" y="6080157"/>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rgbClr val="000000"/>
                      </a:solidFill>
                      <a:effectLst/>
                      <a:uLnTx/>
                      <a:uFillTx/>
                      <a:latin typeface="Arial" panose="020B0604020202020204" pitchFamily="34" charset="0"/>
                    </a:rPr>
                    <a:t>Guarantee of non-discriminatory access by third parties to the network (access obligation)</a:t>
                  </a:r>
                </a:p>
              </p:txBody>
            </p:sp>
            <p:sp>
              <p:nvSpPr>
                <p:cNvPr id="10" name="Rectangle 27">
                  <a:extLst>
                    <a:ext uri="{FF2B5EF4-FFF2-40B4-BE49-F238E27FC236}">
                      <a16:creationId xmlns:a16="http://schemas.microsoft.com/office/drawing/2014/main" id="{4752AFA4-EAD7-7B89-1C9E-F30BE6369958}"/>
                    </a:ext>
                  </a:extLst>
                </p:cNvPr>
                <p:cNvSpPr>
                  <a:spLocks noGrp="1" noRot="1" noMove="1" noResize="1" noEditPoints="1" noAdjustHandles="1" noChangeArrowheads="1" noChangeShapeType="1"/>
                </p:cNvSpPr>
                <p:nvPr/>
              </p:nvSpPr>
              <p:spPr bwMode="auto">
                <a:xfrm>
                  <a:off x="306000" y="6419396"/>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Procedures, conditions, and deadlines, clear and transparent for the granting of exploitation titles</a:t>
                  </a:r>
                </a:p>
              </p:txBody>
            </p:sp>
            <p:sp>
              <p:nvSpPr>
                <p:cNvPr id="11" name="Rectangle 35">
                  <a:extLst>
                    <a:ext uri="{FF2B5EF4-FFF2-40B4-BE49-F238E27FC236}">
                      <a16:creationId xmlns:a16="http://schemas.microsoft.com/office/drawing/2014/main" id="{5BF320A3-873A-89BC-CE38-00A73028DF63}"/>
                    </a:ext>
                  </a:extLst>
                </p:cNvPr>
                <p:cNvSpPr>
                  <a:spLocks noGrp="1" noRot="1" noMove="1" noResize="1" noEditPoints="1" noAdjustHandles="1" noChangeArrowheads="1" noChangeShapeType="1"/>
                </p:cNvSpPr>
                <p:nvPr/>
              </p:nvSpPr>
              <p:spPr bwMode="auto">
                <a:xfrm>
                  <a:off x="306000" y="5062439"/>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Separation of sector activities (minimum accounting separation), and establishment of an independent TSO</a:t>
                  </a:r>
                </a:p>
              </p:txBody>
            </p:sp>
            <p:sp>
              <p:nvSpPr>
                <p:cNvPr id="12" name="Rectangle 51">
                  <a:extLst>
                    <a:ext uri="{FF2B5EF4-FFF2-40B4-BE49-F238E27FC236}">
                      <a16:creationId xmlns:a16="http://schemas.microsoft.com/office/drawing/2014/main" id="{79BBACDE-36EB-2E8C-C07A-2EA1913A096F}"/>
                    </a:ext>
                  </a:extLst>
                </p:cNvPr>
                <p:cNvSpPr>
                  <a:spLocks noGrp="1" noRot="1" noMove="1" noResize="1" noEditPoints="1" noAdjustHandles="1" noChangeArrowheads="1" noChangeShapeType="1"/>
                </p:cNvSpPr>
                <p:nvPr/>
              </p:nvSpPr>
              <p:spPr bwMode="auto">
                <a:xfrm>
                  <a:off x="306000" y="4723200"/>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Independent regulatory authority with power and means to promote and protect competition</a:t>
                  </a:r>
                </a:p>
              </p:txBody>
            </p:sp>
            <p:sp>
              <p:nvSpPr>
                <p:cNvPr id="13" name="Rectangle 59">
                  <a:extLst>
                    <a:ext uri="{FF2B5EF4-FFF2-40B4-BE49-F238E27FC236}">
                      <a16:creationId xmlns:a16="http://schemas.microsoft.com/office/drawing/2014/main" id="{4A06906F-3EF0-B237-BCCA-1A615F7D3ED4}"/>
                    </a:ext>
                  </a:extLst>
                </p:cNvPr>
                <p:cNvSpPr>
                  <a:spLocks noGrp="1" noRot="1" noMove="1" noResize="1" noEditPoints="1" noAdjustHandles="1" noChangeArrowheads="1" noChangeShapeType="1"/>
                </p:cNvSpPr>
                <p:nvPr/>
              </p:nvSpPr>
              <p:spPr bwMode="auto">
                <a:xfrm>
                  <a:off x="306000" y="5401678"/>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Opening sector to new market players, including eligible customers, and safeguarding against natural monopolies</a:t>
                  </a:r>
                </a:p>
              </p:txBody>
            </p:sp>
            <p:sp>
              <p:nvSpPr>
                <p:cNvPr id="14" name="Rectangle 67">
                  <a:extLst>
                    <a:ext uri="{FF2B5EF4-FFF2-40B4-BE49-F238E27FC236}">
                      <a16:creationId xmlns:a16="http://schemas.microsoft.com/office/drawing/2014/main" id="{479C2E43-3507-5F78-323D-C59D5FDC1064}"/>
                    </a:ext>
                  </a:extLst>
                </p:cNvPr>
                <p:cNvSpPr>
                  <a:spLocks noGrp="1" noRot="1" noMove="1" noResize="1" noEditPoints="1" noAdjustHandles="1" noChangeArrowheads="1" noChangeShapeType="1"/>
                </p:cNvSpPr>
                <p:nvPr/>
              </p:nvSpPr>
              <p:spPr bwMode="auto">
                <a:xfrm>
                  <a:off x="306000" y="6758634"/>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fr-FR" altLang="fr-FR" sz="700" b="0" i="0" u="none" strike="noStrike" kern="0" cap="none" spc="0" normalizeH="0" baseline="0" noProof="0" dirty="0">
                      <a:ln>
                        <a:noFill/>
                      </a:ln>
                      <a:solidFill>
                        <a:srgbClr val="000000"/>
                      </a:solidFill>
                      <a:effectLst/>
                      <a:uLnTx/>
                      <a:uFillTx/>
                      <a:latin typeface="Arial" panose="020B0604020202020204" pitchFamily="34" charset="0"/>
                    </a:rPr>
                    <a:t>Transparent transmission network planning process </a:t>
                  </a:r>
                </a:p>
              </p:txBody>
            </p:sp>
            <p:sp>
              <p:nvSpPr>
                <p:cNvPr id="15" name="Rectangle 67">
                  <a:extLst>
                    <a:ext uri="{FF2B5EF4-FFF2-40B4-BE49-F238E27FC236}">
                      <a16:creationId xmlns:a16="http://schemas.microsoft.com/office/drawing/2014/main" id="{09D20556-7011-47DC-E702-C1818FE85E8F}"/>
                    </a:ext>
                  </a:extLst>
                </p:cNvPr>
                <p:cNvSpPr>
                  <a:spLocks noGrp="1" noRot="1" noMove="1" noResize="1" noEditPoints="1" noAdjustHandles="1" noChangeArrowheads="1" noChangeShapeType="1"/>
                </p:cNvSpPr>
                <p:nvPr/>
              </p:nvSpPr>
              <p:spPr bwMode="auto">
                <a:xfrm>
                  <a:off x="306000" y="7097874"/>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Clear and transparent framework for resolving complaints and disputes</a:t>
                  </a:r>
                </a:p>
              </p:txBody>
            </p:sp>
            <p:sp>
              <p:nvSpPr>
                <p:cNvPr id="16" name="Rectangle 67">
                  <a:extLst>
                    <a:ext uri="{FF2B5EF4-FFF2-40B4-BE49-F238E27FC236}">
                      <a16:creationId xmlns:a16="http://schemas.microsoft.com/office/drawing/2014/main" id="{80E26921-6FB9-FCA9-CBA4-F5C801837ECE}"/>
                    </a:ext>
                  </a:extLst>
                </p:cNvPr>
                <p:cNvSpPr>
                  <a:spLocks noGrp="1" noRot="1" noMove="1" noResize="1" noEditPoints="1" noAdjustHandles="1" noChangeArrowheads="1" noChangeShapeType="1"/>
                </p:cNvSpPr>
                <p:nvPr/>
              </p:nvSpPr>
              <p:spPr bwMode="auto">
                <a:xfrm>
                  <a:off x="306000" y="7437113"/>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Grid code, in accordance with the regional grid code, and specific technical rules for variable renewable energies</a:t>
                  </a:r>
                </a:p>
              </p:txBody>
            </p:sp>
          </p:grpSp>
          <p:sp>
            <p:nvSpPr>
              <p:cNvPr id="8" name="Rectangle 11">
                <a:extLst>
                  <a:ext uri="{FF2B5EF4-FFF2-40B4-BE49-F238E27FC236}">
                    <a16:creationId xmlns:a16="http://schemas.microsoft.com/office/drawing/2014/main" id="{D7096C71-5686-8E82-ECDF-619864C3B58E}"/>
                  </a:ext>
                </a:extLst>
              </p:cNvPr>
              <p:cNvSpPr>
                <a:spLocks noGrp="1" noRot="1" noMove="1" noResize="1" noEditPoints="1" noAdjustHandles="1" noChangeArrowheads="1" noChangeShapeType="1"/>
              </p:cNvSpPr>
              <p:nvPr/>
            </p:nvSpPr>
            <p:spPr bwMode="auto">
              <a:xfrm>
                <a:off x="681138" y="3091502"/>
                <a:ext cx="3268087" cy="288487"/>
              </a:xfrm>
              <a:prstGeom prst="rect">
                <a:avLst/>
              </a:prstGeom>
              <a:solidFill>
                <a:srgbClr val="FFFFFF">
                  <a:lumMod val="95000"/>
                </a:srgbClr>
              </a:solidFill>
              <a:ln w="12700">
                <a:solidFill>
                  <a:srgbClr val="000000"/>
                </a:solidFill>
                <a:miter lim="800000"/>
                <a:headEnd/>
                <a:tailEnd/>
              </a:ln>
              <a:effectLst/>
            </p:spPr>
            <p:txBody>
              <a:bodyPr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l" defTabSz="914400" eaLnBrk="0" fontAlgn="auto" latinLnBrk="0" hangingPunct="0">
                  <a:lnSpc>
                    <a:spcPct val="100000"/>
                  </a:lnSpc>
                  <a:spcBef>
                    <a:spcPts val="0"/>
                  </a:spcBef>
                  <a:spcAft>
                    <a:spcPts val="0"/>
                  </a:spcAft>
                  <a:buClrTx/>
                  <a:buSzTx/>
                  <a:buFontTx/>
                  <a:buNone/>
                  <a:tabLst/>
                  <a:defRPr/>
                </a:pPr>
                <a:r>
                  <a:rPr kumimoji="0" lang="en-US" altLang="fr-FR" sz="700" b="0" i="0" u="none" strike="noStrike" kern="0" cap="none" spc="0" normalizeH="0" baseline="0" noProof="0" dirty="0">
                    <a:ln>
                      <a:noFill/>
                    </a:ln>
                    <a:solidFill>
                      <a:srgbClr val="000000"/>
                    </a:solidFill>
                    <a:effectLst/>
                    <a:uLnTx/>
                    <a:uFillTx/>
                    <a:latin typeface="Arial" panose="020B0604020202020204" pitchFamily="34" charset="0"/>
                  </a:rPr>
                  <a:t>Tariff principles, tariff structure and methodology reflecting transmission and access costs</a:t>
                </a:r>
              </a:p>
            </p:txBody>
          </p:sp>
        </p:grpSp>
        <p:grpSp>
          <p:nvGrpSpPr>
            <p:cNvPr id="17" name="Groupe 16">
              <a:extLst>
                <a:ext uri="{FF2B5EF4-FFF2-40B4-BE49-F238E27FC236}">
                  <a16:creationId xmlns:a16="http://schemas.microsoft.com/office/drawing/2014/main" id="{D4DB6264-A3A3-9AD4-D795-BE1E461B5131}"/>
                </a:ext>
              </a:extLst>
            </p:cNvPr>
            <p:cNvGrpSpPr>
              <a:grpSpLocks noGrp="1" noUngrp="1" noRot="1" noMove="1" noResize="1"/>
            </p:cNvGrpSpPr>
            <p:nvPr/>
          </p:nvGrpSpPr>
          <p:grpSpPr>
            <a:xfrm>
              <a:off x="712674" y="5028053"/>
              <a:ext cx="2835631" cy="405859"/>
              <a:chOff x="4487592" y="5609382"/>
              <a:chExt cx="2501326" cy="332241"/>
            </a:xfrm>
          </p:grpSpPr>
          <p:sp>
            <p:nvSpPr>
              <p:cNvPr id="26" name="ZoneTexte 25">
                <a:extLst>
                  <a:ext uri="{FF2B5EF4-FFF2-40B4-BE49-F238E27FC236}">
                    <a16:creationId xmlns:a16="http://schemas.microsoft.com/office/drawing/2014/main" id="{7750CCA3-9974-2D8F-A0DF-A74B59552F62}"/>
                  </a:ext>
                </a:extLst>
              </p:cNvPr>
              <p:cNvSpPr txBox="1">
                <a:spLocks noGrp="1" noRot="1" noMove="1" noResize="1" noEditPoints="1" noAdjustHandles="1" noChangeArrowheads="1" noChangeShapeType="1"/>
              </p:cNvSpPr>
              <p:nvPr/>
            </p:nvSpPr>
            <p:spPr>
              <a:xfrm>
                <a:off x="4487592" y="5609382"/>
                <a:ext cx="1802833" cy="163768"/>
              </a:xfrm>
              <a:prstGeom prst="rect">
                <a:avLst/>
              </a:prstGeom>
              <a:noFill/>
              <a:ln>
                <a:noFill/>
              </a:ln>
            </p:spPr>
            <p:txBody>
              <a:bodyPr wrap="square" rtlCol="0" anchor="ctr">
                <a:spAutoFit/>
              </a:bodyPr>
              <a:lstStyle/>
              <a:p>
                <a:r>
                  <a:rPr lang="en-GB" sz="700">
                    <a:latin typeface="Arial" panose="020B0604020202020204" pitchFamily="34" charset="0"/>
                    <a:cs typeface="Arial" panose="020B0604020202020204" pitchFamily="34" charset="0"/>
                  </a:rPr>
                  <a:t>Legend</a:t>
                </a:r>
                <a:endParaRPr lang="en-GB" sz="900">
                  <a:latin typeface="Arial" panose="020B0604020202020204" pitchFamily="34" charset="0"/>
                  <a:cs typeface="Arial" panose="020B0604020202020204" pitchFamily="34" charset="0"/>
                </a:endParaRPr>
              </a:p>
            </p:txBody>
          </p:sp>
          <p:sp>
            <p:nvSpPr>
              <p:cNvPr id="27" name="ZoneTexte 26">
                <a:extLst>
                  <a:ext uri="{FF2B5EF4-FFF2-40B4-BE49-F238E27FC236}">
                    <a16:creationId xmlns:a16="http://schemas.microsoft.com/office/drawing/2014/main" id="{25C7D051-7BF1-98A6-BA5D-8D2B63849532}"/>
                  </a:ext>
                </a:extLst>
              </p:cNvPr>
              <p:cNvSpPr txBox="1">
                <a:spLocks noGrp="1" noRot="1" noMove="1" noResize="1" noEditPoints="1" noAdjustHandles="1" noChangeArrowheads="1" noChangeShapeType="1"/>
              </p:cNvSpPr>
              <p:nvPr/>
            </p:nvSpPr>
            <p:spPr>
              <a:xfrm>
                <a:off x="4676313" y="5796156"/>
                <a:ext cx="653645" cy="138572"/>
              </a:xfrm>
              <a:prstGeom prst="rect">
                <a:avLst/>
              </a:prstGeom>
              <a:noFill/>
              <a:ln>
                <a:noFill/>
              </a:ln>
            </p:spPr>
            <p:txBody>
              <a:bodyPr wrap="square" rtlCol="0" anchor="ctr">
                <a:spAutoFit/>
              </a:bodyPr>
              <a:lstStyle/>
              <a:p>
                <a:pPr algn="l"/>
                <a:r>
                  <a:rPr lang="en-GB" sz="500" dirty="0">
                    <a:latin typeface="Arial" panose="020B0604020202020204" pitchFamily="34" charset="0"/>
                    <a:cs typeface="Arial" panose="020B0604020202020204" pitchFamily="34" charset="0"/>
                  </a:rPr>
                  <a:t>Existing</a:t>
                </a:r>
              </a:p>
            </p:txBody>
          </p:sp>
          <p:sp>
            <p:nvSpPr>
              <p:cNvPr id="28" name="Rectangle 28">
                <a:extLst>
                  <a:ext uri="{FF2B5EF4-FFF2-40B4-BE49-F238E27FC236}">
                    <a16:creationId xmlns:a16="http://schemas.microsoft.com/office/drawing/2014/main" id="{6405BDE4-3002-83F9-0E58-FBB6D3A81981}"/>
                  </a:ext>
                </a:extLst>
              </p:cNvPr>
              <p:cNvSpPr>
                <a:spLocks noGrp="1" noRot="1" noMove="1" noResize="1" noEditPoints="1" noAdjustHandles="1" noChangeArrowheads="1" noChangeShapeType="1"/>
              </p:cNvSpPr>
              <p:nvPr/>
            </p:nvSpPr>
            <p:spPr bwMode="auto">
              <a:xfrm>
                <a:off x="4569017" y="5788678"/>
                <a:ext cx="158779" cy="147350"/>
              </a:xfrm>
              <a:prstGeom prst="rect">
                <a:avLst/>
              </a:prstGeom>
              <a:solidFill>
                <a:srgbClr val="00B05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sp>
            <p:nvSpPr>
              <p:cNvPr id="29" name="ZoneTexte 28">
                <a:extLst>
                  <a:ext uri="{FF2B5EF4-FFF2-40B4-BE49-F238E27FC236}">
                    <a16:creationId xmlns:a16="http://schemas.microsoft.com/office/drawing/2014/main" id="{A9810FBB-6462-BAC2-CD12-64B66B5BC8FA}"/>
                  </a:ext>
                </a:extLst>
              </p:cNvPr>
              <p:cNvSpPr txBox="1">
                <a:spLocks noGrp="1" noRot="1" noMove="1" noResize="1" noEditPoints="1" noAdjustHandles="1" noChangeArrowheads="1" noChangeShapeType="1"/>
              </p:cNvSpPr>
              <p:nvPr/>
            </p:nvSpPr>
            <p:spPr>
              <a:xfrm>
                <a:off x="5362075" y="5803051"/>
                <a:ext cx="745633" cy="138572"/>
              </a:xfrm>
              <a:prstGeom prst="rect">
                <a:avLst/>
              </a:prstGeom>
              <a:noFill/>
              <a:ln>
                <a:noFill/>
              </a:ln>
            </p:spPr>
            <p:txBody>
              <a:bodyPr wrap="square" rtlCol="0" anchor="ctr">
                <a:spAutoFit/>
              </a:bodyPr>
              <a:lstStyle/>
              <a:p>
                <a:pPr algn="l"/>
                <a:r>
                  <a:rPr lang="en-GB" sz="500">
                    <a:latin typeface="Arial" panose="020B0604020202020204" pitchFamily="34" charset="0"/>
                    <a:cs typeface="Arial" panose="020B0604020202020204" pitchFamily="34" charset="0"/>
                  </a:rPr>
                  <a:t>To complete/Clarify</a:t>
                </a:r>
              </a:p>
            </p:txBody>
          </p:sp>
          <p:sp>
            <p:nvSpPr>
              <p:cNvPr id="30" name="Rectangle 28">
                <a:extLst>
                  <a:ext uri="{FF2B5EF4-FFF2-40B4-BE49-F238E27FC236}">
                    <a16:creationId xmlns:a16="http://schemas.microsoft.com/office/drawing/2014/main" id="{135DE418-25A2-8D02-BC04-37D0E009FCBB}"/>
                  </a:ext>
                </a:extLst>
              </p:cNvPr>
              <p:cNvSpPr>
                <a:spLocks noGrp="1" noRot="1" noMove="1" noResize="1" noEditPoints="1" noAdjustHandles="1" noChangeArrowheads="1" noChangeShapeType="1"/>
              </p:cNvSpPr>
              <p:nvPr/>
            </p:nvSpPr>
            <p:spPr bwMode="auto">
              <a:xfrm>
                <a:off x="5259030" y="5790483"/>
                <a:ext cx="158779" cy="147350"/>
              </a:xfrm>
              <a:prstGeom prst="rect">
                <a:avLst/>
              </a:prstGeom>
              <a:solidFill>
                <a:srgbClr val="FFCC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sp>
            <p:nvSpPr>
              <p:cNvPr id="31" name="ZoneTexte 30">
                <a:extLst>
                  <a:ext uri="{FF2B5EF4-FFF2-40B4-BE49-F238E27FC236}">
                    <a16:creationId xmlns:a16="http://schemas.microsoft.com/office/drawing/2014/main" id="{D0D2D1F9-44F9-29D3-D4C8-8E514E61D33B}"/>
                  </a:ext>
                </a:extLst>
              </p:cNvPr>
              <p:cNvSpPr txBox="1">
                <a:spLocks noGrp="1" noRot="1" noMove="1" noResize="1" noEditPoints="1" noAdjustHandles="1" noChangeArrowheads="1" noChangeShapeType="1"/>
              </p:cNvSpPr>
              <p:nvPr/>
            </p:nvSpPr>
            <p:spPr>
              <a:xfrm>
                <a:off x="6167567" y="5778569"/>
                <a:ext cx="821351" cy="138572"/>
              </a:xfrm>
              <a:prstGeom prst="rect">
                <a:avLst/>
              </a:prstGeom>
              <a:noFill/>
              <a:ln>
                <a:noFill/>
              </a:ln>
            </p:spPr>
            <p:txBody>
              <a:bodyPr wrap="square" rtlCol="0" anchor="ctr">
                <a:spAutoFit/>
              </a:bodyPr>
              <a:lstStyle/>
              <a:p>
                <a:pPr algn="l"/>
                <a:r>
                  <a:rPr lang="en-GB" sz="500" dirty="0">
                    <a:latin typeface="Arial" panose="020B0604020202020204" pitchFamily="34" charset="0"/>
                    <a:cs typeface="Arial" panose="020B0604020202020204" pitchFamily="34" charset="0"/>
                  </a:rPr>
                  <a:t>Missing/need for reform</a:t>
                </a:r>
              </a:p>
            </p:txBody>
          </p:sp>
          <p:sp>
            <p:nvSpPr>
              <p:cNvPr id="32" name="Rectangle 28">
                <a:extLst>
                  <a:ext uri="{FF2B5EF4-FFF2-40B4-BE49-F238E27FC236}">
                    <a16:creationId xmlns:a16="http://schemas.microsoft.com/office/drawing/2014/main" id="{23ACA302-5E3C-2C3D-D36C-C478B55C9A70}"/>
                  </a:ext>
                </a:extLst>
              </p:cNvPr>
              <p:cNvSpPr>
                <a:spLocks noGrp="1" noRot="1" noMove="1" noResize="1" noEditPoints="1" noAdjustHandles="1" noChangeArrowheads="1" noChangeShapeType="1"/>
              </p:cNvSpPr>
              <p:nvPr/>
            </p:nvSpPr>
            <p:spPr bwMode="auto">
              <a:xfrm>
                <a:off x="6061831" y="5786809"/>
                <a:ext cx="158779" cy="147350"/>
              </a:xfrm>
              <a:prstGeom prst="rect">
                <a:avLst/>
              </a:prstGeom>
              <a:solidFill>
                <a:srgbClr val="FF0000"/>
              </a:solidFill>
              <a:ln w="3175" algn="ctr">
                <a:solidFill>
                  <a:schemeClr val="tx1"/>
                </a:solidFill>
                <a:miter lim="800000"/>
                <a:headEnd/>
                <a:tailEnd/>
              </a:ln>
              <a:effectLst/>
            </p:spPr>
            <p:txBody>
              <a:bodyPr/>
              <a:lstStyle>
                <a:lvl1pPr marL="114300" indent="-1143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0" indent="0" algn="ctr" defTabSz="685800" eaLnBrk="0" hangingPunct="0">
                  <a:spcBef>
                    <a:spcPct val="0"/>
                  </a:spcBef>
                  <a:buNone/>
                  <a:defRPr/>
                </a:pPr>
                <a:endParaRPr lang="en-US" altLang="fr-FR" sz="750" kern="0" dirty="0">
                  <a:solidFill>
                    <a:srgbClr val="000000"/>
                  </a:solidFill>
                  <a:cs typeface="Arial" panose="020B0604020202020204" pitchFamily="34" charset="0"/>
                </a:endParaRPr>
              </a:p>
            </p:txBody>
          </p:sp>
        </p:grpSp>
      </p:grpSp>
    </p:spTree>
    <p:extLst>
      <p:ext uri="{BB962C8B-B14F-4D97-AF65-F5344CB8AC3E}">
        <p14:creationId xmlns:p14="http://schemas.microsoft.com/office/powerpoint/2010/main" val="2952551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ZoneTexte 74">
            <a:extLst>
              <a:ext uri="{FF2B5EF4-FFF2-40B4-BE49-F238E27FC236}">
                <a16:creationId xmlns:a16="http://schemas.microsoft.com/office/drawing/2014/main" id="{849147CC-5C97-A820-6208-DE4E04BEE359}"/>
              </a:ext>
            </a:extLst>
          </p:cNvPr>
          <p:cNvSpPr txBox="1"/>
          <p:nvPr/>
        </p:nvSpPr>
        <p:spPr>
          <a:xfrm>
            <a:off x="370217" y="1744309"/>
            <a:ext cx="3600000" cy="984885"/>
          </a:xfrm>
          <a:prstGeom prst="rect">
            <a:avLst/>
          </a:prstGeom>
          <a:solidFill>
            <a:sysClr val="windowText" lastClr="000000"/>
          </a:solidFill>
        </p:spPr>
        <p:txBody>
          <a:bodyPr wrap="square" rtlCol="0" anchor="ctr">
            <a:spAutoFit/>
          </a:bodyPr>
          <a:lstStyle/>
          <a:p>
            <a:pPr marL="0" marR="0" lvl="0" indent="0" defTabSz="914400" eaLnBrk="1" fontAlgn="auto" latinLnBrk="0" hangingPunct="1">
              <a:lnSpc>
                <a:spcPct val="100000"/>
              </a:lnSpc>
              <a:spcBef>
                <a:spcPts val="0"/>
              </a:spcBef>
              <a:spcAft>
                <a:spcPts val="600"/>
              </a:spcAft>
              <a:buClrTx/>
              <a:buSzTx/>
              <a:buFontTx/>
              <a:buNone/>
              <a:tabLst/>
              <a:defRPr/>
            </a:pPr>
            <a:r>
              <a:rPr lang="en-GB" sz="1050" b="1" kern="0" dirty="0">
                <a:solidFill>
                  <a:prstClr val="white"/>
                </a:solidFill>
                <a:latin typeface="Arial" panose="020B0604020202020204" pitchFamily="34" charset="0"/>
                <a:cs typeface="Arial" panose="020B0604020202020204" pitchFamily="34" charset="0"/>
              </a:rPr>
              <a:t>RE integration</a:t>
            </a:r>
            <a:r>
              <a:rPr kumimoji="0" lang="en-GB"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 :</a:t>
            </a:r>
          </a:p>
          <a:p>
            <a:pPr marL="72000" marR="0" lvl="0" indent="-72000" defTabSz="914400" eaLnBrk="1" fontAlgn="auto" latinLnBrk="0" hangingPunct="1">
              <a:lnSpc>
                <a:spcPct val="100000"/>
              </a:lnSpc>
              <a:spcBef>
                <a:spcPts val="0"/>
              </a:spcBef>
              <a:spcAft>
                <a:spcPts val="300"/>
              </a:spcAft>
              <a:buClrTx/>
              <a:buSzTx/>
              <a:buFont typeface="Wingdings" panose="05000000000000000000" pitchFamily="2" charset="2"/>
              <a:buChar char="§"/>
              <a:tabLst/>
              <a:defRPr/>
            </a:pPr>
            <a:r>
              <a:rPr lang="en-GB" sz="1000" kern="0" dirty="0">
                <a:solidFill>
                  <a:prstClr val="white"/>
                </a:solidFill>
                <a:latin typeface="Arial" panose="020B0604020202020204" pitchFamily="34" charset="0"/>
                <a:cs typeface="Arial" panose="020B0604020202020204" pitchFamily="34" charset="0"/>
              </a:rPr>
              <a:t>Insufficient technical</a:t>
            </a:r>
            <a:r>
              <a:rPr kumimoji="0" lang="en-GB"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 rules relating to RE, both in on-grid and off-grid</a:t>
            </a:r>
          </a:p>
          <a:p>
            <a:pPr marL="72000" marR="0" lvl="0" indent="-72000" defTabSz="914400" eaLnBrk="1" fontAlgn="auto" latinLnBrk="0" hangingPunct="1">
              <a:lnSpc>
                <a:spcPct val="100000"/>
              </a:lnSpc>
              <a:spcBef>
                <a:spcPts val="0"/>
              </a:spcBef>
              <a:spcAft>
                <a:spcPts val="300"/>
              </a:spcAft>
              <a:buClrTx/>
              <a:buSzTx/>
              <a:buFont typeface="Wingdings" panose="05000000000000000000" pitchFamily="2" charset="2"/>
              <a:buChar char="§"/>
              <a:tabLst/>
              <a:defRPr/>
            </a:pPr>
            <a:r>
              <a:rPr kumimoji="0" lang="en-GB"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Insufficient consideration for obligation of approval, certification or qualification </a:t>
            </a:r>
            <a:r>
              <a:rPr lang="en-GB" sz="1000" kern="0" dirty="0">
                <a:solidFill>
                  <a:prstClr val="white"/>
                </a:solidFill>
                <a:latin typeface="Arial" panose="020B0604020202020204" pitchFamily="34" charset="0"/>
                <a:cs typeface="Arial" panose="020B0604020202020204" pitchFamily="34" charset="0"/>
              </a:rPr>
              <a:t>of RE</a:t>
            </a:r>
            <a:r>
              <a:rPr kumimoji="0" lang="en-GB"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 equipment and installers</a:t>
            </a:r>
          </a:p>
        </p:txBody>
      </p:sp>
      <p:sp>
        <p:nvSpPr>
          <p:cNvPr id="76" name="ZoneTexte 75">
            <a:extLst>
              <a:ext uri="{FF2B5EF4-FFF2-40B4-BE49-F238E27FC236}">
                <a16:creationId xmlns:a16="http://schemas.microsoft.com/office/drawing/2014/main" id="{D87FB076-54EF-226F-B9A2-9C8BACABA87A}"/>
              </a:ext>
            </a:extLst>
          </p:cNvPr>
          <p:cNvSpPr txBox="1"/>
          <p:nvPr/>
        </p:nvSpPr>
        <p:spPr>
          <a:xfrm>
            <a:off x="377835" y="2839062"/>
            <a:ext cx="3600000" cy="1331134"/>
          </a:xfrm>
          <a:prstGeom prst="rect">
            <a:avLst/>
          </a:prstGeom>
          <a:solidFill>
            <a:srgbClr val="002060"/>
          </a:solidFill>
        </p:spPr>
        <p:txBody>
          <a:bodyPr wrap="square" rtlCol="0" anchor="ctr">
            <a:spAutoFit/>
          </a:bodyPr>
          <a:lstStyle/>
          <a:p>
            <a:pPr>
              <a:spcAft>
                <a:spcPts val="600"/>
              </a:spcAft>
            </a:pPr>
            <a:r>
              <a:rPr lang="en-US" sz="1050" b="1" dirty="0">
                <a:solidFill>
                  <a:prstClr val="white"/>
                </a:solidFill>
                <a:latin typeface="Arial" panose="020B0604020202020204" pitchFamily="34" charset="0"/>
                <a:cs typeface="Arial" panose="020B0604020202020204" pitchFamily="34" charset="0"/>
              </a:rPr>
              <a:t>PPP promotion :</a:t>
            </a:r>
          </a:p>
          <a:p>
            <a:pPr marL="72000" indent="-72000">
              <a:spcAft>
                <a:spcPts val="300"/>
              </a:spcAft>
              <a:buFont typeface="Wingdings" panose="05000000000000000000" pitchFamily="2" charset="2"/>
              <a:buChar char="§"/>
            </a:pPr>
            <a:r>
              <a:rPr lang="en-US" sz="1000" dirty="0">
                <a:solidFill>
                  <a:prstClr val="white"/>
                </a:solidFill>
                <a:latin typeface="Arial" panose="020B0604020202020204" pitchFamily="34" charset="0"/>
                <a:cs typeface="Arial" panose="020B0604020202020204" pitchFamily="34" charset="0"/>
              </a:rPr>
              <a:t>Lack of clear, simplified, and transparent RE projects procurement</a:t>
            </a:r>
          </a:p>
          <a:p>
            <a:pPr marL="72000" indent="-72000">
              <a:spcAft>
                <a:spcPts val="300"/>
              </a:spcAft>
              <a:buFont typeface="Wingdings" panose="05000000000000000000" pitchFamily="2" charset="2"/>
              <a:buChar char="§"/>
            </a:pPr>
            <a:r>
              <a:rPr lang="en-US" sz="1000" dirty="0">
                <a:solidFill>
                  <a:prstClr val="white"/>
                </a:solidFill>
                <a:latin typeface="Arial" panose="020B0604020202020204" pitchFamily="34" charset="0"/>
                <a:cs typeface="Arial" panose="020B0604020202020204" pitchFamily="34" charset="0"/>
              </a:rPr>
              <a:t>Involvement of Regulators before contracts are awarded to ensure a balanced risk allocation</a:t>
            </a:r>
          </a:p>
          <a:p>
            <a:pPr marL="72000" indent="-72000">
              <a:spcAft>
                <a:spcPts val="300"/>
              </a:spcAft>
              <a:buFont typeface="Wingdings" panose="05000000000000000000" pitchFamily="2" charset="2"/>
              <a:buChar char="§"/>
            </a:pPr>
            <a:r>
              <a:rPr lang="en-US" sz="1000" dirty="0">
                <a:solidFill>
                  <a:prstClr val="white"/>
                </a:solidFill>
                <a:latin typeface="Arial" panose="020B0604020202020204" pitchFamily="34" charset="0"/>
                <a:cs typeface="Arial" panose="020B0604020202020204" pitchFamily="34" charset="0"/>
              </a:rPr>
              <a:t>Cloudy electricity tariff process, while the Regulator is supposed to be involved in tariff methodology</a:t>
            </a:r>
            <a:endParaRPr lang="fr-FR" sz="1000" dirty="0">
              <a:solidFill>
                <a:prstClr val="white"/>
              </a:solidFill>
              <a:latin typeface="Arial" panose="020B0604020202020204" pitchFamily="34" charset="0"/>
              <a:cs typeface="Arial" panose="020B0604020202020204" pitchFamily="34" charset="0"/>
            </a:endParaRPr>
          </a:p>
        </p:txBody>
      </p:sp>
      <p:sp>
        <p:nvSpPr>
          <p:cNvPr id="77" name="ZoneTexte 76">
            <a:extLst>
              <a:ext uri="{FF2B5EF4-FFF2-40B4-BE49-F238E27FC236}">
                <a16:creationId xmlns:a16="http://schemas.microsoft.com/office/drawing/2014/main" id="{5B4B7CD2-AD87-C46E-E338-39FBC21EEDBD}"/>
              </a:ext>
            </a:extLst>
          </p:cNvPr>
          <p:cNvSpPr txBox="1"/>
          <p:nvPr/>
        </p:nvSpPr>
        <p:spPr>
          <a:xfrm>
            <a:off x="377834" y="4345383"/>
            <a:ext cx="3600000" cy="1331134"/>
          </a:xfrm>
          <a:prstGeom prst="rect">
            <a:avLst/>
          </a:prstGeom>
          <a:solidFill>
            <a:schemeClr val="accent4">
              <a:lumMod val="75000"/>
            </a:schemeClr>
          </a:solidFill>
        </p:spPr>
        <p:txBody>
          <a:bodyPr wrap="square" rtlCol="0" anchor="ctr">
            <a:spAutoFit/>
          </a:bodyP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RE regulation :</a:t>
            </a:r>
          </a:p>
          <a:p>
            <a:pPr marL="72000" marR="0" lvl="0" indent="-72000" defTabSz="914400" eaLnBrk="1" fontAlgn="auto" latinLnBrk="0" hangingPunct="1">
              <a:lnSpc>
                <a:spcPct val="100000"/>
              </a:lnSpc>
              <a:spcBef>
                <a:spcPts val="0"/>
              </a:spcBef>
              <a:spcAft>
                <a:spcPts val="300"/>
              </a:spcAft>
              <a:buClrTx/>
              <a:buSzTx/>
              <a:buFont typeface="Wingdings" panose="05000000000000000000" pitchFamily="2" charset="2"/>
              <a:buChar char="§"/>
              <a:tabLst/>
              <a:defRPr/>
            </a:pPr>
            <a:r>
              <a:rPr lang="en-US" sz="1000" kern="0" dirty="0">
                <a:solidFill>
                  <a:prstClr val="white"/>
                </a:solidFill>
                <a:latin typeface="Arial" panose="020B0604020202020204" pitchFamily="34" charset="0"/>
                <a:cs typeface="Arial" panose="020B0604020202020204" pitchFamily="34" charset="0"/>
              </a:rPr>
              <a:t>Defective </a:t>
            </a:r>
            <a:r>
              <a:rPr kumimoji="0" lang="en-US"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articulation of sectoral </a:t>
            </a:r>
            <a:r>
              <a:rPr lang="en-US" sz="1000" kern="0" dirty="0">
                <a:solidFill>
                  <a:prstClr val="white"/>
                </a:solidFill>
                <a:latin typeface="Arial" panose="020B0604020202020204" pitchFamily="34" charset="0"/>
                <a:cs typeface="Arial" panose="020B0604020202020204" pitchFamily="34" charset="0"/>
              </a:rPr>
              <a:t>and</a:t>
            </a:r>
            <a:r>
              <a:rPr kumimoji="0" lang="en-US"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 PPP laws</a:t>
            </a:r>
          </a:p>
          <a:p>
            <a:pPr marL="72000" marR="0" lvl="0" indent="-72000" defTabSz="914400" eaLnBrk="1" fontAlgn="auto" latinLnBrk="0" hangingPunct="1">
              <a:lnSpc>
                <a:spcPct val="100000"/>
              </a:lnSpc>
              <a:spcBef>
                <a:spcPts val="0"/>
              </a:spcBef>
              <a:spcAft>
                <a:spcPts val="300"/>
              </a:spcAft>
              <a:buClrTx/>
              <a:buSzTx/>
              <a:buFont typeface="Wingdings" panose="05000000000000000000" pitchFamily="2" charset="2"/>
              <a:buChar char="§"/>
              <a:tabLst/>
              <a:defRPr/>
            </a:pPr>
            <a:r>
              <a:rPr kumimoji="0" lang="en-US"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Lack of specific procedures for rural electrification, or no provision for intervention by the Regulator adapted to the specificities of these projects</a:t>
            </a:r>
          </a:p>
          <a:p>
            <a:pPr marL="72000" marR="0" lvl="0" indent="-72000" defTabSz="914400" eaLnBrk="1" fontAlgn="auto" latinLnBrk="0" hangingPunct="1">
              <a:lnSpc>
                <a:spcPct val="100000"/>
              </a:lnSpc>
              <a:spcBef>
                <a:spcPts val="0"/>
              </a:spcBef>
              <a:spcAft>
                <a:spcPts val="300"/>
              </a:spcAft>
              <a:buClrTx/>
              <a:buSzTx/>
              <a:buFont typeface="Wingdings" panose="05000000000000000000" pitchFamily="2" charset="2"/>
              <a:buChar char="§"/>
              <a:tabLst/>
              <a:defRPr/>
            </a:pPr>
            <a:r>
              <a:rPr kumimoji="0" lang="en-US"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Confined role </a:t>
            </a:r>
            <a:r>
              <a:rPr lang="en-US" sz="1000" kern="0" dirty="0">
                <a:solidFill>
                  <a:prstClr val="white"/>
                </a:solidFill>
                <a:latin typeface="Arial" panose="020B0604020202020204" pitchFamily="34" charset="0"/>
                <a:cs typeface="Arial" panose="020B0604020202020204" pitchFamily="34" charset="0"/>
              </a:rPr>
              <a:t>for </a:t>
            </a:r>
            <a:r>
              <a:rPr kumimoji="0" lang="en-US"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Regulators , limited to supervision with few power and statutory guarantees</a:t>
            </a:r>
            <a:endParaRPr kumimoji="0" lang="fr-FR" sz="100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cxnSp>
        <p:nvCxnSpPr>
          <p:cNvPr id="89" name="Connecteur droit 88">
            <a:extLst>
              <a:ext uri="{FF2B5EF4-FFF2-40B4-BE49-F238E27FC236}">
                <a16:creationId xmlns:a16="http://schemas.microsoft.com/office/drawing/2014/main" id="{A1061A1B-5808-7350-3F28-D1AFBD3FB72E}"/>
              </a:ext>
            </a:extLst>
          </p:cNvPr>
          <p:cNvCxnSpPr/>
          <p:nvPr/>
        </p:nvCxnSpPr>
        <p:spPr>
          <a:xfrm>
            <a:off x="4112410" y="1740335"/>
            <a:ext cx="0" cy="3240000"/>
          </a:xfrm>
          <a:prstGeom prst="line">
            <a:avLst/>
          </a:prstGeom>
          <a:noFill/>
          <a:ln w="19050" cap="flat" cmpd="sng" algn="ctr">
            <a:solidFill>
              <a:sysClr val="windowText" lastClr="000000"/>
            </a:solidFill>
            <a:prstDash val="sysDash"/>
            <a:miter lim="800000"/>
          </a:ln>
          <a:effectLst/>
        </p:spPr>
      </p:cxnSp>
      <p:sp>
        <p:nvSpPr>
          <p:cNvPr id="5" name="ZoneTexte 4">
            <a:extLst>
              <a:ext uri="{FF2B5EF4-FFF2-40B4-BE49-F238E27FC236}">
                <a16:creationId xmlns:a16="http://schemas.microsoft.com/office/drawing/2014/main" id="{C0FC8EB9-741B-01A0-BB87-9DB71E753E0C}"/>
              </a:ext>
            </a:extLst>
          </p:cNvPr>
          <p:cNvSpPr txBox="1"/>
          <p:nvPr/>
        </p:nvSpPr>
        <p:spPr>
          <a:xfrm>
            <a:off x="0" y="670735"/>
            <a:ext cx="9143999" cy="369332"/>
          </a:xfrm>
          <a:prstGeom prst="rect">
            <a:avLst/>
          </a:prstGeom>
          <a:noFill/>
        </p:spPr>
        <p:txBody>
          <a:bodyPr wrap="square">
            <a:spAutoFit/>
          </a:bodyPr>
          <a:lstStyle/>
          <a:p>
            <a:pPr algn="ctr"/>
            <a:r>
              <a:rPr lang="en-GB" b="1" dirty="0">
                <a:solidFill>
                  <a:srgbClr val="0070C0"/>
                </a:solidFill>
                <a:latin typeface="Arial" panose="020B0604020202020204" pitchFamily="34" charset="0"/>
                <a:cs typeface="Arial" panose="020B0604020202020204" pitchFamily="34" charset="0"/>
              </a:rPr>
              <a:t>Legal &amp; Regulatory mapping</a:t>
            </a:r>
            <a:endParaRPr lang="en-GB" dirty="0">
              <a:solidFill>
                <a:srgbClr val="0070C0"/>
              </a:solidFill>
            </a:endParaRPr>
          </a:p>
        </p:txBody>
      </p:sp>
      <p:grpSp>
        <p:nvGrpSpPr>
          <p:cNvPr id="79" name="Groupe 78">
            <a:extLst>
              <a:ext uri="{FF2B5EF4-FFF2-40B4-BE49-F238E27FC236}">
                <a16:creationId xmlns:a16="http://schemas.microsoft.com/office/drawing/2014/main" id="{6A62DFEA-A690-58D2-9885-CF7D9FE8682D}"/>
              </a:ext>
            </a:extLst>
          </p:cNvPr>
          <p:cNvGrpSpPr/>
          <p:nvPr/>
        </p:nvGrpSpPr>
        <p:grpSpPr>
          <a:xfrm>
            <a:off x="4434225" y="1189551"/>
            <a:ext cx="4494586" cy="5221338"/>
            <a:chOff x="4461521" y="1189551"/>
            <a:chExt cx="4494586" cy="5221338"/>
          </a:xfrm>
        </p:grpSpPr>
        <p:grpSp>
          <p:nvGrpSpPr>
            <p:cNvPr id="2" name="Groupe 1">
              <a:extLst>
                <a:ext uri="{FF2B5EF4-FFF2-40B4-BE49-F238E27FC236}">
                  <a16:creationId xmlns:a16="http://schemas.microsoft.com/office/drawing/2014/main" id="{B123CF19-4E86-0E89-C105-8854E35470B1}"/>
                </a:ext>
              </a:extLst>
            </p:cNvPr>
            <p:cNvGrpSpPr>
              <a:grpSpLocks noChangeAspect="1"/>
            </p:cNvGrpSpPr>
            <p:nvPr/>
          </p:nvGrpSpPr>
          <p:grpSpPr>
            <a:xfrm>
              <a:off x="4461521" y="1189551"/>
              <a:ext cx="4494586" cy="4680000"/>
              <a:chOff x="6026464" y="2182586"/>
              <a:chExt cx="3389286" cy="3529103"/>
            </a:xfrm>
          </p:grpSpPr>
          <p:grpSp>
            <p:nvGrpSpPr>
              <p:cNvPr id="3" name="Group 133">
                <a:extLst>
                  <a:ext uri="{FF2B5EF4-FFF2-40B4-BE49-F238E27FC236}">
                    <a16:creationId xmlns:a16="http://schemas.microsoft.com/office/drawing/2014/main" id="{4F823E38-695F-7995-5209-E35369BD9A38}"/>
                  </a:ext>
                </a:extLst>
              </p:cNvPr>
              <p:cNvGrpSpPr/>
              <p:nvPr/>
            </p:nvGrpSpPr>
            <p:grpSpPr>
              <a:xfrm>
                <a:off x="6026464" y="2182586"/>
                <a:ext cx="3074951" cy="3529103"/>
                <a:chOff x="868364" y="935038"/>
                <a:chExt cx="3403599" cy="3905583"/>
              </a:xfrm>
              <a:solidFill>
                <a:sysClr val="window" lastClr="FFFFFF">
                  <a:lumMod val="85000"/>
                </a:sysClr>
              </a:solidFill>
            </p:grpSpPr>
            <p:sp>
              <p:nvSpPr>
                <p:cNvPr id="7" name="Freeform 7">
                  <a:extLst>
                    <a:ext uri="{FF2B5EF4-FFF2-40B4-BE49-F238E27FC236}">
                      <a16:creationId xmlns:a16="http://schemas.microsoft.com/office/drawing/2014/main" id="{7175508C-8A92-312D-A6C2-85A242001B40}"/>
                    </a:ext>
                  </a:extLst>
                </p:cNvPr>
                <p:cNvSpPr>
                  <a:spLocks/>
                </p:cNvSpPr>
                <p:nvPr/>
              </p:nvSpPr>
              <p:spPr bwMode="auto">
                <a:xfrm>
                  <a:off x="2566988" y="4839033"/>
                  <a:ext cx="3175" cy="1588"/>
                </a:xfrm>
                <a:custGeom>
                  <a:avLst/>
                  <a:gdLst/>
                  <a:ahLst/>
                  <a:cxnLst>
                    <a:cxn ang="0">
                      <a:pos x="1" y="0"/>
                    </a:cxn>
                    <a:cxn ang="0">
                      <a:pos x="0" y="0"/>
                    </a:cxn>
                    <a:cxn ang="0">
                      <a:pos x="1" y="0"/>
                    </a:cxn>
                  </a:cxnLst>
                  <a:rect l="0" t="0" r="r" b="b"/>
                  <a:pathLst>
                    <a:path w="1">
                      <a:moveTo>
                        <a:pt x="1" y="0"/>
                      </a:moveTo>
                      <a:cubicBezTo>
                        <a:pt x="0" y="0"/>
                        <a:pt x="0" y="0"/>
                        <a:pt x="0" y="0"/>
                      </a:cubicBezTo>
                      <a:cubicBezTo>
                        <a:pt x="0" y="0"/>
                        <a:pt x="1" y="0"/>
                        <a:pt x="1" y="0"/>
                      </a:cubicBez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8" name="Freeform 8">
                  <a:extLst>
                    <a:ext uri="{FF2B5EF4-FFF2-40B4-BE49-F238E27FC236}">
                      <a16:creationId xmlns:a16="http://schemas.microsoft.com/office/drawing/2014/main" id="{9E0C8FE2-0A93-B2A6-9DFC-8B804DB50AA4}"/>
                    </a:ext>
                  </a:extLst>
                </p:cNvPr>
                <p:cNvSpPr>
                  <a:spLocks/>
                </p:cNvSpPr>
                <p:nvPr/>
              </p:nvSpPr>
              <p:spPr bwMode="auto">
                <a:xfrm>
                  <a:off x="2590801" y="4834270"/>
                  <a:ext cx="3175" cy="3175"/>
                </a:xfrm>
                <a:custGeom>
                  <a:avLst/>
                  <a:gdLst/>
                  <a:ahLst/>
                  <a:cxnLst>
                    <a:cxn ang="0">
                      <a:pos x="1" y="0"/>
                    </a:cxn>
                    <a:cxn ang="0">
                      <a:pos x="0" y="1"/>
                    </a:cxn>
                    <a:cxn ang="0">
                      <a:pos x="1" y="0"/>
                    </a:cxn>
                  </a:cxnLst>
                  <a:rect l="0" t="0" r="r" b="b"/>
                  <a:pathLst>
                    <a:path w="1" h="1">
                      <a:moveTo>
                        <a:pt x="1" y="0"/>
                      </a:moveTo>
                      <a:cubicBezTo>
                        <a:pt x="0" y="1"/>
                        <a:pt x="0" y="1"/>
                        <a:pt x="0" y="1"/>
                      </a:cubicBezTo>
                      <a:cubicBezTo>
                        <a:pt x="0" y="1"/>
                        <a:pt x="0" y="1"/>
                        <a:pt x="1" y="0"/>
                      </a:cubicBez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9" name="Freeform 9">
                  <a:extLst>
                    <a:ext uri="{FF2B5EF4-FFF2-40B4-BE49-F238E27FC236}">
                      <a16:creationId xmlns:a16="http://schemas.microsoft.com/office/drawing/2014/main" id="{E2597471-AC3E-4C23-878F-26989CEC01A9}"/>
                    </a:ext>
                  </a:extLst>
                </p:cNvPr>
                <p:cNvSpPr>
                  <a:spLocks/>
                </p:cNvSpPr>
                <p:nvPr/>
              </p:nvSpPr>
              <p:spPr bwMode="auto">
                <a:xfrm>
                  <a:off x="2565401" y="4839033"/>
                  <a:ext cx="1588" cy="1588"/>
                </a:xfrm>
                <a:custGeom>
                  <a:avLst/>
                  <a:gdLst/>
                  <a:ahLst/>
                  <a:cxnLst>
                    <a:cxn ang="0">
                      <a:pos x="1" y="0"/>
                    </a:cxn>
                    <a:cxn ang="0">
                      <a:pos x="0" y="0"/>
                    </a:cxn>
                    <a:cxn ang="0">
                      <a:pos x="1" y="0"/>
                    </a:cxn>
                  </a:cxnLst>
                  <a:rect l="0" t="0" r="r" b="b"/>
                  <a:pathLst>
                    <a:path w="1">
                      <a:moveTo>
                        <a:pt x="1" y="0"/>
                      </a:moveTo>
                      <a:cubicBezTo>
                        <a:pt x="1" y="0"/>
                        <a:pt x="0" y="0"/>
                        <a:pt x="0" y="0"/>
                      </a:cubicBezTo>
                      <a:cubicBezTo>
                        <a:pt x="0" y="0"/>
                        <a:pt x="1" y="0"/>
                        <a:pt x="1" y="0"/>
                      </a:cubicBez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10" name="Freeform 5">
                  <a:extLst>
                    <a:ext uri="{FF2B5EF4-FFF2-40B4-BE49-F238E27FC236}">
                      <a16:creationId xmlns:a16="http://schemas.microsoft.com/office/drawing/2014/main" id="{FFE5DB5A-A452-63DF-0318-1F6A878A7F39}"/>
                    </a:ext>
                  </a:extLst>
                </p:cNvPr>
                <p:cNvSpPr>
                  <a:spLocks/>
                </p:cNvSpPr>
                <p:nvPr/>
              </p:nvSpPr>
              <p:spPr bwMode="auto">
                <a:xfrm>
                  <a:off x="2098675" y="935038"/>
                  <a:ext cx="207963" cy="361950"/>
                </a:xfrm>
                <a:custGeom>
                  <a:avLst/>
                  <a:gdLst/>
                  <a:ahLst/>
                  <a:cxnLst>
                    <a:cxn ang="0">
                      <a:pos x="196" y="96"/>
                    </a:cxn>
                    <a:cxn ang="0">
                      <a:pos x="208" y="92"/>
                    </a:cxn>
                    <a:cxn ang="0">
                      <a:pos x="128" y="156"/>
                    </a:cxn>
                    <a:cxn ang="0">
                      <a:pos x="160" y="172"/>
                    </a:cxn>
                    <a:cxn ang="0">
                      <a:pos x="142" y="276"/>
                    </a:cxn>
                    <a:cxn ang="0">
                      <a:pos x="159" y="388"/>
                    </a:cxn>
                    <a:cxn ang="0">
                      <a:pos x="148" y="468"/>
                    </a:cxn>
                    <a:cxn ang="0">
                      <a:pos x="136" y="472"/>
                    </a:cxn>
                    <a:cxn ang="0">
                      <a:pos x="77" y="517"/>
                    </a:cxn>
                    <a:cxn ang="0">
                      <a:pos x="58" y="546"/>
                    </a:cxn>
                    <a:cxn ang="0">
                      <a:pos x="18" y="644"/>
                    </a:cxn>
                    <a:cxn ang="0">
                      <a:pos x="44" y="692"/>
                    </a:cxn>
                    <a:cxn ang="0">
                      <a:pos x="59" y="736"/>
                    </a:cxn>
                    <a:cxn ang="0">
                      <a:pos x="134" y="780"/>
                    </a:cxn>
                    <a:cxn ang="0">
                      <a:pos x="165" y="859"/>
                    </a:cxn>
                    <a:cxn ang="0">
                      <a:pos x="267" y="930"/>
                    </a:cxn>
                    <a:cxn ang="0">
                      <a:pos x="324" y="1100"/>
                    </a:cxn>
                    <a:cxn ang="0">
                      <a:pos x="323" y="1264"/>
                    </a:cxn>
                    <a:cxn ang="0">
                      <a:pos x="500" y="1136"/>
                    </a:cxn>
                    <a:cxn ang="0">
                      <a:pos x="497" y="1005"/>
                    </a:cxn>
                    <a:cxn ang="0">
                      <a:pos x="539" y="989"/>
                    </a:cxn>
                    <a:cxn ang="0">
                      <a:pos x="636" y="907"/>
                    </a:cxn>
                    <a:cxn ang="0">
                      <a:pos x="732" y="848"/>
                    </a:cxn>
                    <a:cxn ang="0">
                      <a:pos x="724" y="752"/>
                    </a:cxn>
                    <a:cxn ang="0">
                      <a:pos x="657" y="728"/>
                    </a:cxn>
                    <a:cxn ang="0">
                      <a:pos x="639" y="665"/>
                    </a:cxn>
                    <a:cxn ang="0">
                      <a:pos x="604" y="676"/>
                    </a:cxn>
                    <a:cxn ang="0">
                      <a:pos x="568" y="680"/>
                    </a:cxn>
                    <a:cxn ang="0">
                      <a:pos x="570" y="650"/>
                    </a:cxn>
                    <a:cxn ang="0">
                      <a:pos x="527" y="651"/>
                    </a:cxn>
                    <a:cxn ang="0">
                      <a:pos x="466" y="552"/>
                    </a:cxn>
                    <a:cxn ang="0">
                      <a:pos x="508" y="528"/>
                    </a:cxn>
                    <a:cxn ang="0">
                      <a:pos x="556" y="504"/>
                    </a:cxn>
                    <a:cxn ang="0">
                      <a:pos x="552" y="496"/>
                    </a:cxn>
                    <a:cxn ang="0">
                      <a:pos x="652" y="384"/>
                    </a:cxn>
                    <a:cxn ang="0">
                      <a:pos x="652" y="380"/>
                    </a:cxn>
                    <a:cxn ang="0">
                      <a:pos x="628" y="313"/>
                    </a:cxn>
                    <a:cxn ang="0">
                      <a:pos x="539" y="204"/>
                    </a:cxn>
                    <a:cxn ang="0">
                      <a:pos x="586" y="172"/>
                    </a:cxn>
                    <a:cxn ang="0">
                      <a:pos x="632" y="56"/>
                    </a:cxn>
                    <a:cxn ang="0">
                      <a:pos x="500" y="116"/>
                    </a:cxn>
                    <a:cxn ang="0">
                      <a:pos x="512" y="92"/>
                    </a:cxn>
                    <a:cxn ang="0">
                      <a:pos x="488" y="76"/>
                    </a:cxn>
                    <a:cxn ang="0">
                      <a:pos x="484" y="76"/>
                    </a:cxn>
                    <a:cxn ang="0">
                      <a:pos x="464" y="84"/>
                    </a:cxn>
                    <a:cxn ang="0">
                      <a:pos x="464" y="80"/>
                    </a:cxn>
                    <a:cxn ang="0">
                      <a:pos x="500" y="48"/>
                    </a:cxn>
                    <a:cxn ang="0">
                      <a:pos x="500" y="44"/>
                    </a:cxn>
                    <a:cxn ang="0">
                      <a:pos x="416" y="48"/>
                    </a:cxn>
                    <a:cxn ang="0">
                      <a:pos x="432" y="20"/>
                    </a:cxn>
                    <a:cxn ang="0">
                      <a:pos x="248" y="72"/>
                    </a:cxn>
                    <a:cxn ang="0">
                      <a:pos x="196" y="96"/>
                    </a:cxn>
                  </a:cxnLst>
                  <a:rect l="0" t="0" r="r" b="b"/>
                  <a:pathLst>
                    <a:path w="732" h="1264">
                      <a:moveTo>
                        <a:pt x="196" y="96"/>
                      </a:moveTo>
                      <a:cubicBezTo>
                        <a:pt x="208" y="92"/>
                        <a:pt x="208" y="92"/>
                        <a:pt x="208" y="92"/>
                      </a:cubicBezTo>
                      <a:cubicBezTo>
                        <a:pt x="192" y="123"/>
                        <a:pt x="157" y="139"/>
                        <a:pt x="128" y="156"/>
                      </a:cubicBezTo>
                      <a:cubicBezTo>
                        <a:pt x="136" y="170"/>
                        <a:pt x="144" y="171"/>
                        <a:pt x="160" y="172"/>
                      </a:cubicBezTo>
                      <a:cubicBezTo>
                        <a:pt x="142" y="276"/>
                        <a:pt x="142" y="276"/>
                        <a:pt x="142" y="276"/>
                      </a:cubicBezTo>
                      <a:cubicBezTo>
                        <a:pt x="159" y="388"/>
                        <a:pt x="159" y="388"/>
                        <a:pt x="159" y="388"/>
                      </a:cubicBezTo>
                      <a:cubicBezTo>
                        <a:pt x="148" y="468"/>
                        <a:pt x="148" y="468"/>
                        <a:pt x="148" y="468"/>
                      </a:cubicBezTo>
                      <a:cubicBezTo>
                        <a:pt x="136" y="472"/>
                        <a:pt x="136" y="472"/>
                        <a:pt x="136" y="472"/>
                      </a:cubicBezTo>
                      <a:cubicBezTo>
                        <a:pt x="132" y="504"/>
                        <a:pt x="99" y="502"/>
                        <a:pt x="77" y="517"/>
                      </a:cubicBezTo>
                      <a:cubicBezTo>
                        <a:pt x="67" y="524"/>
                        <a:pt x="66" y="537"/>
                        <a:pt x="58" y="546"/>
                      </a:cubicBezTo>
                      <a:cubicBezTo>
                        <a:pt x="26" y="579"/>
                        <a:pt x="0" y="591"/>
                        <a:pt x="18" y="644"/>
                      </a:cubicBezTo>
                      <a:cubicBezTo>
                        <a:pt x="24" y="661"/>
                        <a:pt x="37" y="674"/>
                        <a:pt x="44" y="692"/>
                      </a:cubicBezTo>
                      <a:cubicBezTo>
                        <a:pt x="49" y="706"/>
                        <a:pt x="46" y="725"/>
                        <a:pt x="59" y="736"/>
                      </a:cubicBezTo>
                      <a:cubicBezTo>
                        <a:pt x="81" y="757"/>
                        <a:pt x="113" y="753"/>
                        <a:pt x="134" y="780"/>
                      </a:cubicBezTo>
                      <a:cubicBezTo>
                        <a:pt x="151" y="802"/>
                        <a:pt x="146" y="842"/>
                        <a:pt x="165" y="859"/>
                      </a:cubicBezTo>
                      <a:cubicBezTo>
                        <a:pt x="198" y="888"/>
                        <a:pt x="242" y="893"/>
                        <a:pt x="267" y="930"/>
                      </a:cubicBezTo>
                      <a:cubicBezTo>
                        <a:pt x="298" y="972"/>
                        <a:pt x="309" y="1050"/>
                        <a:pt x="324" y="1100"/>
                      </a:cubicBezTo>
                      <a:cubicBezTo>
                        <a:pt x="304" y="1143"/>
                        <a:pt x="336" y="1220"/>
                        <a:pt x="323" y="1264"/>
                      </a:cubicBezTo>
                      <a:cubicBezTo>
                        <a:pt x="375" y="1252"/>
                        <a:pt x="497" y="1200"/>
                        <a:pt x="500" y="1136"/>
                      </a:cubicBezTo>
                      <a:cubicBezTo>
                        <a:pt x="502" y="1089"/>
                        <a:pt x="451" y="1043"/>
                        <a:pt x="497" y="1005"/>
                      </a:cubicBezTo>
                      <a:cubicBezTo>
                        <a:pt x="509" y="994"/>
                        <a:pt x="526" y="998"/>
                        <a:pt x="539" y="989"/>
                      </a:cubicBezTo>
                      <a:cubicBezTo>
                        <a:pt x="574" y="965"/>
                        <a:pt x="596" y="925"/>
                        <a:pt x="636" y="907"/>
                      </a:cubicBezTo>
                      <a:cubicBezTo>
                        <a:pt x="669" y="892"/>
                        <a:pt x="721" y="888"/>
                        <a:pt x="732" y="848"/>
                      </a:cubicBezTo>
                      <a:cubicBezTo>
                        <a:pt x="699" y="828"/>
                        <a:pt x="698" y="779"/>
                        <a:pt x="724" y="752"/>
                      </a:cubicBezTo>
                      <a:cubicBezTo>
                        <a:pt x="708" y="721"/>
                        <a:pt x="680" y="746"/>
                        <a:pt x="657" y="728"/>
                      </a:cubicBezTo>
                      <a:cubicBezTo>
                        <a:pt x="638" y="712"/>
                        <a:pt x="656" y="682"/>
                        <a:pt x="639" y="665"/>
                      </a:cubicBezTo>
                      <a:cubicBezTo>
                        <a:pt x="624" y="651"/>
                        <a:pt x="605" y="656"/>
                        <a:pt x="604" y="676"/>
                      </a:cubicBezTo>
                      <a:cubicBezTo>
                        <a:pt x="568" y="680"/>
                        <a:pt x="568" y="680"/>
                        <a:pt x="568" y="680"/>
                      </a:cubicBezTo>
                      <a:cubicBezTo>
                        <a:pt x="574" y="671"/>
                        <a:pt x="581" y="659"/>
                        <a:pt x="570" y="650"/>
                      </a:cubicBezTo>
                      <a:cubicBezTo>
                        <a:pt x="559" y="641"/>
                        <a:pt x="540" y="654"/>
                        <a:pt x="527" y="651"/>
                      </a:cubicBezTo>
                      <a:cubicBezTo>
                        <a:pt x="495" y="644"/>
                        <a:pt x="429" y="586"/>
                        <a:pt x="466" y="552"/>
                      </a:cubicBezTo>
                      <a:cubicBezTo>
                        <a:pt x="477" y="541"/>
                        <a:pt x="494" y="537"/>
                        <a:pt x="508" y="528"/>
                      </a:cubicBezTo>
                      <a:cubicBezTo>
                        <a:pt x="524" y="518"/>
                        <a:pt x="538" y="510"/>
                        <a:pt x="556" y="504"/>
                      </a:cubicBezTo>
                      <a:cubicBezTo>
                        <a:pt x="552" y="496"/>
                        <a:pt x="552" y="496"/>
                        <a:pt x="552" y="496"/>
                      </a:cubicBezTo>
                      <a:cubicBezTo>
                        <a:pt x="602" y="476"/>
                        <a:pt x="618" y="420"/>
                        <a:pt x="652" y="384"/>
                      </a:cubicBezTo>
                      <a:cubicBezTo>
                        <a:pt x="652" y="380"/>
                        <a:pt x="652" y="380"/>
                        <a:pt x="652" y="380"/>
                      </a:cubicBezTo>
                      <a:cubicBezTo>
                        <a:pt x="627" y="357"/>
                        <a:pt x="643" y="336"/>
                        <a:pt x="628" y="313"/>
                      </a:cubicBezTo>
                      <a:cubicBezTo>
                        <a:pt x="603" y="274"/>
                        <a:pt x="511" y="275"/>
                        <a:pt x="539" y="204"/>
                      </a:cubicBezTo>
                      <a:cubicBezTo>
                        <a:pt x="548" y="180"/>
                        <a:pt x="569" y="184"/>
                        <a:pt x="586" y="172"/>
                      </a:cubicBezTo>
                      <a:cubicBezTo>
                        <a:pt x="620" y="149"/>
                        <a:pt x="645" y="93"/>
                        <a:pt x="632" y="56"/>
                      </a:cubicBezTo>
                      <a:cubicBezTo>
                        <a:pt x="586" y="66"/>
                        <a:pt x="548" y="123"/>
                        <a:pt x="500" y="116"/>
                      </a:cubicBezTo>
                      <a:cubicBezTo>
                        <a:pt x="512" y="92"/>
                        <a:pt x="512" y="92"/>
                        <a:pt x="512" y="92"/>
                      </a:cubicBezTo>
                      <a:cubicBezTo>
                        <a:pt x="488" y="76"/>
                        <a:pt x="488" y="76"/>
                        <a:pt x="488" y="76"/>
                      </a:cubicBezTo>
                      <a:cubicBezTo>
                        <a:pt x="484" y="76"/>
                        <a:pt x="484" y="76"/>
                        <a:pt x="484" y="76"/>
                      </a:cubicBezTo>
                      <a:cubicBezTo>
                        <a:pt x="464" y="84"/>
                        <a:pt x="464" y="84"/>
                        <a:pt x="464" y="84"/>
                      </a:cubicBezTo>
                      <a:cubicBezTo>
                        <a:pt x="464" y="80"/>
                        <a:pt x="464" y="80"/>
                        <a:pt x="464" y="80"/>
                      </a:cubicBezTo>
                      <a:cubicBezTo>
                        <a:pt x="500" y="48"/>
                        <a:pt x="500" y="48"/>
                        <a:pt x="500" y="48"/>
                      </a:cubicBezTo>
                      <a:cubicBezTo>
                        <a:pt x="500" y="44"/>
                        <a:pt x="500" y="44"/>
                        <a:pt x="500" y="44"/>
                      </a:cubicBezTo>
                      <a:cubicBezTo>
                        <a:pt x="464" y="26"/>
                        <a:pt x="449" y="31"/>
                        <a:pt x="416" y="48"/>
                      </a:cubicBezTo>
                      <a:cubicBezTo>
                        <a:pt x="432" y="20"/>
                        <a:pt x="432" y="20"/>
                        <a:pt x="432" y="20"/>
                      </a:cubicBezTo>
                      <a:cubicBezTo>
                        <a:pt x="373" y="0"/>
                        <a:pt x="295" y="42"/>
                        <a:pt x="248" y="72"/>
                      </a:cubicBezTo>
                      <a:cubicBezTo>
                        <a:pt x="230" y="82"/>
                        <a:pt x="211" y="79"/>
                        <a:pt x="196" y="96"/>
                      </a:cubicBezTo>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11" name="Freeform 6">
                  <a:extLst>
                    <a:ext uri="{FF2B5EF4-FFF2-40B4-BE49-F238E27FC236}">
                      <a16:creationId xmlns:a16="http://schemas.microsoft.com/office/drawing/2014/main" id="{AC491F67-28A7-13CC-7066-43291E99A03A}"/>
                    </a:ext>
                  </a:extLst>
                </p:cNvPr>
                <p:cNvSpPr>
                  <a:spLocks/>
                </p:cNvSpPr>
                <p:nvPr/>
              </p:nvSpPr>
              <p:spPr bwMode="auto">
                <a:xfrm>
                  <a:off x="877888" y="1008063"/>
                  <a:ext cx="800100" cy="738188"/>
                </a:xfrm>
                <a:custGeom>
                  <a:avLst/>
                  <a:gdLst/>
                  <a:ahLst/>
                  <a:cxnLst>
                    <a:cxn ang="0">
                      <a:pos x="1683" y="384"/>
                    </a:cxn>
                    <a:cxn ang="0">
                      <a:pos x="1484" y="473"/>
                    </a:cxn>
                    <a:cxn ang="0">
                      <a:pos x="1360" y="590"/>
                    </a:cxn>
                    <a:cxn ang="0">
                      <a:pos x="1265" y="785"/>
                    </a:cxn>
                    <a:cxn ang="0">
                      <a:pos x="1259" y="920"/>
                    </a:cxn>
                    <a:cxn ang="0">
                      <a:pos x="1227" y="1042"/>
                    </a:cxn>
                    <a:cxn ang="0">
                      <a:pos x="1044" y="1200"/>
                    </a:cxn>
                    <a:cxn ang="0">
                      <a:pos x="799" y="1327"/>
                    </a:cxn>
                    <a:cxn ang="0">
                      <a:pos x="643" y="1469"/>
                    </a:cxn>
                    <a:cxn ang="0">
                      <a:pos x="459" y="1641"/>
                    </a:cxn>
                    <a:cxn ang="0">
                      <a:pos x="395" y="1793"/>
                    </a:cxn>
                    <a:cxn ang="0">
                      <a:pos x="191" y="2085"/>
                    </a:cxn>
                    <a:cxn ang="0">
                      <a:pos x="211" y="2065"/>
                    </a:cxn>
                    <a:cxn ang="0">
                      <a:pos x="171" y="2153"/>
                    </a:cxn>
                    <a:cxn ang="0">
                      <a:pos x="69" y="2323"/>
                    </a:cxn>
                    <a:cxn ang="0">
                      <a:pos x="4" y="2549"/>
                    </a:cxn>
                    <a:cxn ang="0">
                      <a:pos x="47" y="2489"/>
                    </a:cxn>
                    <a:cxn ang="0">
                      <a:pos x="671" y="2489"/>
                    </a:cxn>
                    <a:cxn ang="0">
                      <a:pos x="710" y="2289"/>
                    </a:cxn>
                    <a:cxn ang="0">
                      <a:pos x="847" y="2134"/>
                    </a:cxn>
                    <a:cxn ang="0">
                      <a:pos x="895" y="2001"/>
                    </a:cxn>
                    <a:cxn ang="0">
                      <a:pos x="1479" y="1685"/>
                    </a:cxn>
                    <a:cxn ang="0">
                      <a:pos x="1543" y="1160"/>
                    </a:cxn>
                    <a:cxn ang="0">
                      <a:pos x="1686" y="1088"/>
                    </a:cxn>
                    <a:cxn ang="0">
                      <a:pos x="1827" y="1059"/>
                    </a:cxn>
                    <a:cxn ang="0">
                      <a:pos x="2011" y="1002"/>
                    </a:cxn>
                    <a:cxn ang="0">
                      <a:pos x="2155" y="935"/>
                    </a:cxn>
                    <a:cxn ang="0">
                      <a:pos x="2283" y="880"/>
                    </a:cxn>
                    <a:cxn ang="0">
                      <a:pos x="2350" y="847"/>
                    </a:cxn>
                    <a:cxn ang="0">
                      <a:pos x="2320" y="745"/>
                    </a:cxn>
                    <a:cxn ang="0">
                      <a:pos x="2439" y="725"/>
                    </a:cxn>
                    <a:cxn ang="0">
                      <a:pos x="2571" y="663"/>
                    </a:cxn>
                    <a:cxn ang="0">
                      <a:pos x="2755" y="657"/>
                    </a:cxn>
                    <a:cxn ang="0">
                      <a:pos x="2707" y="525"/>
                    </a:cxn>
                    <a:cxn ang="0">
                      <a:pos x="2696" y="421"/>
                    </a:cxn>
                    <a:cxn ang="0">
                      <a:pos x="2691" y="325"/>
                    </a:cxn>
                    <a:cxn ang="0">
                      <a:pos x="2679" y="253"/>
                    </a:cxn>
                    <a:cxn ang="0">
                      <a:pos x="2575" y="148"/>
                    </a:cxn>
                    <a:cxn ang="0">
                      <a:pos x="2455" y="97"/>
                    </a:cxn>
                    <a:cxn ang="0">
                      <a:pos x="2279" y="122"/>
                    </a:cxn>
                    <a:cxn ang="0">
                      <a:pos x="2055" y="13"/>
                    </a:cxn>
                    <a:cxn ang="0">
                      <a:pos x="1941" y="32"/>
                    </a:cxn>
                    <a:cxn ang="0">
                      <a:pos x="1840" y="245"/>
                    </a:cxn>
                  </a:cxnLst>
                  <a:rect l="0" t="0" r="r" b="b"/>
                  <a:pathLst>
                    <a:path w="2799" h="2585">
                      <a:moveTo>
                        <a:pt x="1787" y="313"/>
                      </a:moveTo>
                      <a:cubicBezTo>
                        <a:pt x="1770" y="359"/>
                        <a:pt x="1724" y="369"/>
                        <a:pt x="1683" y="384"/>
                      </a:cubicBezTo>
                      <a:cubicBezTo>
                        <a:pt x="1662" y="391"/>
                        <a:pt x="1646" y="406"/>
                        <a:pt x="1626" y="414"/>
                      </a:cubicBezTo>
                      <a:cubicBezTo>
                        <a:pt x="1578" y="433"/>
                        <a:pt x="1528" y="443"/>
                        <a:pt x="1484" y="473"/>
                      </a:cubicBezTo>
                      <a:cubicBezTo>
                        <a:pt x="1468" y="484"/>
                        <a:pt x="1457" y="503"/>
                        <a:pt x="1443" y="516"/>
                      </a:cubicBezTo>
                      <a:cubicBezTo>
                        <a:pt x="1419" y="537"/>
                        <a:pt x="1374" y="561"/>
                        <a:pt x="1360" y="590"/>
                      </a:cubicBezTo>
                      <a:cubicBezTo>
                        <a:pt x="1350" y="611"/>
                        <a:pt x="1366" y="636"/>
                        <a:pt x="1351" y="657"/>
                      </a:cubicBezTo>
                      <a:cubicBezTo>
                        <a:pt x="1343" y="703"/>
                        <a:pt x="1278" y="734"/>
                        <a:pt x="1265" y="785"/>
                      </a:cubicBezTo>
                      <a:cubicBezTo>
                        <a:pt x="1257" y="815"/>
                        <a:pt x="1265" y="850"/>
                        <a:pt x="1263" y="881"/>
                      </a:cubicBezTo>
                      <a:cubicBezTo>
                        <a:pt x="1262" y="893"/>
                        <a:pt x="1255" y="907"/>
                        <a:pt x="1259" y="920"/>
                      </a:cubicBezTo>
                      <a:cubicBezTo>
                        <a:pt x="1265" y="938"/>
                        <a:pt x="1298" y="947"/>
                        <a:pt x="1293" y="969"/>
                      </a:cubicBezTo>
                      <a:cubicBezTo>
                        <a:pt x="1286" y="1000"/>
                        <a:pt x="1244" y="1018"/>
                        <a:pt x="1227" y="1042"/>
                      </a:cubicBezTo>
                      <a:cubicBezTo>
                        <a:pt x="1200" y="1080"/>
                        <a:pt x="1177" y="1121"/>
                        <a:pt x="1139" y="1150"/>
                      </a:cubicBezTo>
                      <a:cubicBezTo>
                        <a:pt x="1111" y="1172"/>
                        <a:pt x="1072" y="1178"/>
                        <a:pt x="1044" y="1200"/>
                      </a:cubicBezTo>
                      <a:cubicBezTo>
                        <a:pt x="1017" y="1221"/>
                        <a:pt x="1000" y="1255"/>
                        <a:pt x="971" y="1273"/>
                      </a:cubicBezTo>
                      <a:cubicBezTo>
                        <a:pt x="922" y="1303"/>
                        <a:pt x="855" y="1317"/>
                        <a:pt x="799" y="1327"/>
                      </a:cubicBezTo>
                      <a:cubicBezTo>
                        <a:pt x="776" y="1331"/>
                        <a:pt x="740" y="1324"/>
                        <a:pt x="722" y="1340"/>
                      </a:cubicBezTo>
                      <a:cubicBezTo>
                        <a:pt x="689" y="1369"/>
                        <a:pt x="659" y="1428"/>
                        <a:pt x="643" y="1469"/>
                      </a:cubicBezTo>
                      <a:cubicBezTo>
                        <a:pt x="632" y="1495"/>
                        <a:pt x="632" y="1524"/>
                        <a:pt x="611" y="1546"/>
                      </a:cubicBezTo>
                      <a:cubicBezTo>
                        <a:pt x="573" y="1587"/>
                        <a:pt x="486" y="1592"/>
                        <a:pt x="459" y="1641"/>
                      </a:cubicBezTo>
                      <a:cubicBezTo>
                        <a:pt x="452" y="1654"/>
                        <a:pt x="454" y="1671"/>
                        <a:pt x="447" y="1685"/>
                      </a:cubicBezTo>
                      <a:cubicBezTo>
                        <a:pt x="430" y="1720"/>
                        <a:pt x="403" y="1754"/>
                        <a:pt x="395" y="1793"/>
                      </a:cubicBezTo>
                      <a:cubicBezTo>
                        <a:pt x="388" y="1827"/>
                        <a:pt x="405" y="1862"/>
                        <a:pt x="386" y="1893"/>
                      </a:cubicBezTo>
                      <a:cubicBezTo>
                        <a:pt x="339" y="1967"/>
                        <a:pt x="222" y="2000"/>
                        <a:pt x="191" y="2085"/>
                      </a:cubicBezTo>
                      <a:cubicBezTo>
                        <a:pt x="195" y="2089"/>
                        <a:pt x="195" y="2089"/>
                        <a:pt x="195" y="2089"/>
                      </a:cubicBezTo>
                      <a:cubicBezTo>
                        <a:pt x="211" y="2065"/>
                        <a:pt x="211" y="2065"/>
                        <a:pt x="211" y="2065"/>
                      </a:cubicBezTo>
                      <a:cubicBezTo>
                        <a:pt x="235" y="2045"/>
                        <a:pt x="235" y="2045"/>
                        <a:pt x="235" y="2045"/>
                      </a:cubicBezTo>
                      <a:cubicBezTo>
                        <a:pt x="223" y="2083"/>
                        <a:pt x="189" y="2117"/>
                        <a:pt x="171" y="2153"/>
                      </a:cubicBezTo>
                      <a:cubicBezTo>
                        <a:pt x="147" y="2200"/>
                        <a:pt x="138" y="2259"/>
                        <a:pt x="107" y="2304"/>
                      </a:cubicBezTo>
                      <a:cubicBezTo>
                        <a:pt x="97" y="2317"/>
                        <a:pt x="81" y="2314"/>
                        <a:pt x="69" y="2323"/>
                      </a:cubicBezTo>
                      <a:cubicBezTo>
                        <a:pt x="38" y="2347"/>
                        <a:pt x="25" y="2388"/>
                        <a:pt x="23" y="2425"/>
                      </a:cubicBezTo>
                      <a:cubicBezTo>
                        <a:pt x="21" y="2466"/>
                        <a:pt x="11" y="2508"/>
                        <a:pt x="4" y="2549"/>
                      </a:cubicBezTo>
                      <a:cubicBezTo>
                        <a:pt x="0" y="2567"/>
                        <a:pt x="1" y="2585"/>
                        <a:pt x="23" y="2585"/>
                      </a:cubicBezTo>
                      <a:cubicBezTo>
                        <a:pt x="47" y="2489"/>
                        <a:pt x="47" y="2489"/>
                        <a:pt x="47" y="2489"/>
                      </a:cubicBezTo>
                      <a:cubicBezTo>
                        <a:pt x="543" y="2489"/>
                        <a:pt x="543" y="2489"/>
                        <a:pt x="543" y="2489"/>
                      </a:cubicBezTo>
                      <a:cubicBezTo>
                        <a:pt x="671" y="2489"/>
                        <a:pt x="671" y="2489"/>
                        <a:pt x="671" y="2489"/>
                      </a:cubicBezTo>
                      <a:cubicBezTo>
                        <a:pt x="683" y="2489"/>
                        <a:pt x="710" y="2493"/>
                        <a:pt x="720" y="2485"/>
                      </a:cubicBezTo>
                      <a:cubicBezTo>
                        <a:pt x="719" y="2464"/>
                        <a:pt x="716" y="2333"/>
                        <a:pt x="710" y="2289"/>
                      </a:cubicBezTo>
                      <a:cubicBezTo>
                        <a:pt x="707" y="2266"/>
                        <a:pt x="691" y="2246"/>
                        <a:pt x="700" y="2223"/>
                      </a:cubicBezTo>
                      <a:cubicBezTo>
                        <a:pt x="721" y="2166"/>
                        <a:pt x="800" y="2156"/>
                        <a:pt x="847" y="2134"/>
                      </a:cubicBezTo>
                      <a:cubicBezTo>
                        <a:pt x="859" y="2128"/>
                        <a:pt x="882" y="2126"/>
                        <a:pt x="891" y="2114"/>
                      </a:cubicBezTo>
                      <a:cubicBezTo>
                        <a:pt x="907" y="2093"/>
                        <a:pt x="895" y="2027"/>
                        <a:pt x="895" y="2001"/>
                      </a:cubicBezTo>
                      <a:cubicBezTo>
                        <a:pt x="895" y="1685"/>
                        <a:pt x="895" y="1685"/>
                        <a:pt x="895" y="1685"/>
                      </a:cubicBezTo>
                      <a:cubicBezTo>
                        <a:pt x="1479" y="1685"/>
                        <a:pt x="1479" y="1685"/>
                        <a:pt x="1479" y="1685"/>
                      </a:cubicBezTo>
                      <a:cubicBezTo>
                        <a:pt x="1479" y="1201"/>
                        <a:pt x="1479" y="1201"/>
                        <a:pt x="1479" y="1201"/>
                      </a:cubicBezTo>
                      <a:cubicBezTo>
                        <a:pt x="1506" y="1195"/>
                        <a:pt x="1520" y="1173"/>
                        <a:pt x="1543" y="1160"/>
                      </a:cubicBezTo>
                      <a:cubicBezTo>
                        <a:pt x="1576" y="1140"/>
                        <a:pt x="1612" y="1114"/>
                        <a:pt x="1647" y="1097"/>
                      </a:cubicBezTo>
                      <a:cubicBezTo>
                        <a:pt x="1659" y="1091"/>
                        <a:pt x="1673" y="1094"/>
                        <a:pt x="1686" y="1088"/>
                      </a:cubicBezTo>
                      <a:cubicBezTo>
                        <a:pt x="1704" y="1079"/>
                        <a:pt x="1714" y="1059"/>
                        <a:pt x="1735" y="1052"/>
                      </a:cubicBezTo>
                      <a:cubicBezTo>
                        <a:pt x="1767" y="1041"/>
                        <a:pt x="1796" y="1067"/>
                        <a:pt x="1827" y="1059"/>
                      </a:cubicBezTo>
                      <a:cubicBezTo>
                        <a:pt x="1846" y="1054"/>
                        <a:pt x="1848" y="1030"/>
                        <a:pt x="1867" y="1023"/>
                      </a:cubicBezTo>
                      <a:cubicBezTo>
                        <a:pt x="1911" y="1006"/>
                        <a:pt x="1965" y="1015"/>
                        <a:pt x="2011" y="1002"/>
                      </a:cubicBezTo>
                      <a:cubicBezTo>
                        <a:pt x="2036" y="994"/>
                        <a:pt x="2077" y="987"/>
                        <a:pt x="2099" y="974"/>
                      </a:cubicBezTo>
                      <a:cubicBezTo>
                        <a:pt x="2120" y="961"/>
                        <a:pt x="2130" y="944"/>
                        <a:pt x="2155" y="935"/>
                      </a:cubicBezTo>
                      <a:cubicBezTo>
                        <a:pt x="2173" y="929"/>
                        <a:pt x="2193" y="932"/>
                        <a:pt x="2211" y="925"/>
                      </a:cubicBezTo>
                      <a:cubicBezTo>
                        <a:pt x="2237" y="914"/>
                        <a:pt x="2257" y="890"/>
                        <a:pt x="2283" y="880"/>
                      </a:cubicBezTo>
                      <a:cubicBezTo>
                        <a:pt x="2303" y="873"/>
                        <a:pt x="2328" y="882"/>
                        <a:pt x="2345" y="866"/>
                      </a:cubicBezTo>
                      <a:cubicBezTo>
                        <a:pt x="2351" y="861"/>
                        <a:pt x="2354" y="854"/>
                        <a:pt x="2350" y="847"/>
                      </a:cubicBezTo>
                      <a:cubicBezTo>
                        <a:pt x="2344" y="835"/>
                        <a:pt x="2326" y="836"/>
                        <a:pt x="2317" y="826"/>
                      </a:cubicBezTo>
                      <a:cubicBezTo>
                        <a:pt x="2307" y="815"/>
                        <a:pt x="2306" y="753"/>
                        <a:pt x="2320" y="745"/>
                      </a:cubicBezTo>
                      <a:cubicBezTo>
                        <a:pt x="2332" y="738"/>
                        <a:pt x="2349" y="749"/>
                        <a:pt x="2363" y="748"/>
                      </a:cubicBezTo>
                      <a:cubicBezTo>
                        <a:pt x="2386" y="745"/>
                        <a:pt x="2416" y="733"/>
                        <a:pt x="2439" y="725"/>
                      </a:cubicBezTo>
                      <a:cubicBezTo>
                        <a:pt x="2466" y="716"/>
                        <a:pt x="2458" y="694"/>
                        <a:pt x="2476" y="680"/>
                      </a:cubicBezTo>
                      <a:cubicBezTo>
                        <a:pt x="2493" y="666"/>
                        <a:pt x="2549" y="663"/>
                        <a:pt x="2571" y="663"/>
                      </a:cubicBezTo>
                      <a:cubicBezTo>
                        <a:pt x="2630" y="662"/>
                        <a:pt x="2718" y="696"/>
                        <a:pt x="2775" y="669"/>
                      </a:cubicBezTo>
                      <a:cubicBezTo>
                        <a:pt x="2755" y="657"/>
                        <a:pt x="2755" y="657"/>
                        <a:pt x="2755" y="657"/>
                      </a:cubicBezTo>
                      <a:cubicBezTo>
                        <a:pt x="2763" y="630"/>
                        <a:pt x="2775" y="620"/>
                        <a:pt x="2799" y="605"/>
                      </a:cubicBezTo>
                      <a:cubicBezTo>
                        <a:pt x="2707" y="525"/>
                        <a:pt x="2707" y="525"/>
                        <a:pt x="2707" y="525"/>
                      </a:cubicBezTo>
                      <a:cubicBezTo>
                        <a:pt x="2735" y="506"/>
                        <a:pt x="2692" y="488"/>
                        <a:pt x="2687" y="467"/>
                      </a:cubicBezTo>
                      <a:cubicBezTo>
                        <a:pt x="2684" y="451"/>
                        <a:pt x="2697" y="436"/>
                        <a:pt x="2696" y="421"/>
                      </a:cubicBezTo>
                      <a:cubicBezTo>
                        <a:pt x="2694" y="385"/>
                        <a:pt x="2668" y="367"/>
                        <a:pt x="2691" y="329"/>
                      </a:cubicBezTo>
                      <a:cubicBezTo>
                        <a:pt x="2691" y="325"/>
                        <a:pt x="2691" y="325"/>
                        <a:pt x="2691" y="325"/>
                      </a:cubicBezTo>
                      <a:cubicBezTo>
                        <a:pt x="2663" y="273"/>
                        <a:pt x="2663" y="273"/>
                        <a:pt x="2663" y="273"/>
                      </a:cubicBezTo>
                      <a:cubicBezTo>
                        <a:pt x="2679" y="253"/>
                        <a:pt x="2679" y="253"/>
                        <a:pt x="2679" y="253"/>
                      </a:cubicBezTo>
                      <a:cubicBezTo>
                        <a:pt x="2657" y="241"/>
                        <a:pt x="2663" y="229"/>
                        <a:pt x="2671" y="209"/>
                      </a:cubicBezTo>
                      <a:cubicBezTo>
                        <a:pt x="2639" y="192"/>
                        <a:pt x="2608" y="159"/>
                        <a:pt x="2575" y="148"/>
                      </a:cubicBezTo>
                      <a:cubicBezTo>
                        <a:pt x="2556" y="141"/>
                        <a:pt x="2538" y="149"/>
                        <a:pt x="2519" y="147"/>
                      </a:cubicBezTo>
                      <a:cubicBezTo>
                        <a:pt x="2490" y="144"/>
                        <a:pt x="2471" y="118"/>
                        <a:pt x="2455" y="97"/>
                      </a:cubicBezTo>
                      <a:cubicBezTo>
                        <a:pt x="2440" y="104"/>
                        <a:pt x="2430" y="117"/>
                        <a:pt x="2415" y="122"/>
                      </a:cubicBezTo>
                      <a:cubicBezTo>
                        <a:pt x="2370" y="135"/>
                        <a:pt x="2324" y="119"/>
                        <a:pt x="2279" y="122"/>
                      </a:cubicBezTo>
                      <a:cubicBezTo>
                        <a:pt x="2226" y="125"/>
                        <a:pt x="2192" y="147"/>
                        <a:pt x="2139" y="119"/>
                      </a:cubicBezTo>
                      <a:cubicBezTo>
                        <a:pt x="2099" y="98"/>
                        <a:pt x="2041" y="64"/>
                        <a:pt x="2055" y="13"/>
                      </a:cubicBezTo>
                      <a:cubicBezTo>
                        <a:pt x="2028" y="0"/>
                        <a:pt x="2016" y="15"/>
                        <a:pt x="1991" y="22"/>
                      </a:cubicBezTo>
                      <a:cubicBezTo>
                        <a:pt x="1975" y="27"/>
                        <a:pt x="1954" y="21"/>
                        <a:pt x="1941" y="32"/>
                      </a:cubicBezTo>
                      <a:cubicBezTo>
                        <a:pt x="1928" y="43"/>
                        <a:pt x="1922" y="74"/>
                        <a:pt x="1915" y="89"/>
                      </a:cubicBezTo>
                      <a:cubicBezTo>
                        <a:pt x="1890" y="141"/>
                        <a:pt x="1873" y="196"/>
                        <a:pt x="1840" y="245"/>
                      </a:cubicBezTo>
                      <a:cubicBezTo>
                        <a:pt x="1827" y="264"/>
                        <a:pt x="1809" y="305"/>
                        <a:pt x="1787" y="313"/>
                      </a:cubicBez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12" name="Freeform 7">
                  <a:extLst>
                    <a:ext uri="{FF2B5EF4-FFF2-40B4-BE49-F238E27FC236}">
                      <a16:creationId xmlns:a16="http://schemas.microsoft.com/office/drawing/2014/main" id="{7B27D13E-089A-4E0A-D004-CC9DED59CA45}"/>
                    </a:ext>
                  </a:extLst>
                </p:cNvPr>
                <p:cNvSpPr>
                  <a:spLocks/>
                </p:cNvSpPr>
                <p:nvPr/>
              </p:nvSpPr>
              <p:spPr bwMode="auto">
                <a:xfrm>
                  <a:off x="1250950" y="1211263"/>
                  <a:ext cx="1588" cy="1588"/>
                </a:xfrm>
                <a:custGeom>
                  <a:avLst/>
                  <a:gdLst/>
                  <a:ahLst/>
                  <a:cxnLst>
                    <a:cxn ang="0">
                      <a:pos x="0" y="0"/>
                    </a:cxn>
                    <a:cxn ang="0">
                      <a:pos x="0" y="0"/>
                    </a:cxn>
                    <a:cxn ang="0">
                      <a:pos x="0" y="0"/>
                    </a:cxn>
                  </a:cxnLst>
                  <a:rect l="0" t="0" r="r" b="b"/>
                  <a:pathLst>
                    <a:path>
                      <a:moveTo>
                        <a:pt x="0" y="0"/>
                      </a:moveTo>
                      <a:lnTo>
                        <a:pt x="0" y="0"/>
                      </a:lnTo>
                      <a:lnTo>
                        <a:pt x="0" y="0"/>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13" name="Freeform 8">
                  <a:extLst>
                    <a:ext uri="{FF2B5EF4-FFF2-40B4-BE49-F238E27FC236}">
                      <a16:creationId xmlns:a16="http://schemas.microsoft.com/office/drawing/2014/main" id="{506BE6F6-32C0-D15B-D2A2-EE0B2C0D7CF7}"/>
                    </a:ext>
                  </a:extLst>
                </p:cNvPr>
                <p:cNvSpPr>
                  <a:spLocks/>
                </p:cNvSpPr>
                <p:nvPr/>
              </p:nvSpPr>
              <p:spPr bwMode="auto">
                <a:xfrm>
                  <a:off x="1295400" y="949325"/>
                  <a:ext cx="1028700" cy="885825"/>
                </a:xfrm>
                <a:custGeom>
                  <a:avLst/>
                  <a:gdLst/>
                  <a:ahLst/>
                  <a:cxnLst>
                    <a:cxn ang="0">
                      <a:pos x="2505" y="56"/>
                    </a:cxn>
                    <a:cxn ang="0">
                      <a:pos x="2409" y="63"/>
                    </a:cxn>
                    <a:cxn ang="0">
                      <a:pos x="2113" y="63"/>
                    </a:cxn>
                    <a:cxn ang="0">
                      <a:pos x="2030" y="40"/>
                    </a:cxn>
                    <a:cxn ang="0">
                      <a:pos x="1965" y="93"/>
                    </a:cxn>
                    <a:cxn ang="0">
                      <a:pos x="1701" y="114"/>
                    </a:cxn>
                    <a:cxn ang="0">
                      <a:pos x="1473" y="231"/>
                    </a:cxn>
                    <a:cxn ang="0">
                      <a:pos x="1369" y="245"/>
                    </a:cxn>
                    <a:cxn ang="0">
                      <a:pos x="1125" y="355"/>
                    </a:cxn>
                    <a:cxn ang="0">
                      <a:pos x="1193" y="435"/>
                    </a:cxn>
                    <a:cxn ang="0">
                      <a:pos x="1205" y="487"/>
                    </a:cxn>
                    <a:cxn ang="0">
                      <a:pos x="1235" y="627"/>
                    </a:cxn>
                    <a:cxn ang="0">
                      <a:pos x="1249" y="727"/>
                    </a:cxn>
                    <a:cxn ang="0">
                      <a:pos x="1289" y="867"/>
                    </a:cxn>
                    <a:cxn ang="0">
                      <a:pos x="1313" y="875"/>
                    </a:cxn>
                    <a:cxn ang="0">
                      <a:pos x="985" y="924"/>
                    </a:cxn>
                    <a:cxn ang="0">
                      <a:pos x="855" y="947"/>
                    </a:cxn>
                    <a:cxn ang="0">
                      <a:pos x="885" y="1065"/>
                    </a:cxn>
                    <a:cxn ang="0">
                      <a:pos x="749" y="1126"/>
                    </a:cxn>
                    <a:cxn ang="0">
                      <a:pos x="629" y="1173"/>
                    </a:cxn>
                    <a:cxn ang="0">
                      <a:pos x="409" y="1222"/>
                    </a:cxn>
                    <a:cxn ang="0">
                      <a:pos x="285" y="1250"/>
                    </a:cxn>
                    <a:cxn ang="0">
                      <a:pos x="193" y="1294"/>
                    </a:cxn>
                    <a:cxn ang="0">
                      <a:pos x="49" y="1389"/>
                    </a:cxn>
                    <a:cxn ang="0">
                      <a:pos x="13" y="1531"/>
                    </a:cxn>
                    <a:cxn ang="0">
                      <a:pos x="73" y="1693"/>
                    </a:cxn>
                    <a:cxn ang="0">
                      <a:pos x="649" y="2037"/>
                    </a:cxn>
                    <a:cxn ang="0">
                      <a:pos x="1561" y="2637"/>
                    </a:cxn>
                    <a:cxn ang="0">
                      <a:pos x="1723" y="2795"/>
                    </a:cxn>
                    <a:cxn ang="0">
                      <a:pos x="1841" y="2879"/>
                    </a:cxn>
                    <a:cxn ang="0">
                      <a:pos x="1946" y="2921"/>
                    </a:cxn>
                    <a:cxn ang="0">
                      <a:pos x="2085" y="3023"/>
                    </a:cxn>
                    <a:cxn ang="0">
                      <a:pos x="2101" y="3100"/>
                    </a:cxn>
                    <a:cxn ang="0">
                      <a:pos x="2261" y="3071"/>
                    </a:cxn>
                    <a:cxn ang="0">
                      <a:pos x="2529" y="3019"/>
                    </a:cxn>
                    <a:cxn ang="0">
                      <a:pos x="2809" y="2782"/>
                    </a:cxn>
                    <a:cxn ang="0">
                      <a:pos x="3601" y="2315"/>
                    </a:cxn>
                    <a:cxn ang="0">
                      <a:pos x="3393" y="2134"/>
                    </a:cxn>
                    <a:cxn ang="0">
                      <a:pos x="3240" y="1967"/>
                    </a:cxn>
                    <a:cxn ang="0">
                      <a:pos x="3227" y="1799"/>
                    </a:cxn>
                    <a:cxn ang="0">
                      <a:pos x="3241" y="1603"/>
                    </a:cxn>
                    <a:cxn ang="0">
                      <a:pos x="3224" y="1471"/>
                    </a:cxn>
                    <a:cxn ang="0">
                      <a:pos x="3171" y="1203"/>
                    </a:cxn>
                    <a:cxn ang="0">
                      <a:pos x="3110" y="947"/>
                    </a:cxn>
                    <a:cxn ang="0">
                      <a:pos x="2982" y="807"/>
                    </a:cxn>
                    <a:cxn ang="0">
                      <a:pos x="2938" y="715"/>
                    </a:cxn>
                    <a:cxn ang="0">
                      <a:pos x="2858" y="639"/>
                    </a:cxn>
                    <a:cxn ang="0">
                      <a:pos x="2953" y="423"/>
                    </a:cxn>
                    <a:cxn ang="0">
                      <a:pos x="2978" y="340"/>
                    </a:cxn>
                    <a:cxn ang="0">
                      <a:pos x="2971" y="259"/>
                    </a:cxn>
                    <a:cxn ang="0">
                      <a:pos x="2945" y="115"/>
                    </a:cxn>
                    <a:cxn ang="0">
                      <a:pos x="3025" y="55"/>
                    </a:cxn>
                    <a:cxn ang="0">
                      <a:pos x="2941" y="34"/>
                    </a:cxn>
                    <a:cxn ang="0">
                      <a:pos x="2761" y="15"/>
                    </a:cxn>
                    <a:cxn ang="0">
                      <a:pos x="2773" y="23"/>
                    </a:cxn>
                    <a:cxn ang="0">
                      <a:pos x="2673" y="30"/>
                    </a:cxn>
                    <a:cxn ang="0">
                      <a:pos x="2601" y="39"/>
                    </a:cxn>
                  </a:cxnLst>
                  <a:rect l="0" t="0" r="r" b="b"/>
                  <a:pathLst>
                    <a:path w="3601" h="3102">
                      <a:moveTo>
                        <a:pt x="2601" y="39"/>
                      </a:moveTo>
                      <a:cubicBezTo>
                        <a:pt x="2569" y="49"/>
                        <a:pt x="2535" y="46"/>
                        <a:pt x="2505" y="56"/>
                      </a:cubicBezTo>
                      <a:cubicBezTo>
                        <a:pt x="2484" y="63"/>
                        <a:pt x="2471" y="84"/>
                        <a:pt x="2449" y="86"/>
                      </a:cubicBezTo>
                      <a:cubicBezTo>
                        <a:pt x="2430" y="88"/>
                        <a:pt x="2414" y="80"/>
                        <a:pt x="2409" y="63"/>
                      </a:cubicBezTo>
                      <a:cubicBezTo>
                        <a:pt x="2335" y="47"/>
                        <a:pt x="2261" y="29"/>
                        <a:pt x="2185" y="40"/>
                      </a:cubicBezTo>
                      <a:cubicBezTo>
                        <a:pt x="2160" y="44"/>
                        <a:pt x="2139" y="61"/>
                        <a:pt x="2113" y="63"/>
                      </a:cubicBezTo>
                      <a:cubicBezTo>
                        <a:pt x="2101" y="63"/>
                        <a:pt x="2075" y="70"/>
                        <a:pt x="2064" y="65"/>
                      </a:cubicBezTo>
                      <a:cubicBezTo>
                        <a:pt x="2052" y="59"/>
                        <a:pt x="2046" y="35"/>
                        <a:pt x="2030" y="40"/>
                      </a:cubicBezTo>
                      <a:cubicBezTo>
                        <a:pt x="2020" y="43"/>
                        <a:pt x="2017" y="59"/>
                        <a:pt x="2011" y="67"/>
                      </a:cubicBezTo>
                      <a:cubicBezTo>
                        <a:pt x="2001" y="80"/>
                        <a:pt x="1982" y="90"/>
                        <a:pt x="1965" y="93"/>
                      </a:cubicBezTo>
                      <a:cubicBezTo>
                        <a:pt x="1950" y="96"/>
                        <a:pt x="1936" y="88"/>
                        <a:pt x="1921" y="89"/>
                      </a:cubicBezTo>
                      <a:cubicBezTo>
                        <a:pt x="1852" y="94"/>
                        <a:pt x="1767" y="96"/>
                        <a:pt x="1701" y="114"/>
                      </a:cubicBezTo>
                      <a:cubicBezTo>
                        <a:pt x="1655" y="127"/>
                        <a:pt x="1589" y="152"/>
                        <a:pt x="1549" y="181"/>
                      </a:cubicBezTo>
                      <a:cubicBezTo>
                        <a:pt x="1518" y="203"/>
                        <a:pt x="1522" y="236"/>
                        <a:pt x="1473" y="231"/>
                      </a:cubicBezTo>
                      <a:cubicBezTo>
                        <a:pt x="1464" y="191"/>
                        <a:pt x="1423" y="240"/>
                        <a:pt x="1409" y="244"/>
                      </a:cubicBezTo>
                      <a:cubicBezTo>
                        <a:pt x="1396" y="248"/>
                        <a:pt x="1382" y="242"/>
                        <a:pt x="1369" y="245"/>
                      </a:cubicBezTo>
                      <a:cubicBezTo>
                        <a:pt x="1322" y="254"/>
                        <a:pt x="1315" y="289"/>
                        <a:pt x="1281" y="313"/>
                      </a:cubicBezTo>
                      <a:cubicBezTo>
                        <a:pt x="1232" y="346"/>
                        <a:pt x="1182" y="355"/>
                        <a:pt x="1125" y="355"/>
                      </a:cubicBezTo>
                      <a:cubicBezTo>
                        <a:pt x="1138" y="381"/>
                        <a:pt x="1185" y="411"/>
                        <a:pt x="1213" y="419"/>
                      </a:cubicBezTo>
                      <a:cubicBezTo>
                        <a:pt x="1193" y="435"/>
                        <a:pt x="1193" y="435"/>
                        <a:pt x="1193" y="435"/>
                      </a:cubicBezTo>
                      <a:cubicBezTo>
                        <a:pt x="1193" y="447"/>
                        <a:pt x="1193" y="447"/>
                        <a:pt x="1193" y="447"/>
                      </a:cubicBezTo>
                      <a:cubicBezTo>
                        <a:pt x="1211" y="460"/>
                        <a:pt x="1212" y="467"/>
                        <a:pt x="1205" y="487"/>
                      </a:cubicBezTo>
                      <a:cubicBezTo>
                        <a:pt x="1236" y="516"/>
                        <a:pt x="1219" y="544"/>
                        <a:pt x="1217" y="579"/>
                      </a:cubicBezTo>
                      <a:cubicBezTo>
                        <a:pt x="1216" y="600"/>
                        <a:pt x="1233" y="609"/>
                        <a:pt x="1235" y="627"/>
                      </a:cubicBezTo>
                      <a:cubicBezTo>
                        <a:pt x="1236" y="642"/>
                        <a:pt x="1224" y="655"/>
                        <a:pt x="1226" y="671"/>
                      </a:cubicBezTo>
                      <a:cubicBezTo>
                        <a:pt x="1229" y="691"/>
                        <a:pt x="1260" y="708"/>
                        <a:pt x="1249" y="727"/>
                      </a:cubicBezTo>
                      <a:cubicBezTo>
                        <a:pt x="1266" y="764"/>
                        <a:pt x="1300" y="787"/>
                        <a:pt x="1337" y="803"/>
                      </a:cubicBezTo>
                      <a:cubicBezTo>
                        <a:pt x="1311" y="825"/>
                        <a:pt x="1302" y="836"/>
                        <a:pt x="1289" y="867"/>
                      </a:cubicBezTo>
                      <a:cubicBezTo>
                        <a:pt x="1313" y="867"/>
                        <a:pt x="1313" y="867"/>
                        <a:pt x="1313" y="867"/>
                      </a:cubicBezTo>
                      <a:cubicBezTo>
                        <a:pt x="1313" y="875"/>
                        <a:pt x="1313" y="875"/>
                        <a:pt x="1313" y="875"/>
                      </a:cubicBezTo>
                      <a:cubicBezTo>
                        <a:pt x="1225" y="868"/>
                        <a:pt x="1105" y="845"/>
                        <a:pt x="1021" y="877"/>
                      </a:cubicBezTo>
                      <a:cubicBezTo>
                        <a:pt x="999" y="886"/>
                        <a:pt x="1007" y="914"/>
                        <a:pt x="985" y="924"/>
                      </a:cubicBezTo>
                      <a:cubicBezTo>
                        <a:pt x="965" y="934"/>
                        <a:pt x="927" y="946"/>
                        <a:pt x="905" y="945"/>
                      </a:cubicBezTo>
                      <a:cubicBezTo>
                        <a:pt x="888" y="945"/>
                        <a:pt x="870" y="935"/>
                        <a:pt x="855" y="947"/>
                      </a:cubicBezTo>
                      <a:cubicBezTo>
                        <a:pt x="841" y="960"/>
                        <a:pt x="853" y="1029"/>
                        <a:pt x="857" y="1047"/>
                      </a:cubicBezTo>
                      <a:cubicBezTo>
                        <a:pt x="865" y="1047"/>
                        <a:pt x="894" y="1050"/>
                        <a:pt x="885" y="1065"/>
                      </a:cubicBezTo>
                      <a:cubicBezTo>
                        <a:pt x="876" y="1082"/>
                        <a:pt x="834" y="1075"/>
                        <a:pt x="817" y="1083"/>
                      </a:cubicBezTo>
                      <a:cubicBezTo>
                        <a:pt x="793" y="1096"/>
                        <a:pt x="775" y="1115"/>
                        <a:pt x="749" y="1126"/>
                      </a:cubicBezTo>
                      <a:cubicBezTo>
                        <a:pt x="725" y="1136"/>
                        <a:pt x="698" y="1135"/>
                        <a:pt x="673" y="1146"/>
                      </a:cubicBezTo>
                      <a:cubicBezTo>
                        <a:pt x="657" y="1153"/>
                        <a:pt x="646" y="1167"/>
                        <a:pt x="629" y="1173"/>
                      </a:cubicBezTo>
                      <a:cubicBezTo>
                        <a:pt x="585" y="1189"/>
                        <a:pt x="543" y="1204"/>
                        <a:pt x="497" y="1211"/>
                      </a:cubicBezTo>
                      <a:cubicBezTo>
                        <a:pt x="469" y="1215"/>
                        <a:pt x="436" y="1211"/>
                        <a:pt x="409" y="1222"/>
                      </a:cubicBezTo>
                      <a:cubicBezTo>
                        <a:pt x="393" y="1229"/>
                        <a:pt x="389" y="1250"/>
                        <a:pt x="373" y="1256"/>
                      </a:cubicBezTo>
                      <a:cubicBezTo>
                        <a:pt x="347" y="1264"/>
                        <a:pt x="313" y="1245"/>
                        <a:pt x="285" y="1250"/>
                      </a:cubicBezTo>
                      <a:cubicBezTo>
                        <a:pt x="259" y="1255"/>
                        <a:pt x="250" y="1276"/>
                        <a:pt x="229" y="1287"/>
                      </a:cubicBezTo>
                      <a:cubicBezTo>
                        <a:pt x="218" y="1293"/>
                        <a:pt x="204" y="1290"/>
                        <a:pt x="193" y="1294"/>
                      </a:cubicBezTo>
                      <a:cubicBezTo>
                        <a:pt x="175" y="1302"/>
                        <a:pt x="161" y="1319"/>
                        <a:pt x="145" y="1329"/>
                      </a:cubicBezTo>
                      <a:cubicBezTo>
                        <a:pt x="112" y="1351"/>
                        <a:pt x="80" y="1365"/>
                        <a:pt x="49" y="1389"/>
                      </a:cubicBezTo>
                      <a:cubicBezTo>
                        <a:pt x="39" y="1397"/>
                        <a:pt x="21" y="1401"/>
                        <a:pt x="15" y="1413"/>
                      </a:cubicBezTo>
                      <a:cubicBezTo>
                        <a:pt x="2" y="1441"/>
                        <a:pt x="13" y="1499"/>
                        <a:pt x="13" y="1531"/>
                      </a:cubicBezTo>
                      <a:cubicBezTo>
                        <a:pt x="13" y="1562"/>
                        <a:pt x="0" y="1631"/>
                        <a:pt x="17" y="1657"/>
                      </a:cubicBezTo>
                      <a:cubicBezTo>
                        <a:pt x="28" y="1674"/>
                        <a:pt x="56" y="1684"/>
                        <a:pt x="73" y="1693"/>
                      </a:cubicBezTo>
                      <a:cubicBezTo>
                        <a:pt x="119" y="1721"/>
                        <a:pt x="166" y="1749"/>
                        <a:pt x="213" y="1775"/>
                      </a:cubicBezTo>
                      <a:cubicBezTo>
                        <a:pt x="361" y="1857"/>
                        <a:pt x="505" y="1948"/>
                        <a:pt x="649" y="2037"/>
                      </a:cubicBezTo>
                      <a:cubicBezTo>
                        <a:pt x="902" y="2192"/>
                        <a:pt x="1148" y="2359"/>
                        <a:pt x="1393" y="2526"/>
                      </a:cubicBezTo>
                      <a:cubicBezTo>
                        <a:pt x="1448" y="2563"/>
                        <a:pt x="1503" y="2604"/>
                        <a:pt x="1561" y="2637"/>
                      </a:cubicBezTo>
                      <a:cubicBezTo>
                        <a:pt x="1609" y="2665"/>
                        <a:pt x="1667" y="2691"/>
                        <a:pt x="1708" y="2729"/>
                      </a:cubicBezTo>
                      <a:cubicBezTo>
                        <a:pt x="1729" y="2749"/>
                        <a:pt x="1706" y="2779"/>
                        <a:pt x="1723" y="2795"/>
                      </a:cubicBezTo>
                      <a:cubicBezTo>
                        <a:pt x="1741" y="2811"/>
                        <a:pt x="1773" y="2810"/>
                        <a:pt x="1792" y="2826"/>
                      </a:cubicBezTo>
                      <a:cubicBezTo>
                        <a:pt x="1813" y="2843"/>
                        <a:pt x="1812" y="2867"/>
                        <a:pt x="1841" y="2879"/>
                      </a:cubicBezTo>
                      <a:cubicBezTo>
                        <a:pt x="1862" y="2887"/>
                        <a:pt x="1888" y="2877"/>
                        <a:pt x="1907" y="2885"/>
                      </a:cubicBezTo>
                      <a:cubicBezTo>
                        <a:pt x="1924" y="2892"/>
                        <a:pt x="1929" y="2914"/>
                        <a:pt x="1946" y="2921"/>
                      </a:cubicBezTo>
                      <a:cubicBezTo>
                        <a:pt x="1984" y="2936"/>
                        <a:pt x="2029" y="2924"/>
                        <a:pt x="2064" y="2951"/>
                      </a:cubicBezTo>
                      <a:cubicBezTo>
                        <a:pt x="2088" y="2969"/>
                        <a:pt x="2062" y="3004"/>
                        <a:pt x="2085" y="3023"/>
                      </a:cubicBezTo>
                      <a:cubicBezTo>
                        <a:pt x="2085" y="3027"/>
                        <a:pt x="2085" y="3027"/>
                        <a:pt x="2085" y="3027"/>
                      </a:cubicBezTo>
                      <a:cubicBezTo>
                        <a:pt x="2060" y="3055"/>
                        <a:pt x="2046" y="3098"/>
                        <a:pt x="2101" y="3100"/>
                      </a:cubicBezTo>
                      <a:cubicBezTo>
                        <a:pt x="2157" y="3102"/>
                        <a:pt x="2206" y="3070"/>
                        <a:pt x="2261" y="3087"/>
                      </a:cubicBezTo>
                      <a:cubicBezTo>
                        <a:pt x="2261" y="3071"/>
                        <a:pt x="2261" y="3071"/>
                        <a:pt x="2261" y="3071"/>
                      </a:cubicBezTo>
                      <a:cubicBezTo>
                        <a:pt x="2315" y="3067"/>
                        <a:pt x="2367" y="3049"/>
                        <a:pt x="2421" y="3041"/>
                      </a:cubicBezTo>
                      <a:cubicBezTo>
                        <a:pt x="2454" y="3035"/>
                        <a:pt x="2499" y="3034"/>
                        <a:pt x="2529" y="3019"/>
                      </a:cubicBezTo>
                      <a:cubicBezTo>
                        <a:pt x="2556" y="3005"/>
                        <a:pt x="2578" y="2978"/>
                        <a:pt x="2601" y="2959"/>
                      </a:cubicBezTo>
                      <a:cubicBezTo>
                        <a:pt x="2671" y="2902"/>
                        <a:pt x="2735" y="2834"/>
                        <a:pt x="2809" y="2782"/>
                      </a:cubicBezTo>
                      <a:cubicBezTo>
                        <a:pt x="2954" y="2679"/>
                        <a:pt x="3115" y="2595"/>
                        <a:pt x="3269" y="2506"/>
                      </a:cubicBezTo>
                      <a:cubicBezTo>
                        <a:pt x="3378" y="2442"/>
                        <a:pt x="3486" y="2368"/>
                        <a:pt x="3601" y="2315"/>
                      </a:cubicBezTo>
                      <a:cubicBezTo>
                        <a:pt x="3587" y="2276"/>
                        <a:pt x="3555" y="2201"/>
                        <a:pt x="3522" y="2174"/>
                      </a:cubicBezTo>
                      <a:cubicBezTo>
                        <a:pt x="3497" y="2154"/>
                        <a:pt x="3426" y="2142"/>
                        <a:pt x="3393" y="2134"/>
                      </a:cubicBezTo>
                      <a:cubicBezTo>
                        <a:pt x="3368" y="2128"/>
                        <a:pt x="3339" y="2149"/>
                        <a:pt x="3317" y="2133"/>
                      </a:cubicBezTo>
                      <a:cubicBezTo>
                        <a:pt x="3260" y="2092"/>
                        <a:pt x="3278" y="2020"/>
                        <a:pt x="3240" y="1967"/>
                      </a:cubicBezTo>
                      <a:cubicBezTo>
                        <a:pt x="3219" y="1937"/>
                        <a:pt x="3160" y="1891"/>
                        <a:pt x="3157" y="1854"/>
                      </a:cubicBezTo>
                      <a:cubicBezTo>
                        <a:pt x="3153" y="1812"/>
                        <a:pt x="3206" y="1817"/>
                        <a:pt x="3227" y="1799"/>
                      </a:cubicBezTo>
                      <a:cubicBezTo>
                        <a:pt x="3242" y="1785"/>
                        <a:pt x="3242" y="1750"/>
                        <a:pt x="3245" y="1731"/>
                      </a:cubicBezTo>
                      <a:cubicBezTo>
                        <a:pt x="3207" y="1699"/>
                        <a:pt x="3202" y="1635"/>
                        <a:pt x="3241" y="1603"/>
                      </a:cubicBezTo>
                      <a:cubicBezTo>
                        <a:pt x="3241" y="1587"/>
                        <a:pt x="3249" y="1571"/>
                        <a:pt x="3246" y="1555"/>
                      </a:cubicBezTo>
                      <a:cubicBezTo>
                        <a:pt x="3241" y="1525"/>
                        <a:pt x="3223" y="1502"/>
                        <a:pt x="3224" y="1471"/>
                      </a:cubicBezTo>
                      <a:cubicBezTo>
                        <a:pt x="3225" y="1430"/>
                        <a:pt x="3244" y="1393"/>
                        <a:pt x="3235" y="1351"/>
                      </a:cubicBezTo>
                      <a:cubicBezTo>
                        <a:pt x="3224" y="1296"/>
                        <a:pt x="3189" y="1254"/>
                        <a:pt x="3171" y="1203"/>
                      </a:cubicBezTo>
                      <a:cubicBezTo>
                        <a:pt x="3162" y="1177"/>
                        <a:pt x="3159" y="1142"/>
                        <a:pt x="3153" y="1115"/>
                      </a:cubicBezTo>
                      <a:cubicBezTo>
                        <a:pt x="3138" y="1059"/>
                        <a:pt x="3125" y="1003"/>
                        <a:pt x="3110" y="947"/>
                      </a:cubicBezTo>
                      <a:cubicBezTo>
                        <a:pt x="3103" y="925"/>
                        <a:pt x="3102" y="895"/>
                        <a:pt x="3089" y="876"/>
                      </a:cubicBezTo>
                      <a:cubicBezTo>
                        <a:pt x="3067" y="842"/>
                        <a:pt x="3013" y="832"/>
                        <a:pt x="2982" y="807"/>
                      </a:cubicBezTo>
                      <a:cubicBezTo>
                        <a:pt x="2964" y="793"/>
                        <a:pt x="2971" y="778"/>
                        <a:pt x="2966" y="759"/>
                      </a:cubicBezTo>
                      <a:cubicBezTo>
                        <a:pt x="2962" y="743"/>
                        <a:pt x="2948" y="727"/>
                        <a:pt x="2938" y="715"/>
                      </a:cubicBezTo>
                      <a:cubicBezTo>
                        <a:pt x="2920" y="694"/>
                        <a:pt x="2889" y="700"/>
                        <a:pt x="2871" y="679"/>
                      </a:cubicBezTo>
                      <a:cubicBezTo>
                        <a:pt x="2862" y="668"/>
                        <a:pt x="2864" y="652"/>
                        <a:pt x="2858" y="639"/>
                      </a:cubicBezTo>
                      <a:cubicBezTo>
                        <a:pt x="2831" y="587"/>
                        <a:pt x="2803" y="533"/>
                        <a:pt x="2877" y="507"/>
                      </a:cubicBezTo>
                      <a:cubicBezTo>
                        <a:pt x="2883" y="457"/>
                        <a:pt x="2951" y="470"/>
                        <a:pt x="2953" y="423"/>
                      </a:cubicBezTo>
                      <a:cubicBezTo>
                        <a:pt x="2965" y="419"/>
                        <a:pt x="2965" y="419"/>
                        <a:pt x="2965" y="419"/>
                      </a:cubicBezTo>
                      <a:cubicBezTo>
                        <a:pt x="2953" y="383"/>
                        <a:pt x="2978" y="371"/>
                        <a:pt x="2978" y="340"/>
                      </a:cubicBezTo>
                      <a:cubicBezTo>
                        <a:pt x="2977" y="329"/>
                        <a:pt x="2968" y="318"/>
                        <a:pt x="2967" y="307"/>
                      </a:cubicBezTo>
                      <a:cubicBezTo>
                        <a:pt x="2965" y="291"/>
                        <a:pt x="2974" y="275"/>
                        <a:pt x="2971" y="259"/>
                      </a:cubicBezTo>
                      <a:cubicBezTo>
                        <a:pt x="2967" y="242"/>
                        <a:pt x="2957" y="230"/>
                        <a:pt x="2960" y="212"/>
                      </a:cubicBezTo>
                      <a:cubicBezTo>
                        <a:pt x="2965" y="177"/>
                        <a:pt x="2993" y="119"/>
                        <a:pt x="2945" y="115"/>
                      </a:cubicBezTo>
                      <a:cubicBezTo>
                        <a:pt x="2993" y="87"/>
                        <a:pt x="2993" y="87"/>
                        <a:pt x="2993" y="87"/>
                      </a:cubicBezTo>
                      <a:cubicBezTo>
                        <a:pt x="3025" y="55"/>
                        <a:pt x="3025" y="55"/>
                        <a:pt x="3025" y="55"/>
                      </a:cubicBezTo>
                      <a:cubicBezTo>
                        <a:pt x="3017" y="35"/>
                        <a:pt x="3017" y="35"/>
                        <a:pt x="3017" y="35"/>
                      </a:cubicBezTo>
                      <a:cubicBezTo>
                        <a:pt x="2991" y="40"/>
                        <a:pt x="2965" y="30"/>
                        <a:pt x="2941" y="34"/>
                      </a:cubicBezTo>
                      <a:cubicBezTo>
                        <a:pt x="2924" y="38"/>
                        <a:pt x="2908" y="53"/>
                        <a:pt x="2889" y="49"/>
                      </a:cubicBezTo>
                      <a:cubicBezTo>
                        <a:pt x="2846" y="41"/>
                        <a:pt x="2812" y="0"/>
                        <a:pt x="2761" y="15"/>
                      </a:cubicBezTo>
                      <a:cubicBezTo>
                        <a:pt x="2761" y="19"/>
                        <a:pt x="2761" y="19"/>
                        <a:pt x="2761" y="19"/>
                      </a:cubicBezTo>
                      <a:cubicBezTo>
                        <a:pt x="2773" y="23"/>
                        <a:pt x="2773" y="23"/>
                        <a:pt x="2773" y="23"/>
                      </a:cubicBezTo>
                      <a:cubicBezTo>
                        <a:pt x="2773" y="31"/>
                        <a:pt x="2773" y="31"/>
                        <a:pt x="2773" y="31"/>
                      </a:cubicBezTo>
                      <a:cubicBezTo>
                        <a:pt x="2740" y="45"/>
                        <a:pt x="2706" y="47"/>
                        <a:pt x="2673" y="30"/>
                      </a:cubicBezTo>
                      <a:cubicBezTo>
                        <a:pt x="2662" y="24"/>
                        <a:pt x="2654" y="11"/>
                        <a:pt x="2641" y="9"/>
                      </a:cubicBezTo>
                      <a:cubicBezTo>
                        <a:pt x="2620" y="5"/>
                        <a:pt x="2600" y="19"/>
                        <a:pt x="2601" y="39"/>
                      </a:cubicBez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14" name="Freeform 9">
                  <a:extLst>
                    <a:ext uri="{FF2B5EF4-FFF2-40B4-BE49-F238E27FC236}">
                      <a16:creationId xmlns:a16="http://schemas.microsoft.com/office/drawing/2014/main" id="{1EF8E01A-A872-96AE-BC14-6DB48691F061}"/>
                    </a:ext>
                  </a:extLst>
                </p:cNvPr>
                <p:cNvSpPr>
                  <a:spLocks/>
                </p:cNvSpPr>
                <p:nvPr/>
              </p:nvSpPr>
              <p:spPr bwMode="auto">
                <a:xfrm>
                  <a:off x="2189163" y="1133475"/>
                  <a:ext cx="792163" cy="677863"/>
                </a:xfrm>
                <a:custGeom>
                  <a:avLst/>
                  <a:gdLst/>
                  <a:ahLst/>
                  <a:cxnLst>
                    <a:cxn ang="0">
                      <a:pos x="392" y="128"/>
                    </a:cxn>
                    <a:cxn ang="0">
                      <a:pos x="212" y="239"/>
                    </a:cxn>
                    <a:cxn ang="0">
                      <a:pos x="167" y="380"/>
                    </a:cxn>
                    <a:cxn ang="0">
                      <a:pos x="0" y="524"/>
                    </a:cxn>
                    <a:cxn ang="0">
                      <a:pos x="85" y="852"/>
                    </a:cxn>
                    <a:cxn ang="0">
                      <a:pos x="74" y="1016"/>
                    </a:cxn>
                    <a:cxn ang="0">
                      <a:pos x="19" y="1220"/>
                    </a:cxn>
                    <a:cxn ang="0">
                      <a:pos x="128" y="1436"/>
                    </a:cxn>
                    <a:cxn ang="0">
                      <a:pos x="248" y="1500"/>
                    </a:cxn>
                    <a:cxn ang="0">
                      <a:pos x="466" y="1672"/>
                    </a:cxn>
                    <a:cxn ang="0">
                      <a:pos x="736" y="1740"/>
                    </a:cxn>
                    <a:cxn ang="0">
                      <a:pos x="896" y="1816"/>
                    </a:cxn>
                    <a:cxn ang="0">
                      <a:pos x="1116" y="1710"/>
                    </a:cxn>
                    <a:cxn ang="0">
                      <a:pos x="1260" y="1735"/>
                    </a:cxn>
                    <a:cxn ang="0">
                      <a:pos x="2236" y="2209"/>
                    </a:cxn>
                    <a:cxn ang="0">
                      <a:pos x="2560" y="2372"/>
                    </a:cxn>
                    <a:cxn ang="0">
                      <a:pos x="2732" y="2288"/>
                    </a:cxn>
                    <a:cxn ang="0">
                      <a:pos x="2730" y="684"/>
                    </a:cxn>
                    <a:cxn ang="0">
                      <a:pos x="2708" y="480"/>
                    </a:cxn>
                    <a:cxn ang="0">
                      <a:pos x="2720" y="464"/>
                    </a:cxn>
                    <a:cxn ang="0">
                      <a:pos x="2736" y="412"/>
                    </a:cxn>
                    <a:cxn ang="0">
                      <a:pos x="2728" y="211"/>
                    </a:cxn>
                    <a:cxn ang="0">
                      <a:pos x="2568" y="198"/>
                    </a:cxn>
                    <a:cxn ang="0">
                      <a:pos x="2404" y="92"/>
                    </a:cxn>
                    <a:cxn ang="0">
                      <a:pos x="2088" y="64"/>
                    </a:cxn>
                    <a:cxn ang="0">
                      <a:pos x="1852" y="304"/>
                    </a:cxn>
                    <a:cxn ang="0">
                      <a:pos x="1712" y="500"/>
                    </a:cxn>
                    <a:cxn ang="0">
                      <a:pos x="1288" y="333"/>
                    </a:cxn>
                    <a:cxn ang="0">
                      <a:pos x="1061" y="217"/>
                    </a:cxn>
                    <a:cxn ang="0">
                      <a:pos x="908" y="110"/>
                    </a:cxn>
                    <a:cxn ang="0">
                      <a:pos x="748" y="61"/>
                    </a:cxn>
                    <a:cxn ang="0">
                      <a:pos x="548" y="60"/>
                    </a:cxn>
                    <a:cxn ang="0">
                      <a:pos x="384" y="0"/>
                    </a:cxn>
                  </a:cxnLst>
                  <a:rect l="0" t="0" r="r" b="b"/>
                  <a:pathLst>
                    <a:path w="2775" h="2372">
                      <a:moveTo>
                        <a:pt x="384" y="0"/>
                      </a:moveTo>
                      <a:cubicBezTo>
                        <a:pt x="371" y="50"/>
                        <a:pt x="376" y="82"/>
                        <a:pt x="392" y="128"/>
                      </a:cubicBezTo>
                      <a:cubicBezTo>
                        <a:pt x="357" y="139"/>
                        <a:pt x="311" y="153"/>
                        <a:pt x="281" y="173"/>
                      </a:cubicBezTo>
                      <a:cubicBezTo>
                        <a:pt x="255" y="191"/>
                        <a:pt x="237" y="220"/>
                        <a:pt x="212" y="239"/>
                      </a:cubicBezTo>
                      <a:cubicBezTo>
                        <a:pt x="188" y="257"/>
                        <a:pt x="166" y="250"/>
                        <a:pt x="149" y="280"/>
                      </a:cubicBezTo>
                      <a:cubicBezTo>
                        <a:pt x="130" y="314"/>
                        <a:pt x="164" y="346"/>
                        <a:pt x="167" y="380"/>
                      </a:cubicBezTo>
                      <a:cubicBezTo>
                        <a:pt x="172" y="437"/>
                        <a:pt x="92" y="498"/>
                        <a:pt x="40" y="500"/>
                      </a:cubicBezTo>
                      <a:cubicBezTo>
                        <a:pt x="0" y="524"/>
                        <a:pt x="0" y="524"/>
                        <a:pt x="0" y="524"/>
                      </a:cubicBezTo>
                      <a:cubicBezTo>
                        <a:pt x="12" y="569"/>
                        <a:pt x="61" y="606"/>
                        <a:pt x="79" y="652"/>
                      </a:cubicBezTo>
                      <a:cubicBezTo>
                        <a:pt x="107" y="723"/>
                        <a:pt x="79" y="783"/>
                        <a:pt x="85" y="852"/>
                      </a:cubicBezTo>
                      <a:cubicBezTo>
                        <a:pt x="87" y="878"/>
                        <a:pt x="111" y="898"/>
                        <a:pt x="110" y="924"/>
                      </a:cubicBezTo>
                      <a:cubicBezTo>
                        <a:pt x="109" y="958"/>
                        <a:pt x="73" y="982"/>
                        <a:pt x="74" y="1016"/>
                      </a:cubicBezTo>
                      <a:cubicBezTo>
                        <a:pt x="75" y="1061"/>
                        <a:pt x="114" y="1095"/>
                        <a:pt x="99" y="1141"/>
                      </a:cubicBezTo>
                      <a:cubicBezTo>
                        <a:pt x="87" y="1176"/>
                        <a:pt x="4" y="1165"/>
                        <a:pt x="19" y="1220"/>
                      </a:cubicBezTo>
                      <a:cubicBezTo>
                        <a:pt x="32" y="1270"/>
                        <a:pt x="95" y="1311"/>
                        <a:pt x="120" y="1356"/>
                      </a:cubicBezTo>
                      <a:cubicBezTo>
                        <a:pt x="134" y="1381"/>
                        <a:pt x="124" y="1410"/>
                        <a:pt x="128" y="1436"/>
                      </a:cubicBezTo>
                      <a:cubicBezTo>
                        <a:pt x="131" y="1454"/>
                        <a:pt x="174" y="1501"/>
                        <a:pt x="192" y="1508"/>
                      </a:cubicBezTo>
                      <a:cubicBezTo>
                        <a:pt x="211" y="1517"/>
                        <a:pt x="228" y="1500"/>
                        <a:pt x="248" y="1500"/>
                      </a:cubicBezTo>
                      <a:cubicBezTo>
                        <a:pt x="282" y="1501"/>
                        <a:pt x="354" y="1523"/>
                        <a:pt x="383" y="1540"/>
                      </a:cubicBezTo>
                      <a:cubicBezTo>
                        <a:pt x="429" y="1567"/>
                        <a:pt x="425" y="1642"/>
                        <a:pt x="466" y="1672"/>
                      </a:cubicBezTo>
                      <a:cubicBezTo>
                        <a:pt x="480" y="1683"/>
                        <a:pt x="503" y="1683"/>
                        <a:pt x="520" y="1688"/>
                      </a:cubicBezTo>
                      <a:cubicBezTo>
                        <a:pt x="589" y="1709"/>
                        <a:pt x="671" y="1707"/>
                        <a:pt x="736" y="1740"/>
                      </a:cubicBezTo>
                      <a:cubicBezTo>
                        <a:pt x="774" y="1760"/>
                        <a:pt x="813" y="1826"/>
                        <a:pt x="856" y="1832"/>
                      </a:cubicBezTo>
                      <a:cubicBezTo>
                        <a:pt x="870" y="1834"/>
                        <a:pt x="884" y="1822"/>
                        <a:pt x="896" y="1816"/>
                      </a:cubicBezTo>
                      <a:cubicBezTo>
                        <a:pt x="924" y="1802"/>
                        <a:pt x="960" y="1778"/>
                        <a:pt x="992" y="1776"/>
                      </a:cubicBezTo>
                      <a:cubicBezTo>
                        <a:pt x="1022" y="1743"/>
                        <a:pt x="1075" y="1728"/>
                        <a:pt x="1116" y="1710"/>
                      </a:cubicBezTo>
                      <a:cubicBezTo>
                        <a:pt x="1131" y="1703"/>
                        <a:pt x="1151" y="1690"/>
                        <a:pt x="1168" y="1692"/>
                      </a:cubicBezTo>
                      <a:cubicBezTo>
                        <a:pt x="1198" y="1696"/>
                        <a:pt x="1233" y="1722"/>
                        <a:pt x="1260" y="1735"/>
                      </a:cubicBezTo>
                      <a:cubicBezTo>
                        <a:pt x="1321" y="1766"/>
                        <a:pt x="1385" y="1795"/>
                        <a:pt x="1448" y="1823"/>
                      </a:cubicBezTo>
                      <a:cubicBezTo>
                        <a:pt x="1715" y="1939"/>
                        <a:pt x="1974" y="2079"/>
                        <a:pt x="2236" y="2209"/>
                      </a:cubicBezTo>
                      <a:cubicBezTo>
                        <a:pt x="2313" y="2248"/>
                        <a:pt x="2387" y="2291"/>
                        <a:pt x="2464" y="2329"/>
                      </a:cubicBezTo>
                      <a:cubicBezTo>
                        <a:pt x="2494" y="2345"/>
                        <a:pt x="2525" y="2369"/>
                        <a:pt x="2560" y="2372"/>
                      </a:cubicBezTo>
                      <a:cubicBezTo>
                        <a:pt x="2560" y="2288"/>
                        <a:pt x="2560" y="2288"/>
                        <a:pt x="2560" y="2288"/>
                      </a:cubicBezTo>
                      <a:cubicBezTo>
                        <a:pt x="2732" y="2288"/>
                        <a:pt x="2732" y="2288"/>
                        <a:pt x="2732" y="2288"/>
                      </a:cubicBezTo>
                      <a:cubicBezTo>
                        <a:pt x="2732" y="916"/>
                        <a:pt x="2732" y="916"/>
                        <a:pt x="2732" y="916"/>
                      </a:cubicBezTo>
                      <a:cubicBezTo>
                        <a:pt x="2732" y="845"/>
                        <a:pt x="2747" y="753"/>
                        <a:pt x="2730" y="684"/>
                      </a:cubicBezTo>
                      <a:cubicBezTo>
                        <a:pt x="2720" y="645"/>
                        <a:pt x="2707" y="609"/>
                        <a:pt x="2700" y="568"/>
                      </a:cubicBezTo>
                      <a:cubicBezTo>
                        <a:pt x="2692" y="527"/>
                        <a:pt x="2668" y="515"/>
                        <a:pt x="2708" y="480"/>
                      </a:cubicBezTo>
                      <a:cubicBezTo>
                        <a:pt x="2704" y="472"/>
                        <a:pt x="2704" y="472"/>
                        <a:pt x="2704" y="472"/>
                      </a:cubicBezTo>
                      <a:cubicBezTo>
                        <a:pt x="2720" y="464"/>
                        <a:pt x="2720" y="464"/>
                        <a:pt x="2720" y="464"/>
                      </a:cubicBezTo>
                      <a:cubicBezTo>
                        <a:pt x="2736" y="416"/>
                        <a:pt x="2736" y="416"/>
                        <a:pt x="2736" y="416"/>
                      </a:cubicBezTo>
                      <a:cubicBezTo>
                        <a:pt x="2736" y="412"/>
                        <a:pt x="2736" y="412"/>
                        <a:pt x="2736" y="412"/>
                      </a:cubicBezTo>
                      <a:cubicBezTo>
                        <a:pt x="2716" y="385"/>
                        <a:pt x="2698" y="351"/>
                        <a:pt x="2710" y="317"/>
                      </a:cubicBezTo>
                      <a:cubicBezTo>
                        <a:pt x="2724" y="277"/>
                        <a:pt x="2775" y="258"/>
                        <a:pt x="2728" y="211"/>
                      </a:cubicBezTo>
                      <a:cubicBezTo>
                        <a:pt x="2708" y="190"/>
                        <a:pt x="2661" y="200"/>
                        <a:pt x="2636" y="200"/>
                      </a:cubicBezTo>
                      <a:cubicBezTo>
                        <a:pt x="2615" y="201"/>
                        <a:pt x="2588" y="204"/>
                        <a:pt x="2568" y="198"/>
                      </a:cubicBezTo>
                      <a:cubicBezTo>
                        <a:pt x="2547" y="192"/>
                        <a:pt x="2531" y="176"/>
                        <a:pt x="2508" y="170"/>
                      </a:cubicBezTo>
                      <a:cubicBezTo>
                        <a:pt x="2453" y="158"/>
                        <a:pt x="2388" y="175"/>
                        <a:pt x="2404" y="92"/>
                      </a:cubicBezTo>
                      <a:cubicBezTo>
                        <a:pt x="2327" y="66"/>
                        <a:pt x="2225" y="27"/>
                        <a:pt x="2144" y="37"/>
                      </a:cubicBezTo>
                      <a:cubicBezTo>
                        <a:pt x="2122" y="40"/>
                        <a:pt x="2110" y="61"/>
                        <a:pt x="2088" y="64"/>
                      </a:cubicBezTo>
                      <a:cubicBezTo>
                        <a:pt x="2010" y="73"/>
                        <a:pt x="1902" y="109"/>
                        <a:pt x="1858" y="181"/>
                      </a:cubicBezTo>
                      <a:cubicBezTo>
                        <a:pt x="1835" y="217"/>
                        <a:pt x="1835" y="266"/>
                        <a:pt x="1852" y="304"/>
                      </a:cubicBezTo>
                      <a:cubicBezTo>
                        <a:pt x="1860" y="322"/>
                        <a:pt x="1876" y="332"/>
                        <a:pt x="1878" y="352"/>
                      </a:cubicBezTo>
                      <a:cubicBezTo>
                        <a:pt x="1885" y="420"/>
                        <a:pt x="1772" y="500"/>
                        <a:pt x="1712" y="500"/>
                      </a:cubicBezTo>
                      <a:cubicBezTo>
                        <a:pt x="1638" y="501"/>
                        <a:pt x="1603" y="438"/>
                        <a:pt x="1544" y="411"/>
                      </a:cubicBezTo>
                      <a:cubicBezTo>
                        <a:pt x="1466" y="377"/>
                        <a:pt x="1372" y="345"/>
                        <a:pt x="1288" y="333"/>
                      </a:cubicBezTo>
                      <a:cubicBezTo>
                        <a:pt x="1222" y="324"/>
                        <a:pt x="1171" y="339"/>
                        <a:pt x="1112" y="296"/>
                      </a:cubicBezTo>
                      <a:cubicBezTo>
                        <a:pt x="1088" y="279"/>
                        <a:pt x="1068" y="246"/>
                        <a:pt x="1061" y="217"/>
                      </a:cubicBezTo>
                      <a:cubicBezTo>
                        <a:pt x="1052" y="186"/>
                        <a:pt x="1060" y="152"/>
                        <a:pt x="1024" y="134"/>
                      </a:cubicBezTo>
                      <a:cubicBezTo>
                        <a:pt x="990" y="117"/>
                        <a:pt x="944" y="123"/>
                        <a:pt x="908" y="110"/>
                      </a:cubicBezTo>
                      <a:cubicBezTo>
                        <a:pt x="887" y="102"/>
                        <a:pt x="872" y="85"/>
                        <a:pt x="852" y="78"/>
                      </a:cubicBezTo>
                      <a:cubicBezTo>
                        <a:pt x="817" y="66"/>
                        <a:pt x="781" y="70"/>
                        <a:pt x="748" y="61"/>
                      </a:cubicBezTo>
                      <a:cubicBezTo>
                        <a:pt x="726" y="55"/>
                        <a:pt x="707" y="41"/>
                        <a:pt x="684" y="41"/>
                      </a:cubicBezTo>
                      <a:cubicBezTo>
                        <a:pt x="638" y="40"/>
                        <a:pt x="597" y="66"/>
                        <a:pt x="548" y="60"/>
                      </a:cubicBezTo>
                      <a:cubicBezTo>
                        <a:pt x="515" y="56"/>
                        <a:pt x="492" y="35"/>
                        <a:pt x="464" y="21"/>
                      </a:cubicBezTo>
                      <a:cubicBezTo>
                        <a:pt x="441" y="11"/>
                        <a:pt x="408" y="5"/>
                        <a:pt x="384" y="0"/>
                      </a:cubicBez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15" name="Freeform 10">
                  <a:extLst>
                    <a:ext uri="{FF2B5EF4-FFF2-40B4-BE49-F238E27FC236}">
                      <a16:creationId xmlns:a16="http://schemas.microsoft.com/office/drawing/2014/main" id="{2B675644-B049-2C22-89EE-5EDA397A0C43}"/>
                    </a:ext>
                  </a:extLst>
                </p:cNvPr>
                <p:cNvSpPr>
                  <a:spLocks noEditPoints="1"/>
                </p:cNvSpPr>
                <p:nvPr/>
              </p:nvSpPr>
              <p:spPr bwMode="auto">
                <a:xfrm>
                  <a:off x="2951163" y="1171575"/>
                  <a:ext cx="606425" cy="520700"/>
                </a:xfrm>
                <a:custGeom>
                  <a:avLst/>
                  <a:gdLst/>
                  <a:ahLst/>
                  <a:cxnLst>
                    <a:cxn ang="0">
                      <a:pos x="1872" y="4"/>
                    </a:cxn>
                    <a:cxn ang="0">
                      <a:pos x="1836" y="88"/>
                    </a:cxn>
                    <a:cxn ang="0">
                      <a:pos x="1836" y="88"/>
                    </a:cxn>
                    <a:cxn ang="0">
                      <a:pos x="28" y="228"/>
                    </a:cxn>
                    <a:cxn ang="0">
                      <a:pos x="2" y="392"/>
                    </a:cxn>
                    <a:cxn ang="0">
                      <a:pos x="27" y="496"/>
                    </a:cxn>
                    <a:cxn ang="0">
                      <a:pos x="56" y="1808"/>
                    </a:cxn>
                    <a:cxn ang="0">
                      <a:pos x="1028" y="1808"/>
                    </a:cxn>
                    <a:cxn ang="0">
                      <a:pos x="1180" y="1772"/>
                    </a:cxn>
                    <a:cxn ang="0">
                      <a:pos x="1384" y="1808"/>
                    </a:cxn>
                    <a:cxn ang="0">
                      <a:pos x="2024" y="1808"/>
                    </a:cxn>
                    <a:cxn ang="0">
                      <a:pos x="2045" y="1739"/>
                    </a:cxn>
                    <a:cxn ang="0">
                      <a:pos x="1928" y="1656"/>
                    </a:cxn>
                    <a:cxn ang="0">
                      <a:pos x="1880" y="1468"/>
                    </a:cxn>
                    <a:cxn ang="0">
                      <a:pos x="1888" y="1436"/>
                    </a:cxn>
                    <a:cxn ang="0">
                      <a:pos x="1775" y="1264"/>
                    </a:cxn>
                    <a:cxn ang="0">
                      <a:pos x="1612" y="992"/>
                    </a:cxn>
                    <a:cxn ang="0">
                      <a:pos x="1588" y="912"/>
                    </a:cxn>
                    <a:cxn ang="0">
                      <a:pos x="1571" y="875"/>
                    </a:cxn>
                    <a:cxn ang="0">
                      <a:pos x="1552" y="800"/>
                    </a:cxn>
                    <a:cxn ang="0">
                      <a:pos x="1417" y="637"/>
                    </a:cxn>
                    <a:cxn ang="0">
                      <a:pos x="1368" y="436"/>
                    </a:cxn>
                    <a:cxn ang="0">
                      <a:pos x="1478" y="664"/>
                    </a:cxn>
                    <a:cxn ang="0">
                      <a:pos x="1655" y="811"/>
                    </a:cxn>
                    <a:cxn ang="0">
                      <a:pos x="1704" y="772"/>
                    </a:cxn>
                    <a:cxn ang="0">
                      <a:pos x="1728" y="636"/>
                    </a:cxn>
                    <a:cxn ang="0">
                      <a:pos x="1784" y="476"/>
                    </a:cxn>
                    <a:cxn ang="0">
                      <a:pos x="1664" y="208"/>
                    </a:cxn>
                    <a:cxn ang="0">
                      <a:pos x="1696" y="136"/>
                    </a:cxn>
                    <a:cxn ang="0">
                      <a:pos x="1432" y="212"/>
                    </a:cxn>
                    <a:cxn ang="0">
                      <a:pos x="1328" y="194"/>
                    </a:cxn>
                    <a:cxn ang="0">
                      <a:pos x="1260" y="150"/>
                    </a:cxn>
                    <a:cxn ang="0">
                      <a:pos x="1116" y="136"/>
                    </a:cxn>
                    <a:cxn ang="0">
                      <a:pos x="984" y="152"/>
                    </a:cxn>
                    <a:cxn ang="0">
                      <a:pos x="916" y="188"/>
                    </a:cxn>
                    <a:cxn ang="0">
                      <a:pos x="656" y="231"/>
                    </a:cxn>
                    <a:cxn ang="0">
                      <a:pos x="488" y="204"/>
                    </a:cxn>
                    <a:cxn ang="0">
                      <a:pos x="308" y="155"/>
                    </a:cxn>
                    <a:cxn ang="0">
                      <a:pos x="84" y="148"/>
                    </a:cxn>
                    <a:cxn ang="0">
                      <a:pos x="76" y="124"/>
                    </a:cxn>
                  </a:cxnLst>
                  <a:rect l="0" t="0" r="r" b="b"/>
                  <a:pathLst>
                    <a:path w="2124" h="1823">
                      <a:moveTo>
                        <a:pt x="1868" y="0"/>
                      </a:moveTo>
                      <a:cubicBezTo>
                        <a:pt x="1872" y="4"/>
                        <a:pt x="1872" y="4"/>
                        <a:pt x="1872" y="4"/>
                      </a:cubicBezTo>
                      <a:cubicBezTo>
                        <a:pt x="1868" y="0"/>
                        <a:pt x="1868" y="0"/>
                        <a:pt x="1868" y="0"/>
                      </a:cubicBezTo>
                      <a:moveTo>
                        <a:pt x="1836" y="88"/>
                      </a:moveTo>
                      <a:cubicBezTo>
                        <a:pt x="1840" y="92"/>
                        <a:pt x="1840" y="92"/>
                        <a:pt x="1840" y="92"/>
                      </a:cubicBezTo>
                      <a:cubicBezTo>
                        <a:pt x="1836" y="88"/>
                        <a:pt x="1836" y="88"/>
                        <a:pt x="1836" y="88"/>
                      </a:cubicBezTo>
                      <a:moveTo>
                        <a:pt x="76" y="124"/>
                      </a:moveTo>
                      <a:cubicBezTo>
                        <a:pt x="51" y="163"/>
                        <a:pt x="23" y="178"/>
                        <a:pt x="28" y="228"/>
                      </a:cubicBezTo>
                      <a:cubicBezTo>
                        <a:pt x="31" y="253"/>
                        <a:pt x="60" y="272"/>
                        <a:pt x="53" y="299"/>
                      </a:cubicBezTo>
                      <a:cubicBezTo>
                        <a:pt x="44" y="332"/>
                        <a:pt x="0" y="357"/>
                        <a:pt x="2" y="392"/>
                      </a:cubicBezTo>
                      <a:cubicBezTo>
                        <a:pt x="2" y="409"/>
                        <a:pt x="16" y="420"/>
                        <a:pt x="20" y="436"/>
                      </a:cubicBezTo>
                      <a:cubicBezTo>
                        <a:pt x="24" y="456"/>
                        <a:pt x="22" y="477"/>
                        <a:pt x="27" y="496"/>
                      </a:cubicBezTo>
                      <a:cubicBezTo>
                        <a:pt x="39" y="542"/>
                        <a:pt x="56" y="571"/>
                        <a:pt x="56" y="620"/>
                      </a:cubicBezTo>
                      <a:cubicBezTo>
                        <a:pt x="56" y="1808"/>
                        <a:pt x="56" y="1808"/>
                        <a:pt x="56" y="1808"/>
                      </a:cubicBezTo>
                      <a:cubicBezTo>
                        <a:pt x="784" y="1808"/>
                        <a:pt x="784" y="1808"/>
                        <a:pt x="784" y="1808"/>
                      </a:cubicBezTo>
                      <a:cubicBezTo>
                        <a:pt x="1028" y="1808"/>
                        <a:pt x="1028" y="1808"/>
                        <a:pt x="1028" y="1808"/>
                      </a:cubicBezTo>
                      <a:cubicBezTo>
                        <a:pt x="1139" y="1807"/>
                        <a:pt x="1139" y="1807"/>
                        <a:pt x="1139" y="1807"/>
                      </a:cubicBezTo>
                      <a:cubicBezTo>
                        <a:pt x="1180" y="1772"/>
                        <a:pt x="1180" y="1772"/>
                        <a:pt x="1180" y="1772"/>
                      </a:cubicBezTo>
                      <a:cubicBezTo>
                        <a:pt x="1172" y="1804"/>
                        <a:pt x="1172" y="1804"/>
                        <a:pt x="1172" y="1804"/>
                      </a:cubicBezTo>
                      <a:cubicBezTo>
                        <a:pt x="1234" y="1823"/>
                        <a:pt x="1319" y="1808"/>
                        <a:pt x="1384" y="1808"/>
                      </a:cubicBezTo>
                      <a:cubicBezTo>
                        <a:pt x="1836" y="1808"/>
                        <a:pt x="1836" y="1808"/>
                        <a:pt x="1836" y="1808"/>
                      </a:cubicBezTo>
                      <a:cubicBezTo>
                        <a:pt x="2024" y="1808"/>
                        <a:pt x="2024" y="1808"/>
                        <a:pt x="2024" y="1808"/>
                      </a:cubicBezTo>
                      <a:cubicBezTo>
                        <a:pt x="2056" y="1808"/>
                        <a:pt x="2093" y="1813"/>
                        <a:pt x="2124" y="1804"/>
                      </a:cubicBezTo>
                      <a:cubicBezTo>
                        <a:pt x="2045" y="1739"/>
                        <a:pt x="2045" y="1739"/>
                        <a:pt x="2045" y="1739"/>
                      </a:cubicBezTo>
                      <a:cubicBezTo>
                        <a:pt x="1999" y="1691"/>
                        <a:pt x="1999" y="1691"/>
                        <a:pt x="1999" y="1691"/>
                      </a:cubicBezTo>
                      <a:cubicBezTo>
                        <a:pt x="1928" y="1656"/>
                        <a:pt x="1928" y="1656"/>
                        <a:pt x="1928" y="1656"/>
                      </a:cubicBezTo>
                      <a:cubicBezTo>
                        <a:pt x="1880" y="1556"/>
                        <a:pt x="1880" y="1556"/>
                        <a:pt x="1880" y="1556"/>
                      </a:cubicBezTo>
                      <a:cubicBezTo>
                        <a:pt x="1880" y="1468"/>
                        <a:pt x="1880" y="1468"/>
                        <a:pt x="1880" y="1468"/>
                      </a:cubicBezTo>
                      <a:cubicBezTo>
                        <a:pt x="1936" y="1480"/>
                        <a:pt x="1936" y="1480"/>
                        <a:pt x="1936" y="1480"/>
                      </a:cubicBezTo>
                      <a:cubicBezTo>
                        <a:pt x="1888" y="1436"/>
                        <a:pt x="1888" y="1436"/>
                        <a:pt x="1888" y="1436"/>
                      </a:cubicBezTo>
                      <a:cubicBezTo>
                        <a:pt x="1819" y="1364"/>
                        <a:pt x="1819" y="1364"/>
                        <a:pt x="1819" y="1364"/>
                      </a:cubicBezTo>
                      <a:cubicBezTo>
                        <a:pt x="1775" y="1264"/>
                        <a:pt x="1775" y="1264"/>
                        <a:pt x="1775" y="1264"/>
                      </a:cubicBezTo>
                      <a:cubicBezTo>
                        <a:pt x="1685" y="1120"/>
                        <a:pt x="1685" y="1120"/>
                        <a:pt x="1685" y="1120"/>
                      </a:cubicBezTo>
                      <a:cubicBezTo>
                        <a:pt x="1612" y="992"/>
                        <a:pt x="1612" y="992"/>
                        <a:pt x="1612" y="992"/>
                      </a:cubicBezTo>
                      <a:cubicBezTo>
                        <a:pt x="1624" y="988"/>
                        <a:pt x="1624" y="988"/>
                        <a:pt x="1624" y="988"/>
                      </a:cubicBezTo>
                      <a:cubicBezTo>
                        <a:pt x="1588" y="912"/>
                        <a:pt x="1588" y="912"/>
                        <a:pt x="1588" y="912"/>
                      </a:cubicBezTo>
                      <a:cubicBezTo>
                        <a:pt x="1588" y="908"/>
                        <a:pt x="1588" y="908"/>
                        <a:pt x="1588" y="908"/>
                      </a:cubicBezTo>
                      <a:cubicBezTo>
                        <a:pt x="1596" y="893"/>
                        <a:pt x="1580" y="887"/>
                        <a:pt x="1571" y="875"/>
                      </a:cubicBezTo>
                      <a:cubicBezTo>
                        <a:pt x="1555" y="855"/>
                        <a:pt x="1530" y="826"/>
                        <a:pt x="1528" y="800"/>
                      </a:cubicBezTo>
                      <a:cubicBezTo>
                        <a:pt x="1552" y="800"/>
                        <a:pt x="1552" y="800"/>
                        <a:pt x="1552" y="800"/>
                      </a:cubicBezTo>
                      <a:cubicBezTo>
                        <a:pt x="1539" y="769"/>
                        <a:pt x="1515" y="758"/>
                        <a:pt x="1492" y="736"/>
                      </a:cubicBezTo>
                      <a:cubicBezTo>
                        <a:pt x="1463" y="708"/>
                        <a:pt x="1434" y="672"/>
                        <a:pt x="1417" y="637"/>
                      </a:cubicBezTo>
                      <a:cubicBezTo>
                        <a:pt x="1408" y="619"/>
                        <a:pt x="1365" y="599"/>
                        <a:pt x="1396" y="580"/>
                      </a:cubicBezTo>
                      <a:cubicBezTo>
                        <a:pt x="1381" y="518"/>
                        <a:pt x="1307" y="493"/>
                        <a:pt x="1368" y="436"/>
                      </a:cubicBezTo>
                      <a:cubicBezTo>
                        <a:pt x="1379" y="507"/>
                        <a:pt x="1425" y="538"/>
                        <a:pt x="1462" y="593"/>
                      </a:cubicBezTo>
                      <a:cubicBezTo>
                        <a:pt x="1475" y="614"/>
                        <a:pt x="1467" y="642"/>
                        <a:pt x="1478" y="664"/>
                      </a:cubicBezTo>
                      <a:cubicBezTo>
                        <a:pt x="1491" y="690"/>
                        <a:pt x="1515" y="703"/>
                        <a:pt x="1535" y="722"/>
                      </a:cubicBezTo>
                      <a:cubicBezTo>
                        <a:pt x="1568" y="753"/>
                        <a:pt x="1604" y="804"/>
                        <a:pt x="1655" y="811"/>
                      </a:cubicBezTo>
                      <a:cubicBezTo>
                        <a:pt x="1669" y="813"/>
                        <a:pt x="1682" y="780"/>
                        <a:pt x="1700" y="776"/>
                      </a:cubicBezTo>
                      <a:cubicBezTo>
                        <a:pt x="1704" y="772"/>
                        <a:pt x="1704" y="772"/>
                        <a:pt x="1704" y="772"/>
                      </a:cubicBezTo>
                      <a:cubicBezTo>
                        <a:pt x="1693" y="708"/>
                        <a:pt x="1693" y="708"/>
                        <a:pt x="1693" y="708"/>
                      </a:cubicBezTo>
                      <a:cubicBezTo>
                        <a:pt x="1728" y="636"/>
                        <a:pt x="1728" y="636"/>
                        <a:pt x="1728" y="636"/>
                      </a:cubicBezTo>
                      <a:cubicBezTo>
                        <a:pt x="1746" y="548"/>
                        <a:pt x="1746" y="548"/>
                        <a:pt x="1746" y="548"/>
                      </a:cubicBezTo>
                      <a:cubicBezTo>
                        <a:pt x="1784" y="476"/>
                        <a:pt x="1784" y="476"/>
                        <a:pt x="1784" y="476"/>
                      </a:cubicBezTo>
                      <a:cubicBezTo>
                        <a:pt x="1757" y="462"/>
                        <a:pt x="1750" y="423"/>
                        <a:pt x="1740" y="396"/>
                      </a:cubicBezTo>
                      <a:cubicBezTo>
                        <a:pt x="1716" y="333"/>
                        <a:pt x="1691" y="270"/>
                        <a:pt x="1664" y="208"/>
                      </a:cubicBezTo>
                      <a:cubicBezTo>
                        <a:pt x="1720" y="148"/>
                        <a:pt x="1720" y="148"/>
                        <a:pt x="1720" y="148"/>
                      </a:cubicBezTo>
                      <a:cubicBezTo>
                        <a:pt x="1696" y="136"/>
                        <a:pt x="1696" y="136"/>
                        <a:pt x="1696" y="136"/>
                      </a:cubicBezTo>
                      <a:cubicBezTo>
                        <a:pt x="1663" y="181"/>
                        <a:pt x="1607" y="223"/>
                        <a:pt x="1548" y="220"/>
                      </a:cubicBezTo>
                      <a:cubicBezTo>
                        <a:pt x="1502" y="218"/>
                        <a:pt x="1480" y="195"/>
                        <a:pt x="1432" y="212"/>
                      </a:cubicBezTo>
                      <a:cubicBezTo>
                        <a:pt x="1432" y="235"/>
                        <a:pt x="1384" y="237"/>
                        <a:pt x="1369" y="227"/>
                      </a:cubicBezTo>
                      <a:cubicBezTo>
                        <a:pt x="1354" y="217"/>
                        <a:pt x="1344" y="201"/>
                        <a:pt x="1328" y="194"/>
                      </a:cubicBezTo>
                      <a:cubicBezTo>
                        <a:pt x="1312" y="187"/>
                        <a:pt x="1296" y="188"/>
                        <a:pt x="1281" y="175"/>
                      </a:cubicBezTo>
                      <a:cubicBezTo>
                        <a:pt x="1273" y="168"/>
                        <a:pt x="1270" y="155"/>
                        <a:pt x="1260" y="150"/>
                      </a:cubicBezTo>
                      <a:cubicBezTo>
                        <a:pt x="1242" y="140"/>
                        <a:pt x="1212" y="166"/>
                        <a:pt x="1192" y="164"/>
                      </a:cubicBezTo>
                      <a:cubicBezTo>
                        <a:pt x="1166" y="162"/>
                        <a:pt x="1143" y="139"/>
                        <a:pt x="1116" y="136"/>
                      </a:cubicBezTo>
                      <a:cubicBezTo>
                        <a:pt x="1081" y="133"/>
                        <a:pt x="1050" y="160"/>
                        <a:pt x="1016" y="163"/>
                      </a:cubicBezTo>
                      <a:cubicBezTo>
                        <a:pt x="1004" y="164"/>
                        <a:pt x="995" y="155"/>
                        <a:pt x="984" y="152"/>
                      </a:cubicBezTo>
                      <a:cubicBezTo>
                        <a:pt x="980" y="156"/>
                        <a:pt x="980" y="156"/>
                        <a:pt x="980" y="156"/>
                      </a:cubicBezTo>
                      <a:cubicBezTo>
                        <a:pt x="980" y="211"/>
                        <a:pt x="951" y="191"/>
                        <a:pt x="916" y="188"/>
                      </a:cubicBezTo>
                      <a:cubicBezTo>
                        <a:pt x="896" y="226"/>
                        <a:pt x="800" y="280"/>
                        <a:pt x="756" y="271"/>
                      </a:cubicBezTo>
                      <a:cubicBezTo>
                        <a:pt x="723" y="264"/>
                        <a:pt x="691" y="239"/>
                        <a:pt x="656" y="231"/>
                      </a:cubicBezTo>
                      <a:cubicBezTo>
                        <a:pt x="617" y="221"/>
                        <a:pt x="578" y="243"/>
                        <a:pt x="556" y="200"/>
                      </a:cubicBezTo>
                      <a:cubicBezTo>
                        <a:pt x="534" y="206"/>
                        <a:pt x="510" y="217"/>
                        <a:pt x="488" y="204"/>
                      </a:cubicBezTo>
                      <a:cubicBezTo>
                        <a:pt x="476" y="197"/>
                        <a:pt x="473" y="181"/>
                        <a:pt x="459" y="177"/>
                      </a:cubicBezTo>
                      <a:cubicBezTo>
                        <a:pt x="412" y="164"/>
                        <a:pt x="357" y="162"/>
                        <a:pt x="308" y="155"/>
                      </a:cubicBezTo>
                      <a:cubicBezTo>
                        <a:pt x="278" y="151"/>
                        <a:pt x="250" y="137"/>
                        <a:pt x="220" y="134"/>
                      </a:cubicBezTo>
                      <a:cubicBezTo>
                        <a:pt x="174" y="128"/>
                        <a:pt x="133" y="157"/>
                        <a:pt x="84" y="148"/>
                      </a:cubicBezTo>
                      <a:cubicBezTo>
                        <a:pt x="84" y="124"/>
                        <a:pt x="84" y="124"/>
                        <a:pt x="84" y="124"/>
                      </a:cubicBezTo>
                      <a:lnTo>
                        <a:pt x="76" y="124"/>
                      </a:ln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16" name="Freeform 11">
                  <a:extLst>
                    <a:ext uri="{FF2B5EF4-FFF2-40B4-BE49-F238E27FC236}">
                      <a16:creationId xmlns:a16="http://schemas.microsoft.com/office/drawing/2014/main" id="{3DD2EAAE-F4C6-3749-8D30-6A2873E40BB7}"/>
                    </a:ext>
                  </a:extLst>
                </p:cNvPr>
                <p:cNvSpPr>
                  <a:spLocks/>
                </p:cNvSpPr>
                <p:nvPr/>
              </p:nvSpPr>
              <p:spPr bwMode="auto">
                <a:xfrm>
                  <a:off x="3368675" y="1336675"/>
                  <a:ext cx="1588" cy="1588"/>
                </a:xfrm>
                <a:custGeom>
                  <a:avLst/>
                  <a:gdLst/>
                  <a:ahLst/>
                  <a:cxnLst>
                    <a:cxn ang="0">
                      <a:pos x="0" y="0"/>
                    </a:cxn>
                    <a:cxn ang="0">
                      <a:pos x="0" y="0"/>
                    </a:cxn>
                    <a:cxn ang="0">
                      <a:pos x="0" y="0"/>
                    </a:cxn>
                  </a:cxnLst>
                  <a:rect l="0" t="0" r="r" b="b"/>
                  <a:pathLst>
                    <a:path>
                      <a:moveTo>
                        <a:pt x="0" y="0"/>
                      </a:moveTo>
                      <a:lnTo>
                        <a:pt x="0" y="0"/>
                      </a:lnTo>
                      <a:lnTo>
                        <a:pt x="0" y="0"/>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17" name="Freeform 12">
                  <a:extLst>
                    <a:ext uri="{FF2B5EF4-FFF2-40B4-BE49-F238E27FC236}">
                      <a16:creationId xmlns:a16="http://schemas.microsoft.com/office/drawing/2014/main" id="{B04366EF-BA0E-12C4-D6B7-8C5670F62BE0}"/>
                    </a:ext>
                  </a:extLst>
                </p:cNvPr>
                <p:cNvSpPr>
                  <a:spLocks/>
                </p:cNvSpPr>
                <p:nvPr/>
              </p:nvSpPr>
              <p:spPr bwMode="auto">
                <a:xfrm>
                  <a:off x="3406775" y="1409700"/>
                  <a:ext cx="9525" cy="9525"/>
                </a:xfrm>
                <a:custGeom>
                  <a:avLst/>
                  <a:gdLst/>
                  <a:ahLst/>
                  <a:cxnLst>
                    <a:cxn ang="0">
                      <a:pos x="0" y="17"/>
                    </a:cxn>
                    <a:cxn ang="0">
                      <a:pos x="28" y="29"/>
                    </a:cxn>
                    <a:cxn ang="0">
                      <a:pos x="32" y="25"/>
                    </a:cxn>
                    <a:cxn ang="0">
                      <a:pos x="0" y="17"/>
                    </a:cxn>
                  </a:cxnLst>
                  <a:rect l="0" t="0" r="r" b="b"/>
                  <a:pathLst>
                    <a:path w="32" h="29">
                      <a:moveTo>
                        <a:pt x="0" y="17"/>
                      </a:moveTo>
                      <a:cubicBezTo>
                        <a:pt x="28" y="29"/>
                        <a:pt x="28" y="29"/>
                        <a:pt x="28" y="29"/>
                      </a:cubicBezTo>
                      <a:cubicBezTo>
                        <a:pt x="32" y="25"/>
                        <a:pt x="32" y="25"/>
                        <a:pt x="32" y="25"/>
                      </a:cubicBezTo>
                      <a:cubicBezTo>
                        <a:pt x="25" y="8"/>
                        <a:pt x="12" y="0"/>
                        <a:pt x="0" y="17"/>
                      </a:cubicBez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18" name="Freeform 13">
                  <a:extLst>
                    <a:ext uri="{FF2B5EF4-FFF2-40B4-BE49-F238E27FC236}">
                      <a16:creationId xmlns:a16="http://schemas.microsoft.com/office/drawing/2014/main" id="{5B7C87EE-71DB-8091-6245-9F693A173667}"/>
                    </a:ext>
                  </a:extLst>
                </p:cNvPr>
                <p:cNvSpPr>
                  <a:spLocks/>
                </p:cNvSpPr>
                <p:nvPr/>
              </p:nvSpPr>
              <p:spPr bwMode="auto">
                <a:xfrm>
                  <a:off x="2809875" y="1676400"/>
                  <a:ext cx="833438" cy="930275"/>
                </a:xfrm>
                <a:custGeom>
                  <a:avLst/>
                  <a:gdLst/>
                  <a:ahLst/>
                  <a:cxnLst>
                    <a:cxn ang="0">
                      <a:pos x="552" y="291"/>
                    </a:cxn>
                    <a:cxn ang="0">
                      <a:pos x="500" y="387"/>
                    </a:cxn>
                    <a:cxn ang="0">
                      <a:pos x="376" y="1131"/>
                    </a:cxn>
                    <a:cxn ang="0">
                      <a:pos x="192" y="1157"/>
                    </a:cxn>
                    <a:cxn ang="0">
                      <a:pos x="148" y="1311"/>
                    </a:cxn>
                    <a:cxn ang="0">
                      <a:pos x="117" y="1409"/>
                    </a:cxn>
                    <a:cxn ang="0">
                      <a:pos x="73" y="1543"/>
                    </a:cxn>
                    <a:cxn ang="0">
                      <a:pos x="68" y="1663"/>
                    </a:cxn>
                    <a:cxn ang="0">
                      <a:pos x="68" y="1651"/>
                    </a:cxn>
                    <a:cxn ang="0">
                      <a:pos x="131" y="1787"/>
                    </a:cxn>
                    <a:cxn ang="0">
                      <a:pos x="191" y="1892"/>
                    </a:cxn>
                    <a:cxn ang="0">
                      <a:pos x="247" y="2043"/>
                    </a:cxn>
                    <a:cxn ang="0">
                      <a:pos x="311" y="2243"/>
                    </a:cxn>
                    <a:cxn ang="0">
                      <a:pos x="300" y="2307"/>
                    </a:cxn>
                    <a:cxn ang="0">
                      <a:pos x="332" y="2351"/>
                    </a:cxn>
                    <a:cxn ang="0">
                      <a:pos x="412" y="2422"/>
                    </a:cxn>
                    <a:cxn ang="0">
                      <a:pos x="552" y="2482"/>
                    </a:cxn>
                    <a:cxn ang="0">
                      <a:pos x="580" y="2535"/>
                    </a:cxn>
                    <a:cxn ang="0">
                      <a:pos x="788" y="2703"/>
                    </a:cxn>
                    <a:cxn ang="0">
                      <a:pos x="796" y="2795"/>
                    </a:cxn>
                    <a:cxn ang="0">
                      <a:pos x="922" y="2865"/>
                    </a:cxn>
                    <a:cxn ang="0">
                      <a:pos x="1011" y="3016"/>
                    </a:cxn>
                    <a:cxn ang="0">
                      <a:pos x="1067" y="3078"/>
                    </a:cxn>
                    <a:cxn ang="0">
                      <a:pos x="1208" y="3071"/>
                    </a:cxn>
                    <a:cxn ang="0">
                      <a:pos x="1284" y="3105"/>
                    </a:cxn>
                    <a:cxn ang="0">
                      <a:pos x="1378" y="3074"/>
                    </a:cxn>
                    <a:cxn ang="0">
                      <a:pos x="1516" y="3191"/>
                    </a:cxn>
                    <a:cxn ang="0">
                      <a:pos x="1556" y="3227"/>
                    </a:cxn>
                    <a:cxn ang="0">
                      <a:pos x="1572" y="3255"/>
                    </a:cxn>
                    <a:cxn ang="0">
                      <a:pos x="1684" y="3224"/>
                    </a:cxn>
                    <a:cxn ang="0">
                      <a:pos x="1798" y="3248"/>
                    </a:cxn>
                    <a:cxn ang="0">
                      <a:pos x="1892" y="3209"/>
                    </a:cxn>
                    <a:cxn ang="0">
                      <a:pos x="2027" y="3209"/>
                    </a:cxn>
                    <a:cxn ang="0">
                      <a:pos x="2260" y="3063"/>
                    </a:cxn>
                    <a:cxn ang="0">
                      <a:pos x="2429" y="3011"/>
                    </a:cxn>
                    <a:cxn ang="0">
                      <a:pos x="2348" y="2927"/>
                    </a:cxn>
                    <a:cxn ang="0">
                      <a:pos x="2344" y="2903"/>
                    </a:cxn>
                    <a:cxn ang="0">
                      <a:pos x="2158" y="2634"/>
                    </a:cxn>
                    <a:cxn ang="0">
                      <a:pos x="1976" y="2507"/>
                    </a:cxn>
                    <a:cxn ang="0">
                      <a:pos x="1971" y="2449"/>
                    </a:cxn>
                    <a:cxn ang="0">
                      <a:pos x="2133" y="2375"/>
                    </a:cxn>
                    <a:cxn ang="0">
                      <a:pos x="2137" y="2175"/>
                    </a:cxn>
                    <a:cxn ang="0">
                      <a:pos x="2168" y="2031"/>
                    </a:cxn>
                    <a:cxn ang="0">
                      <a:pos x="2269" y="1994"/>
                    </a:cxn>
                    <a:cxn ang="0">
                      <a:pos x="2305" y="1863"/>
                    </a:cxn>
                    <a:cxn ang="0">
                      <a:pos x="2336" y="1775"/>
                    </a:cxn>
                    <a:cxn ang="0">
                      <a:pos x="2492" y="1655"/>
                    </a:cxn>
                    <a:cxn ang="0">
                      <a:pos x="2496" y="1623"/>
                    </a:cxn>
                    <a:cxn ang="0">
                      <a:pos x="2542" y="1263"/>
                    </a:cxn>
                    <a:cxn ang="0">
                      <a:pos x="2636" y="1039"/>
                    </a:cxn>
                    <a:cxn ang="0">
                      <a:pos x="2644" y="914"/>
                    </a:cxn>
                    <a:cxn ang="0">
                      <a:pos x="2812" y="826"/>
                    </a:cxn>
                    <a:cxn ang="0">
                      <a:pos x="2916" y="723"/>
                    </a:cxn>
                    <a:cxn ang="0">
                      <a:pos x="2769" y="617"/>
                    </a:cxn>
                    <a:cxn ang="0">
                      <a:pos x="2689" y="495"/>
                    </a:cxn>
                    <a:cxn ang="0">
                      <a:pos x="2684" y="239"/>
                    </a:cxn>
                    <a:cxn ang="0">
                      <a:pos x="2660" y="187"/>
                    </a:cxn>
                    <a:cxn ang="0">
                      <a:pos x="2646" y="155"/>
                    </a:cxn>
                    <a:cxn ang="0">
                      <a:pos x="1676" y="39"/>
                    </a:cxn>
                    <a:cxn ang="0">
                      <a:pos x="1624" y="38"/>
                    </a:cxn>
                    <a:cxn ang="0">
                      <a:pos x="552" y="39"/>
                    </a:cxn>
                  </a:cxnLst>
                  <a:rect l="0" t="0" r="r" b="b"/>
                  <a:pathLst>
                    <a:path w="2916" h="3261">
                      <a:moveTo>
                        <a:pt x="552" y="39"/>
                      </a:moveTo>
                      <a:cubicBezTo>
                        <a:pt x="552" y="291"/>
                        <a:pt x="552" y="291"/>
                        <a:pt x="552" y="291"/>
                      </a:cubicBezTo>
                      <a:cubicBezTo>
                        <a:pt x="552" y="312"/>
                        <a:pt x="561" y="365"/>
                        <a:pt x="545" y="381"/>
                      </a:cubicBezTo>
                      <a:cubicBezTo>
                        <a:pt x="535" y="391"/>
                        <a:pt x="513" y="387"/>
                        <a:pt x="500" y="387"/>
                      </a:cubicBezTo>
                      <a:cubicBezTo>
                        <a:pt x="376" y="387"/>
                        <a:pt x="376" y="387"/>
                        <a:pt x="376" y="387"/>
                      </a:cubicBezTo>
                      <a:cubicBezTo>
                        <a:pt x="376" y="1131"/>
                        <a:pt x="376" y="1131"/>
                        <a:pt x="376" y="1131"/>
                      </a:cubicBezTo>
                      <a:cubicBezTo>
                        <a:pt x="333" y="1125"/>
                        <a:pt x="305" y="1131"/>
                        <a:pt x="264" y="1133"/>
                      </a:cubicBezTo>
                      <a:cubicBezTo>
                        <a:pt x="237" y="1135"/>
                        <a:pt x="209" y="1128"/>
                        <a:pt x="192" y="1157"/>
                      </a:cubicBezTo>
                      <a:cubicBezTo>
                        <a:pt x="179" y="1178"/>
                        <a:pt x="206" y="1199"/>
                        <a:pt x="194" y="1222"/>
                      </a:cubicBezTo>
                      <a:cubicBezTo>
                        <a:pt x="175" y="1258"/>
                        <a:pt x="136" y="1261"/>
                        <a:pt x="148" y="1311"/>
                      </a:cubicBezTo>
                      <a:cubicBezTo>
                        <a:pt x="139" y="1312"/>
                        <a:pt x="132" y="1313"/>
                        <a:pt x="124" y="1316"/>
                      </a:cubicBezTo>
                      <a:cubicBezTo>
                        <a:pt x="58" y="1334"/>
                        <a:pt x="138" y="1381"/>
                        <a:pt x="117" y="1409"/>
                      </a:cubicBezTo>
                      <a:cubicBezTo>
                        <a:pt x="99" y="1434"/>
                        <a:pt x="46" y="1425"/>
                        <a:pt x="44" y="1467"/>
                      </a:cubicBezTo>
                      <a:cubicBezTo>
                        <a:pt x="42" y="1493"/>
                        <a:pt x="80" y="1517"/>
                        <a:pt x="73" y="1543"/>
                      </a:cubicBezTo>
                      <a:cubicBezTo>
                        <a:pt x="63" y="1583"/>
                        <a:pt x="0" y="1582"/>
                        <a:pt x="0" y="1635"/>
                      </a:cubicBezTo>
                      <a:cubicBezTo>
                        <a:pt x="0" y="1674"/>
                        <a:pt x="42" y="1672"/>
                        <a:pt x="68" y="1663"/>
                      </a:cubicBezTo>
                      <a:cubicBezTo>
                        <a:pt x="64" y="1655"/>
                        <a:pt x="64" y="1655"/>
                        <a:pt x="64" y="1655"/>
                      </a:cubicBezTo>
                      <a:cubicBezTo>
                        <a:pt x="68" y="1651"/>
                        <a:pt x="68" y="1651"/>
                        <a:pt x="68" y="1651"/>
                      </a:cubicBezTo>
                      <a:cubicBezTo>
                        <a:pt x="108" y="1671"/>
                        <a:pt x="108" y="1671"/>
                        <a:pt x="108" y="1671"/>
                      </a:cubicBezTo>
                      <a:cubicBezTo>
                        <a:pt x="84" y="1713"/>
                        <a:pt x="126" y="1746"/>
                        <a:pt x="131" y="1787"/>
                      </a:cubicBezTo>
                      <a:cubicBezTo>
                        <a:pt x="133" y="1811"/>
                        <a:pt x="117" y="1836"/>
                        <a:pt x="134" y="1858"/>
                      </a:cubicBezTo>
                      <a:cubicBezTo>
                        <a:pt x="149" y="1876"/>
                        <a:pt x="180" y="1872"/>
                        <a:pt x="191" y="1892"/>
                      </a:cubicBezTo>
                      <a:cubicBezTo>
                        <a:pt x="208" y="1921"/>
                        <a:pt x="171" y="1948"/>
                        <a:pt x="183" y="1975"/>
                      </a:cubicBezTo>
                      <a:cubicBezTo>
                        <a:pt x="195" y="2004"/>
                        <a:pt x="227" y="2020"/>
                        <a:pt x="247" y="2043"/>
                      </a:cubicBezTo>
                      <a:cubicBezTo>
                        <a:pt x="273" y="2072"/>
                        <a:pt x="295" y="2112"/>
                        <a:pt x="313" y="2147"/>
                      </a:cubicBezTo>
                      <a:cubicBezTo>
                        <a:pt x="322" y="2164"/>
                        <a:pt x="319" y="2225"/>
                        <a:pt x="311" y="2243"/>
                      </a:cubicBezTo>
                      <a:cubicBezTo>
                        <a:pt x="305" y="2255"/>
                        <a:pt x="292" y="2261"/>
                        <a:pt x="286" y="2272"/>
                      </a:cubicBezTo>
                      <a:cubicBezTo>
                        <a:pt x="277" y="2289"/>
                        <a:pt x="281" y="2304"/>
                        <a:pt x="300" y="2307"/>
                      </a:cubicBezTo>
                      <a:cubicBezTo>
                        <a:pt x="296" y="2317"/>
                        <a:pt x="286" y="2331"/>
                        <a:pt x="291" y="2342"/>
                      </a:cubicBezTo>
                      <a:cubicBezTo>
                        <a:pt x="297" y="2355"/>
                        <a:pt x="320" y="2351"/>
                        <a:pt x="332" y="2351"/>
                      </a:cubicBezTo>
                      <a:cubicBezTo>
                        <a:pt x="360" y="2349"/>
                        <a:pt x="400" y="2348"/>
                        <a:pt x="420" y="2371"/>
                      </a:cubicBezTo>
                      <a:cubicBezTo>
                        <a:pt x="403" y="2381"/>
                        <a:pt x="390" y="2409"/>
                        <a:pt x="412" y="2422"/>
                      </a:cubicBezTo>
                      <a:cubicBezTo>
                        <a:pt x="439" y="2439"/>
                        <a:pt x="478" y="2430"/>
                        <a:pt x="508" y="2440"/>
                      </a:cubicBezTo>
                      <a:cubicBezTo>
                        <a:pt x="529" y="2447"/>
                        <a:pt x="536" y="2468"/>
                        <a:pt x="552" y="2482"/>
                      </a:cubicBezTo>
                      <a:cubicBezTo>
                        <a:pt x="575" y="2503"/>
                        <a:pt x="591" y="2495"/>
                        <a:pt x="600" y="2531"/>
                      </a:cubicBezTo>
                      <a:cubicBezTo>
                        <a:pt x="580" y="2535"/>
                        <a:pt x="580" y="2535"/>
                        <a:pt x="580" y="2535"/>
                      </a:cubicBezTo>
                      <a:cubicBezTo>
                        <a:pt x="584" y="2594"/>
                        <a:pt x="666" y="2604"/>
                        <a:pt x="704" y="2633"/>
                      </a:cubicBezTo>
                      <a:cubicBezTo>
                        <a:pt x="736" y="2657"/>
                        <a:pt x="746" y="2690"/>
                        <a:pt x="788" y="2703"/>
                      </a:cubicBezTo>
                      <a:cubicBezTo>
                        <a:pt x="767" y="2752"/>
                        <a:pt x="786" y="2747"/>
                        <a:pt x="812" y="2787"/>
                      </a:cubicBezTo>
                      <a:cubicBezTo>
                        <a:pt x="796" y="2795"/>
                        <a:pt x="796" y="2795"/>
                        <a:pt x="796" y="2795"/>
                      </a:cubicBezTo>
                      <a:cubicBezTo>
                        <a:pt x="796" y="2803"/>
                        <a:pt x="796" y="2803"/>
                        <a:pt x="796" y="2803"/>
                      </a:cubicBezTo>
                      <a:cubicBezTo>
                        <a:pt x="837" y="2823"/>
                        <a:pt x="887" y="2832"/>
                        <a:pt x="922" y="2865"/>
                      </a:cubicBezTo>
                      <a:cubicBezTo>
                        <a:pt x="950" y="2890"/>
                        <a:pt x="929" y="2921"/>
                        <a:pt x="944" y="2950"/>
                      </a:cubicBezTo>
                      <a:cubicBezTo>
                        <a:pt x="962" y="2983"/>
                        <a:pt x="986" y="2993"/>
                        <a:pt x="1011" y="3016"/>
                      </a:cubicBezTo>
                      <a:cubicBezTo>
                        <a:pt x="1026" y="3029"/>
                        <a:pt x="1024" y="3047"/>
                        <a:pt x="1035" y="3061"/>
                      </a:cubicBezTo>
                      <a:cubicBezTo>
                        <a:pt x="1043" y="3070"/>
                        <a:pt x="1057" y="3071"/>
                        <a:pt x="1067" y="3078"/>
                      </a:cubicBezTo>
                      <a:cubicBezTo>
                        <a:pt x="1111" y="3105"/>
                        <a:pt x="1169" y="3141"/>
                        <a:pt x="1200" y="3071"/>
                      </a:cubicBezTo>
                      <a:cubicBezTo>
                        <a:pt x="1208" y="3071"/>
                        <a:pt x="1208" y="3071"/>
                        <a:pt x="1208" y="3071"/>
                      </a:cubicBezTo>
                      <a:cubicBezTo>
                        <a:pt x="1218" y="3086"/>
                        <a:pt x="1232" y="3080"/>
                        <a:pt x="1248" y="3086"/>
                      </a:cubicBezTo>
                      <a:cubicBezTo>
                        <a:pt x="1260" y="3091"/>
                        <a:pt x="1270" y="3104"/>
                        <a:pt x="1284" y="3105"/>
                      </a:cubicBezTo>
                      <a:cubicBezTo>
                        <a:pt x="1307" y="3105"/>
                        <a:pt x="1327" y="3070"/>
                        <a:pt x="1332" y="3051"/>
                      </a:cubicBezTo>
                      <a:cubicBezTo>
                        <a:pt x="1347" y="3053"/>
                        <a:pt x="1370" y="3058"/>
                        <a:pt x="1378" y="3074"/>
                      </a:cubicBezTo>
                      <a:cubicBezTo>
                        <a:pt x="1383" y="3084"/>
                        <a:pt x="1378" y="3095"/>
                        <a:pt x="1386" y="3104"/>
                      </a:cubicBezTo>
                      <a:cubicBezTo>
                        <a:pt x="1420" y="3141"/>
                        <a:pt x="1462" y="3188"/>
                        <a:pt x="1516" y="3191"/>
                      </a:cubicBezTo>
                      <a:cubicBezTo>
                        <a:pt x="1512" y="3231"/>
                        <a:pt x="1512" y="3231"/>
                        <a:pt x="1512" y="3231"/>
                      </a:cubicBezTo>
                      <a:cubicBezTo>
                        <a:pt x="1556" y="3227"/>
                        <a:pt x="1556" y="3227"/>
                        <a:pt x="1556" y="3227"/>
                      </a:cubicBezTo>
                      <a:cubicBezTo>
                        <a:pt x="1564" y="3255"/>
                        <a:pt x="1564" y="3255"/>
                        <a:pt x="1564" y="3255"/>
                      </a:cubicBezTo>
                      <a:cubicBezTo>
                        <a:pt x="1572" y="3255"/>
                        <a:pt x="1572" y="3255"/>
                        <a:pt x="1572" y="3255"/>
                      </a:cubicBezTo>
                      <a:cubicBezTo>
                        <a:pt x="1582" y="3229"/>
                        <a:pt x="1607" y="3197"/>
                        <a:pt x="1640" y="3206"/>
                      </a:cubicBezTo>
                      <a:cubicBezTo>
                        <a:pt x="1655" y="3209"/>
                        <a:pt x="1668" y="3222"/>
                        <a:pt x="1684" y="3224"/>
                      </a:cubicBezTo>
                      <a:cubicBezTo>
                        <a:pt x="1701" y="3225"/>
                        <a:pt x="1719" y="3206"/>
                        <a:pt x="1735" y="3212"/>
                      </a:cubicBezTo>
                      <a:cubicBezTo>
                        <a:pt x="1756" y="3219"/>
                        <a:pt x="1768" y="3261"/>
                        <a:pt x="1798" y="3248"/>
                      </a:cubicBezTo>
                      <a:cubicBezTo>
                        <a:pt x="1812" y="3243"/>
                        <a:pt x="1817" y="3223"/>
                        <a:pt x="1832" y="3216"/>
                      </a:cubicBezTo>
                      <a:cubicBezTo>
                        <a:pt x="1850" y="3207"/>
                        <a:pt x="1872" y="3213"/>
                        <a:pt x="1892" y="3209"/>
                      </a:cubicBezTo>
                      <a:cubicBezTo>
                        <a:pt x="1908" y="3206"/>
                        <a:pt x="1923" y="3194"/>
                        <a:pt x="1938" y="3193"/>
                      </a:cubicBezTo>
                      <a:cubicBezTo>
                        <a:pt x="1966" y="3190"/>
                        <a:pt x="1995" y="3221"/>
                        <a:pt x="2027" y="3209"/>
                      </a:cubicBezTo>
                      <a:cubicBezTo>
                        <a:pt x="2086" y="3185"/>
                        <a:pt x="2121" y="3103"/>
                        <a:pt x="2176" y="3070"/>
                      </a:cubicBezTo>
                      <a:cubicBezTo>
                        <a:pt x="2199" y="3057"/>
                        <a:pt x="2234" y="3063"/>
                        <a:pt x="2260" y="3063"/>
                      </a:cubicBezTo>
                      <a:cubicBezTo>
                        <a:pt x="2321" y="3063"/>
                        <a:pt x="2388" y="3049"/>
                        <a:pt x="2448" y="3063"/>
                      </a:cubicBezTo>
                      <a:cubicBezTo>
                        <a:pt x="2447" y="3043"/>
                        <a:pt x="2432" y="3030"/>
                        <a:pt x="2429" y="3011"/>
                      </a:cubicBezTo>
                      <a:cubicBezTo>
                        <a:pt x="2425" y="2986"/>
                        <a:pt x="2444" y="2961"/>
                        <a:pt x="2430" y="2936"/>
                      </a:cubicBezTo>
                      <a:cubicBezTo>
                        <a:pt x="2415" y="2910"/>
                        <a:pt x="2366" y="2905"/>
                        <a:pt x="2348" y="2927"/>
                      </a:cubicBezTo>
                      <a:cubicBezTo>
                        <a:pt x="2344" y="2927"/>
                        <a:pt x="2344" y="2927"/>
                        <a:pt x="2344" y="2927"/>
                      </a:cubicBezTo>
                      <a:cubicBezTo>
                        <a:pt x="2344" y="2903"/>
                        <a:pt x="2344" y="2903"/>
                        <a:pt x="2344" y="2903"/>
                      </a:cubicBezTo>
                      <a:cubicBezTo>
                        <a:pt x="2282" y="2856"/>
                        <a:pt x="2283" y="2777"/>
                        <a:pt x="2247" y="2712"/>
                      </a:cubicBezTo>
                      <a:cubicBezTo>
                        <a:pt x="2227" y="2678"/>
                        <a:pt x="2184" y="2662"/>
                        <a:pt x="2158" y="2634"/>
                      </a:cubicBezTo>
                      <a:cubicBezTo>
                        <a:pt x="2131" y="2605"/>
                        <a:pt x="2122" y="2569"/>
                        <a:pt x="2091" y="2545"/>
                      </a:cubicBezTo>
                      <a:cubicBezTo>
                        <a:pt x="2053" y="2515"/>
                        <a:pt x="2022" y="2513"/>
                        <a:pt x="1976" y="2507"/>
                      </a:cubicBezTo>
                      <a:cubicBezTo>
                        <a:pt x="1964" y="2505"/>
                        <a:pt x="1945" y="2502"/>
                        <a:pt x="1944" y="2486"/>
                      </a:cubicBezTo>
                      <a:cubicBezTo>
                        <a:pt x="1943" y="2469"/>
                        <a:pt x="1964" y="2462"/>
                        <a:pt x="1971" y="2449"/>
                      </a:cubicBezTo>
                      <a:cubicBezTo>
                        <a:pt x="1981" y="2433"/>
                        <a:pt x="1964" y="2411"/>
                        <a:pt x="1984" y="2401"/>
                      </a:cubicBezTo>
                      <a:cubicBezTo>
                        <a:pt x="2034" y="2375"/>
                        <a:pt x="2093" y="2437"/>
                        <a:pt x="2133" y="2375"/>
                      </a:cubicBezTo>
                      <a:cubicBezTo>
                        <a:pt x="2151" y="2347"/>
                        <a:pt x="2136" y="2287"/>
                        <a:pt x="2136" y="2255"/>
                      </a:cubicBezTo>
                      <a:cubicBezTo>
                        <a:pt x="2136" y="2229"/>
                        <a:pt x="2130" y="2200"/>
                        <a:pt x="2137" y="2175"/>
                      </a:cubicBezTo>
                      <a:cubicBezTo>
                        <a:pt x="2146" y="2145"/>
                        <a:pt x="2169" y="2118"/>
                        <a:pt x="2175" y="2087"/>
                      </a:cubicBezTo>
                      <a:cubicBezTo>
                        <a:pt x="2179" y="2067"/>
                        <a:pt x="2162" y="2050"/>
                        <a:pt x="2168" y="2031"/>
                      </a:cubicBezTo>
                      <a:cubicBezTo>
                        <a:pt x="2174" y="2012"/>
                        <a:pt x="2195" y="1974"/>
                        <a:pt x="2219" y="1980"/>
                      </a:cubicBezTo>
                      <a:cubicBezTo>
                        <a:pt x="2239" y="1985"/>
                        <a:pt x="2246" y="2013"/>
                        <a:pt x="2269" y="1994"/>
                      </a:cubicBezTo>
                      <a:cubicBezTo>
                        <a:pt x="2292" y="1976"/>
                        <a:pt x="2276" y="1965"/>
                        <a:pt x="2280" y="1943"/>
                      </a:cubicBezTo>
                      <a:cubicBezTo>
                        <a:pt x="2285" y="1915"/>
                        <a:pt x="2299" y="1890"/>
                        <a:pt x="2305" y="1863"/>
                      </a:cubicBezTo>
                      <a:cubicBezTo>
                        <a:pt x="2309" y="1848"/>
                        <a:pt x="2305" y="1833"/>
                        <a:pt x="2309" y="1819"/>
                      </a:cubicBezTo>
                      <a:cubicBezTo>
                        <a:pt x="2315" y="1800"/>
                        <a:pt x="2336" y="1796"/>
                        <a:pt x="2336" y="1775"/>
                      </a:cubicBezTo>
                      <a:cubicBezTo>
                        <a:pt x="2417" y="1668"/>
                        <a:pt x="2417" y="1668"/>
                        <a:pt x="2417" y="1668"/>
                      </a:cubicBezTo>
                      <a:cubicBezTo>
                        <a:pt x="2492" y="1655"/>
                        <a:pt x="2492" y="1655"/>
                        <a:pt x="2492" y="1655"/>
                      </a:cubicBezTo>
                      <a:cubicBezTo>
                        <a:pt x="2496" y="1627"/>
                        <a:pt x="2496" y="1627"/>
                        <a:pt x="2496" y="1627"/>
                      </a:cubicBezTo>
                      <a:cubicBezTo>
                        <a:pt x="2496" y="1623"/>
                        <a:pt x="2496" y="1623"/>
                        <a:pt x="2496" y="1623"/>
                      </a:cubicBezTo>
                      <a:cubicBezTo>
                        <a:pt x="2478" y="1556"/>
                        <a:pt x="2535" y="1520"/>
                        <a:pt x="2545" y="1459"/>
                      </a:cubicBezTo>
                      <a:cubicBezTo>
                        <a:pt x="2557" y="1393"/>
                        <a:pt x="2537" y="1330"/>
                        <a:pt x="2542" y="1263"/>
                      </a:cubicBezTo>
                      <a:cubicBezTo>
                        <a:pt x="2545" y="1214"/>
                        <a:pt x="2574" y="1159"/>
                        <a:pt x="2594" y="1115"/>
                      </a:cubicBezTo>
                      <a:cubicBezTo>
                        <a:pt x="2607" y="1087"/>
                        <a:pt x="2610" y="1059"/>
                        <a:pt x="2636" y="1039"/>
                      </a:cubicBezTo>
                      <a:cubicBezTo>
                        <a:pt x="2620" y="1000"/>
                        <a:pt x="2628" y="987"/>
                        <a:pt x="2637" y="950"/>
                      </a:cubicBezTo>
                      <a:cubicBezTo>
                        <a:pt x="2640" y="939"/>
                        <a:pt x="2635" y="922"/>
                        <a:pt x="2644" y="914"/>
                      </a:cubicBezTo>
                      <a:cubicBezTo>
                        <a:pt x="2673" y="888"/>
                        <a:pt x="2727" y="925"/>
                        <a:pt x="2728" y="859"/>
                      </a:cubicBezTo>
                      <a:cubicBezTo>
                        <a:pt x="2812" y="826"/>
                        <a:pt x="2812" y="826"/>
                        <a:pt x="2812" y="826"/>
                      </a:cubicBezTo>
                      <a:cubicBezTo>
                        <a:pt x="2853" y="823"/>
                        <a:pt x="2853" y="823"/>
                        <a:pt x="2853" y="823"/>
                      </a:cubicBezTo>
                      <a:cubicBezTo>
                        <a:pt x="2916" y="723"/>
                        <a:pt x="2916" y="723"/>
                        <a:pt x="2916" y="723"/>
                      </a:cubicBezTo>
                      <a:cubicBezTo>
                        <a:pt x="2891" y="711"/>
                        <a:pt x="2859" y="704"/>
                        <a:pt x="2837" y="687"/>
                      </a:cubicBezTo>
                      <a:cubicBezTo>
                        <a:pt x="2812" y="668"/>
                        <a:pt x="2794" y="637"/>
                        <a:pt x="2769" y="617"/>
                      </a:cubicBezTo>
                      <a:cubicBezTo>
                        <a:pt x="2753" y="604"/>
                        <a:pt x="2733" y="615"/>
                        <a:pt x="2720" y="598"/>
                      </a:cubicBezTo>
                      <a:cubicBezTo>
                        <a:pt x="2697" y="568"/>
                        <a:pt x="2696" y="531"/>
                        <a:pt x="2689" y="495"/>
                      </a:cubicBezTo>
                      <a:cubicBezTo>
                        <a:pt x="2675" y="416"/>
                        <a:pt x="2676" y="336"/>
                        <a:pt x="2668" y="259"/>
                      </a:cubicBezTo>
                      <a:cubicBezTo>
                        <a:pt x="2684" y="261"/>
                        <a:pt x="2687" y="254"/>
                        <a:pt x="2684" y="239"/>
                      </a:cubicBezTo>
                      <a:cubicBezTo>
                        <a:pt x="2654" y="245"/>
                        <a:pt x="2653" y="210"/>
                        <a:pt x="2656" y="187"/>
                      </a:cubicBezTo>
                      <a:cubicBezTo>
                        <a:pt x="2660" y="187"/>
                        <a:pt x="2660" y="187"/>
                        <a:pt x="2660" y="187"/>
                      </a:cubicBezTo>
                      <a:cubicBezTo>
                        <a:pt x="2661" y="204"/>
                        <a:pt x="2691" y="231"/>
                        <a:pt x="2688" y="206"/>
                      </a:cubicBezTo>
                      <a:cubicBezTo>
                        <a:pt x="2686" y="186"/>
                        <a:pt x="2658" y="170"/>
                        <a:pt x="2646" y="155"/>
                      </a:cubicBezTo>
                      <a:cubicBezTo>
                        <a:pt x="2619" y="121"/>
                        <a:pt x="2610" y="81"/>
                        <a:pt x="2620" y="39"/>
                      </a:cubicBezTo>
                      <a:cubicBezTo>
                        <a:pt x="1676" y="39"/>
                        <a:pt x="1676" y="39"/>
                        <a:pt x="1676" y="39"/>
                      </a:cubicBezTo>
                      <a:cubicBezTo>
                        <a:pt x="1680" y="29"/>
                        <a:pt x="1691" y="5"/>
                        <a:pt x="1672" y="3"/>
                      </a:cubicBezTo>
                      <a:cubicBezTo>
                        <a:pt x="1651" y="0"/>
                        <a:pt x="1644" y="35"/>
                        <a:pt x="1624" y="38"/>
                      </a:cubicBezTo>
                      <a:cubicBezTo>
                        <a:pt x="1555" y="49"/>
                        <a:pt x="1477" y="39"/>
                        <a:pt x="1408" y="39"/>
                      </a:cubicBezTo>
                      <a:lnTo>
                        <a:pt x="552" y="39"/>
                      </a:lnTo>
                      <a:close/>
                    </a:path>
                  </a:pathLst>
                </a:custGeom>
                <a:solidFill>
                  <a:srgbClr val="002060"/>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19" name="Freeform 14">
                  <a:extLst>
                    <a:ext uri="{FF2B5EF4-FFF2-40B4-BE49-F238E27FC236}">
                      <a16:creationId xmlns:a16="http://schemas.microsoft.com/office/drawing/2014/main" id="{B54F27F1-E9EF-DBA1-DD86-FAE4F64D260C}"/>
                    </a:ext>
                  </a:extLst>
                </p:cNvPr>
                <p:cNvSpPr>
                  <a:spLocks/>
                </p:cNvSpPr>
                <p:nvPr/>
              </p:nvSpPr>
              <p:spPr bwMode="auto">
                <a:xfrm>
                  <a:off x="2441575" y="2232025"/>
                  <a:ext cx="647700" cy="439738"/>
                </a:xfrm>
                <a:custGeom>
                  <a:avLst/>
                  <a:gdLst/>
                  <a:ahLst/>
                  <a:cxnLst>
                    <a:cxn ang="0">
                      <a:pos x="1271" y="121"/>
                    </a:cxn>
                    <a:cxn ang="0">
                      <a:pos x="1215" y="173"/>
                    </a:cxn>
                    <a:cxn ang="0">
                      <a:pos x="1116" y="269"/>
                    </a:cxn>
                    <a:cxn ang="0">
                      <a:pos x="1032" y="325"/>
                    </a:cxn>
                    <a:cxn ang="0">
                      <a:pos x="940" y="340"/>
                    </a:cxn>
                    <a:cxn ang="0">
                      <a:pos x="776" y="381"/>
                    </a:cxn>
                    <a:cxn ang="0">
                      <a:pos x="820" y="409"/>
                    </a:cxn>
                    <a:cxn ang="0">
                      <a:pos x="572" y="525"/>
                    </a:cxn>
                    <a:cxn ang="0">
                      <a:pos x="428" y="597"/>
                    </a:cxn>
                    <a:cxn ang="0">
                      <a:pos x="336" y="579"/>
                    </a:cxn>
                    <a:cxn ang="0">
                      <a:pos x="224" y="601"/>
                    </a:cxn>
                    <a:cxn ang="0">
                      <a:pos x="123" y="717"/>
                    </a:cxn>
                    <a:cxn ang="0">
                      <a:pos x="9" y="858"/>
                    </a:cxn>
                    <a:cxn ang="0">
                      <a:pos x="39" y="957"/>
                    </a:cxn>
                    <a:cxn ang="0">
                      <a:pos x="52" y="1033"/>
                    </a:cxn>
                    <a:cxn ang="0">
                      <a:pos x="110" y="1154"/>
                    </a:cxn>
                    <a:cxn ang="0">
                      <a:pos x="112" y="1209"/>
                    </a:cxn>
                    <a:cxn ang="0">
                      <a:pos x="286" y="1397"/>
                    </a:cxn>
                    <a:cxn ang="0">
                      <a:pos x="312" y="1541"/>
                    </a:cxn>
                    <a:cxn ang="0">
                      <a:pos x="373" y="1421"/>
                    </a:cxn>
                    <a:cxn ang="0">
                      <a:pos x="464" y="1298"/>
                    </a:cxn>
                    <a:cxn ang="0">
                      <a:pos x="608" y="1299"/>
                    </a:cxn>
                    <a:cxn ang="0">
                      <a:pos x="728" y="1309"/>
                    </a:cxn>
                    <a:cxn ang="0">
                      <a:pos x="749" y="1213"/>
                    </a:cxn>
                    <a:cxn ang="0">
                      <a:pos x="772" y="1149"/>
                    </a:cxn>
                    <a:cxn ang="0">
                      <a:pos x="932" y="1029"/>
                    </a:cxn>
                    <a:cxn ang="0">
                      <a:pos x="1072" y="1146"/>
                    </a:cxn>
                    <a:cxn ang="0">
                      <a:pos x="1188" y="1172"/>
                    </a:cxn>
                    <a:cxn ang="0">
                      <a:pos x="1432" y="1137"/>
                    </a:cxn>
                    <a:cxn ang="0">
                      <a:pos x="1458" y="1111"/>
                    </a:cxn>
                    <a:cxn ang="0">
                      <a:pos x="1596" y="1099"/>
                    </a:cxn>
                    <a:cxn ang="0">
                      <a:pos x="1748" y="1033"/>
                    </a:cxn>
                    <a:cxn ang="0">
                      <a:pos x="1828" y="1054"/>
                    </a:cxn>
                    <a:cxn ang="0">
                      <a:pos x="1900" y="1005"/>
                    </a:cxn>
                    <a:cxn ang="0">
                      <a:pos x="2052" y="1012"/>
                    </a:cxn>
                    <a:cxn ang="0">
                      <a:pos x="2164" y="1045"/>
                    </a:cxn>
                    <a:cxn ang="0">
                      <a:pos x="2208" y="1016"/>
                    </a:cxn>
                    <a:cxn ang="0">
                      <a:pos x="2240" y="937"/>
                    </a:cxn>
                    <a:cxn ang="0">
                      <a:pos x="2100" y="849"/>
                    </a:cxn>
                    <a:cxn ang="0">
                      <a:pos x="2096" y="757"/>
                    </a:cxn>
                    <a:cxn ang="0">
                      <a:pos x="2004" y="681"/>
                    </a:cxn>
                    <a:cxn ang="0">
                      <a:pos x="1880" y="609"/>
                    </a:cxn>
                    <a:cxn ang="0">
                      <a:pos x="1853" y="528"/>
                    </a:cxn>
                    <a:cxn ang="0">
                      <a:pos x="1713" y="468"/>
                    </a:cxn>
                    <a:cxn ang="0">
                      <a:pos x="1724" y="421"/>
                    </a:cxn>
                    <a:cxn ang="0">
                      <a:pos x="1600" y="345"/>
                    </a:cxn>
                    <a:cxn ang="0">
                      <a:pos x="1620" y="273"/>
                    </a:cxn>
                    <a:cxn ang="0">
                      <a:pos x="1624" y="237"/>
                    </a:cxn>
                    <a:cxn ang="0">
                      <a:pos x="1404" y="4"/>
                    </a:cxn>
                  </a:cxnLst>
                  <a:rect l="0" t="0" r="r" b="b"/>
                  <a:pathLst>
                    <a:path w="2268" h="1541">
                      <a:moveTo>
                        <a:pt x="1272" y="61"/>
                      </a:moveTo>
                      <a:cubicBezTo>
                        <a:pt x="1270" y="78"/>
                        <a:pt x="1278" y="106"/>
                        <a:pt x="1271" y="121"/>
                      </a:cubicBezTo>
                      <a:cubicBezTo>
                        <a:pt x="1264" y="135"/>
                        <a:pt x="1248" y="135"/>
                        <a:pt x="1237" y="143"/>
                      </a:cubicBezTo>
                      <a:cubicBezTo>
                        <a:pt x="1226" y="151"/>
                        <a:pt x="1225" y="165"/>
                        <a:pt x="1215" y="173"/>
                      </a:cubicBezTo>
                      <a:cubicBezTo>
                        <a:pt x="1204" y="181"/>
                        <a:pt x="1191" y="181"/>
                        <a:pt x="1180" y="190"/>
                      </a:cubicBezTo>
                      <a:cubicBezTo>
                        <a:pt x="1153" y="212"/>
                        <a:pt x="1141" y="245"/>
                        <a:pt x="1116" y="269"/>
                      </a:cubicBezTo>
                      <a:cubicBezTo>
                        <a:pt x="1102" y="283"/>
                        <a:pt x="1081" y="286"/>
                        <a:pt x="1066" y="298"/>
                      </a:cubicBezTo>
                      <a:cubicBezTo>
                        <a:pt x="1054" y="307"/>
                        <a:pt x="1049" y="322"/>
                        <a:pt x="1032" y="325"/>
                      </a:cubicBezTo>
                      <a:cubicBezTo>
                        <a:pt x="1019" y="327"/>
                        <a:pt x="1005" y="322"/>
                        <a:pt x="992" y="323"/>
                      </a:cubicBezTo>
                      <a:cubicBezTo>
                        <a:pt x="974" y="325"/>
                        <a:pt x="958" y="337"/>
                        <a:pt x="940" y="340"/>
                      </a:cubicBezTo>
                      <a:cubicBezTo>
                        <a:pt x="906" y="345"/>
                        <a:pt x="871" y="344"/>
                        <a:pt x="836" y="345"/>
                      </a:cubicBezTo>
                      <a:cubicBezTo>
                        <a:pt x="811" y="346"/>
                        <a:pt x="784" y="355"/>
                        <a:pt x="776" y="381"/>
                      </a:cubicBezTo>
                      <a:cubicBezTo>
                        <a:pt x="820" y="405"/>
                        <a:pt x="820" y="405"/>
                        <a:pt x="820" y="405"/>
                      </a:cubicBezTo>
                      <a:cubicBezTo>
                        <a:pt x="820" y="409"/>
                        <a:pt x="820" y="409"/>
                        <a:pt x="820" y="409"/>
                      </a:cubicBezTo>
                      <a:cubicBezTo>
                        <a:pt x="787" y="438"/>
                        <a:pt x="765" y="493"/>
                        <a:pt x="723" y="511"/>
                      </a:cubicBezTo>
                      <a:cubicBezTo>
                        <a:pt x="680" y="530"/>
                        <a:pt x="617" y="519"/>
                        <a:pt x="572" y="525"/>
                      </a:cubicBezTo>
                      <a:cubicBezTo>
                        <a:pt x="532" y="530"/>
                        <a:pt x="505" y="552"/>
                        <a:pt x="475" y="573"/>
                      </a:cubicBezTo>
                      <a:cubicBezTo>
                        <a:pt x="458" y="584"/>
                        <a:pt x="439" y="578"/>
                        <a:pt x="428" y="597"/>
                      </a:cubicBezTo>
                      <a:cubicBezTo>
                        <a:pt x="409" y="584"/>
                        <a:pt x="392" y="569"/>
                        <a:pt x="388" y="545"/>
                      </a:cubicBezTo>
                      <a:cubicBezTo>
                        <a:pt x="361" y="548"/>
                        <a:pt x="357" y="567"/>
                        <a:pt x="336" y="579"/>
                      </a:cubicBezTo>
                      <a:cubicBezTo>
                        <a:pt x="317" y="591"/>
                        <a:pt x="292" y="585"/>
                        <a:pt x="284" y="609"/>
                      </a:cubicBezTo>
                      <a:cubicBezTo>
                        <a:pt x="224" y="601"/>
                        <a:pt x="224" y="601"/>
                        <a:pt x="224" y="601"/>
                      </a:cubicBezTo>
                      <a:cubicBezTo>
                        <a:pt x="201" y="619"/>
                        <a:pt x="172" y="625"/>
                        <a:pt x="152" y="651"/>
                      </a:cubicBezTo>
                      <a:cubicBezTo>
                        <a:pt x="137" y="669"/>
                        <a:pt x="133" y="696"/>
                        <a:pt x="123" y="717"/>
                      </a:cubicBezTo>
                      <a:cubicBezTo>
                        <a:pt x="112" y="745"/>
                        <a:pt x="86" y="783"/>
                        <a:pt x="69" y="809"/>
                      </a:cubicBezTo>
                      <a:cubicBezTo>
                        <a:pt x="54" y="830"/>
                        <a:pt x="19" y="834"/>
                        <a:pt x="9" y="858"/>
                      </a:cubicBezTo>
                      <a:cubicBezTo>
                        <a:pt x="0" y="878"/>
                        <a:pt x="24" y="891"/>
                        <a:pt x="40" y="889"/>
                      </a:cubicBezTo>
                      <a:cubicBezTo>
                        <a:pt x="39" y="957"/>
                        <a:pt x="39" y="957"/>
                        <a:pt x="39" y="957"/>
                      </a:cubicBezTo>
                      <a:cubicBezTo>
                        <a:pt x="28" y="993"/>
                        <a:pt x="28" y="993"/>
                        <a:pt x="28" y="993"/>
                      </a:cubicBezTo>
                      <a:cubicBezTo>
                        <a:pt x="52" y="1033"/>
                        <a:pt x="52" y="1033"/>
                        <a:pt x="52" y="1033"/>
                      </a:cubicBezTo>
                      <a:cubicBezTo>
                        <a:pt x="61" y="1113"/>
                        <a:pt x="61" y="1113"/>
                        <a:pt x="61" y="1113"/>
                      </a:cubicBezTo>
                      <a:cubicBezTo>
                        <a:pt x="110" y="1154"/>
                        <a:pt x="110" y="1154"/>
                        <a:pt x="110" y="1154"/>
                      </a:cubicBezTo>
                      <a:cubicBezTo>
                        <a:pt x="132" y="1205"/>
                        <a:pt x="132" y="1205"/>
                        <a:pt x="132" y="1205"/>
                      </a:cubicBezTo>
                      <a:cubicBezTo>
                        <a:pt x="112" y="1209"/>
                        <a:pt x="112" y="1209"/>
                        <a:pt x="112" y="1209"/>
                      </a:cubicBezTo>
                      <a:cubicBezTo>
                        <a:pt x="126" y="1268"/>
                        <a:pt x="193" y="1332"/>
                        <a:pt x="240" y="1368"/>
                      </a:cubicBezTo>
                      <a:cubicBezTo>
                        <a:pt x="256" y="1380"/>
                        <a:pt x="274" y="1381"/>
                        <a:pt x="286" y="1397"/>
                      </a:cubicBezTo>
                      <a:cubicBezTo>
                        <a:pt x="304" y="1420"/>
                        <a:pt x="291" y="1451"/>
                        <a:pt x="293" y="1477"/>
                      </a:cubicBezTo>
                      <a:cubicBezTo>
                        <a:pt x="295" y="1500"/>
                        <a:pt x="311" y="1518"/>
                        <a:pt x="312" y="1541"/>
                      </a:cubicBezTo>
                      <a:cubicBezTo>
                        <a:pt x="336" y="1533"/>
                        <a:pt x="335" y="1502"/>
                        <a:pt x="343" y="1481"/>
                      </a:cubicBezTo>
                      <a:cubicBezTo>
                        <a:pt x="351" y="1461"/>
                        <a:pt x="369" y="1443"/>
                        <a:pt x="373" y="1421"/>
                      </a:cubicBezTo>
                      <a:cubicBezTo>
                        <a:pt x="380" y="1384"/>
                        <a:pt x="371" y="1351"/>
                        <a:pt x="393" y="1314"/>
                      </a:cubicBezTo>
                      <a:cubicBezTo>
                        <a:pt x="408" y="1289"/>
                        <a:pt x="441" y="1301"/>
                        <a:pt x="464" y="1298"/>
                      </a:cubicBezTo>
                      <a:cubicBezTo>
                        <a:pt x="489" y="1295"/>
                        <a:pt x="517" y="1279"/>
                        <a:pt x="540" y="1278"/>
                      </a:cubicBezTo>
                      <a:cubicBezTo>
                        <a:pt x="564" y="1277"/>
                        <a:pt x="586" y="1295"/>
                        <a:pt x="608" y="1299"/>
                      </a:cubicBezTo>
                      <a:cubicBezTo>
                        <a:pt x="630" y="1303"/>
                        <a:pt x="642" y="1295"/>
                        <a:pt x="660" y="1313"/>
                      </a:cubicBezTo>
                      <a:cubicBezTo>
                        <a:pt x="688" y="1303"/>
                        <a:pt x="706" y="1270"/>
                        <a:pt x="728" y="1309"/>
                      </a:cubicBezTo>
                      <a:cubicBezTo>
                        <a:pt x="740" y="1305"/>
                        <a:pt x="740" y="1305"/>
                        <a:pt x="740" y="1305"/>
                      </a:cubicBezTo>
                      <a:cubicBezTo>
                        <a:pt x="749" y="1213"/>
                        <a:pt x="749" y="1213"/>
                        <a:pt x="749" y="1213"/>
                      </a:cubicBezTo>
                      <a:cubicBezTo>
                        <a:pt x="732" y="1157"/>
                        <a:pt x="732" y="1157"/>
                        <a:pt x="732" y="1157"/>
                      </a:cubicBezTo>
                      <a:cubicBezTo>
                        <a:pt x="772" y="1149"/>
                        <a:pt x="772" y="1149"/>
                        <a:pt x="772" y="1149"/>
                      </a:cubicBezTo>
                      <a:cubicBezTo>
                        <a:pt x="824" y="1057"/>
                        <a:pt x="824" y="1057"/>
                        <a:pt x="824" y="1057"/>
                      </a:cubicBezTo>
                      <a:cubicBezTo>
                        <a:pt x="867" y="1050"/>
                        <a:pt x="881" y="1007"/>
                        <a:pt x="932" y="1029"/>
                      </a:cubicBezTo>
                      <a:cubicBezTo>
                        <a:pt x="961" y="1041"/>
                        <a:pt x="1008" y="1066"/>
                        <a:pt x="1030" y="1089"/>
                      </a:cubicBezTo>
                      <a:cubicBezTo>
                        <a:pt x="1046" y="1106"/>
                        <a:pt x="1051" y="1136"/>
                        <a:pt x="1072" y="1146"/>
                      </a:cubicBezTo>
                      <a:cubicBezTo>
                        <a:pt x="1093" y="1156"/>
                        <a:pt x="1118" y="1142"/>
                        <a:pt x="1140" y="1146"/>
                      </a:cubicBezTo>
                      <a:cubicBezTo>
                        <a:pt x="1159" y="1149"/>
                        <a:pt x="1169" y="1168"/>
                        <a:pt x="1188" y="1172"/>
                      </a:cubicBezTo>
                      <a:cubicBezTo>
                        <a:pt x="1220" y="1178"/>
                        <a:pt x="1254" y="1167"/>
                        <a:pt x="1284" y="1173"/>
                      </a:cubicBezTo>
                      <a:cubicBezTo>
                        <a:pt x="1341" y="1184"/>
                        <a:pt x="1429" y="1235"/>
                        <a:pt x="1432" y="1137"/>
                      </a:cubicBezTo>
                      <a:cubicBezTo>
                        <a:pt x="1448" y="1137"/>
                        <a:pt x="1448" y="1137"/>
                        <a:pt x="1448" y="1137"/>
                      </a:cubicBezTo>
                      <a:cubicBezTo>
                        <a:pt x="1451" y="1128"/>
                        <a:pt x="1454" y="1120"/>
                        <a:pt x="1458" y="1111"/>
                      </a:cubicBezTo>
                      <a:cubicBezTo>
                        <a:pt x="1488" y="1050"/>
                        <a:pt x="1521" y="1125"/>
                        <a:pt x="1568" y="1120"/>
                      </a:cubicBezTo>
                      <a:cubicBezTo>
                        <a:pt x="1579" y="1118"/>
                        <a:pt x="1587" y="1105"/>
                        <a:pt x="1596" y="1099"/>
                      </a:cubicBezTo>
                      <a:cubicBezTo>
                        <a:pt x="1621" y="1085"/>
                        <a:pt x="1650" y="1077"/>
                        <a:pt x="1676" y="1067"/>
                      </a:cubicBezTo>
                      <a:cubicBezTo>
                        <a:pt x="1697" y="1058"/>
                        <a:pt x="1741" y="1057"/>
                        <a:pt x="1748" y="1033"/>
                      </a:cubicBezTo>
                      <a:cubicBezTo>
                        <a:pt x="1768" y="1037"/>
                        <a:pt x="1777" y="1058"/>
                        <a:pt x="1796" y="1062"/>
                      </a:cubicBezTo>
                      <a:cubicBezTo>
                        <a:pt x="1807" y="1064"/>
                        <a:pt x="1817" y="1056"/>
                        <a:pt x="1828" y="1054"/>
                      </a:cubicBezTo>
                      <a:cubicBezTo>
                        <a:pt x="1846" y="1050"/>
                        <a:pt x="1938" y="1050"/>
                        <a:pt x="1900" y="1009"/>
                      </a:cubicBezTo>
                      <a:cubicBezTo>
                        <a:pt x="1900" y="1005"/>
                        <a:pt x="1900" y="1005"/>
                        <a:pt x="1900" y="1005"/>
                      </a:cubicBezTo>
                      <a:cubicBezTo>
                        <a:pt x="1938" y="974"/>
                        <a:pt x="1955" y="1001"/>
                        <a:pt x="1996" y="1014"/>
                      </a:cubicBezTo>
                      <a:cubicBezTo>
                        <a:pt x="2016" y="1020"/>
                        <a:pt x="2033" y="1007"/>
                        <a:pt x="2052" y="1012"/>
                      </a:cubicBezTo>
                      <a:cubicBezTo>
                        <a:pt x="2070" y="1015"/>
                        <a:pt x="2082" y="1032"/>
                        <a:pt x="2100" y="1036"/>
                      </a:cubicBezTo>
                      <a:cubicBezTo>
                        <a:pt x="2124" y="1041"/>
                        <a:pt x="2141" y="1030"/>
                        <a:pt x="2164" y="1045"/>
                      </a:cubicBezTo>
                      <a:cubicBezTo>
                        <a:pt x="2168" y="1045"/>
                        <a:pt x="2168" y="1045"/>
                        <a:pt x="2168" y="1045"/>
                      </a:cubicBezTo>
                      <a:cubicBezTo>
                        <a:pt x="2179" y="1032"/>
                        <a:pt x="2190" y="1017"/>
                        <a:pt x="2208" y="1016"/>
                      </a:cubicBezTo>
                      <a:cubicBezTo>
                        <a:pt x="2230" y="1016"/>
                        <a:pt x="2254" y="1041"/>
                        <a:pt x="2268" y="1017"/>
                      </a:cubicBezTo>
                      <a:cubicBezTo>
                        <a:pt x="2233" y="989"/>
                        <a:pt x="2255" y="969"/>
                        <a:pt x="2240" y="937"/>
                      </a:cubicBezTo>
                      <a:cubicBezTo>
                        <a:pt x="2217" y="890"/>
                        <a:pt x="2147" y="868"/>
                        <a:pt x="2100" y="857"/>
                      </a:cubicBezTo>
                      <a:cubicBezTo>
                        <a:pt x="2100" y="849"/>
                        <a:pt x="2100" y="849"/>
                        <a:pt x="2100" y="849"/>
                      </a:cubicBezTo>
                      <a:cubicBezTo>
                        <a:pt x="2133" y="830"/>
                        <a:pt x="2084" y="814"/>
                        <a:pt x="2079" y="796"/>
                      </a:cubicBezTo>
                      <a:cubicBezTo>
                        <a:pt x="2075" y="782"/>
                        <a:pt x="2089" y="768"/>
                        <a:pt x="2096" y="757"/>
                      </a:cubicBezTo>
                      <a:cubicBezTo>
                        <a:pt x="2049" y="732"/>
                        <a:pt x="2049" y="732"/>
                        <a:pt x="2049" y="732"/>
                      </a:cubicBezTo>
                      <a:cubicBezTo>
                        <a:pt x="2004" y="681"/>
                        <a:pt x="2004" y="681"/>
                        <a:pt x="2004" y="681"/>
                      </a:cubicBezTo>
                      <a:cubicBezTo>
                        <a:pt x="1932" y="645"/>
                        <a:pt x="1932" y="645"/>
                        <a:pt x="1932" y="645"/>
                      </a:cubicBezTo>
                      <a:cubicBezTo>
                        <a:pt x="1880" y="609"/>
                        <a:pt x="1880" y="609"/>
                        <a:pt x="1880" y="609"/>
                      </a:cubicBezTo>
                      <a:cubicBezTo>
                        <a:pt x="1885" y="600"/>
                        <a:pt x="1895" y="593"/>
                        <a:pt x="1899" y="584"/>
                      </a:cubicBezTo>
                      <a:cubicBezTo>
                        <a:pt x="1916" y="548"/>
                        <a:pt x="1870" y="543"/>
                        <a:pt x="1853" y="528"/>
                      </a:cubicBezTo>
                      <a:cubicBezTo>
                        <a:pt x="1837" y="514"/>
                        <a:pt x="1830" y="494"/>
                        <a:pt x="1808" y="487"/>
                      </a:cubicBezTo>
                      <a:cubicBezTo>
                        <a:pt x="1779" y="477"/>
                        <a:pt x="1740" y="487"/>
                        <a:pt x="1713" y="468"/>
                      </a:cubicBezTo>
                      <a:cubicBezTo>
                        <a:pt x="1694" y="455"/>
                        <a:pt x="1712" y="435"/>
                        <a:pt x="1724" y="425"/>
                      </a:cubicBezTo>
                      <a:cubicBezTo>
                        <a:pt x="1724" y="421"/>
                        <a:pt x="1724" y="421"/>
                        <a:pt x="1724" y="421"/>
                      </a:cubicBezTo>
                      <a:cubicBezTo>
                        <a:pt x="1689" y="386"/>
                        <a:pt x="1634" y="397"/>
                        <a:pt x="1588" y="397"/>
                      </a:cubicBezTo>
                      <a:cubicBezTo>
                        <a:pt x="1599" y="379"/>
                        <a:pt x="1606" y="366"/>
                        <a:pt x="1600" y="345"/>
                      </a:cubicBezTo>
                      <a:cubicBezTo>
                        <a:pt x="1584" y="353"/>
                        <a:pt x="1584" y="353"/>
                        <a:pt x="1584" y="353"/>
                      </a:cubicBezTo>
                      <a:cubicBezTo>
                        <a:pt x="1620" y="273"/>
                        <a:pt x="1620" y="273"/>
                        <a:pt x="1620" y="273"/>
                      </a:cubicBezTo>
                      <a:cubicBezTo>
                        <a:pt x="1608" y="269"/>
                        <a:pt x="1608" y="269"/>
                        <a:pt x="1608" y="269"/>
                      </a:cubicBezTo>
                      <a:cubicBezTo>
                        <a:pt x="1624" y="237"/>
                        <a:pt x="1624" y="237"/>
                        <a:pt x="1624" y="237"/>
                      </a:cubicBezTo>
                      <a:cubicBezTo>
                        <a:pt x="1593" y="164"/>
                        <a:pt x="1563" y="108"/>
                        <a:pt x="1504" y="52"/>
                      </a:cubicBezTo>
                      <a:cubicBezTo>
                        <a:pt x="1472" y="20"/>
                        <a:pt x="1455" y="0"/>
                        <a:pt x="1404" y="4"/>
                      </a:cubicBezTo>
                      <a:cubicBezTo>
                        <a:pt x="1353" y="8"/>
                        <a:pt x="1320" y="54"/>
                        <a:pt x="1272" y="61"/>
                      </a:cubicBez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20" name="Freeform 15">
                  <a:extLst>
                    <a:ext uri="{FF2B5EF4-FFF2-40B4-BE49-F238E27FC236}">
                      <a16:creationId xmlns:a16="http://schemas.microsoft.com/office/drawing/2014/main" id="{A68E54D9-4F8A-BA64-2F95-E0B2BCDBFE03}"/>
                    </a:ext>
                  </a:extLst>
                </p:cNvPr>
                <p:cNvSpPr>
                  <a:spLocks noEditPoints="1"/>
                </p:cNvSpPr>
                <p:nvPr/>
              </p:nvSpPr>
              <p:spPr bwMode="auto">
                <a:xfrm>
                  <a:off x="1866900" y="2089150"/>
                  <a:ext cx="596900" cy="485775"/>
                </a:xfrm>
                <a:custGeom>
                  <a:avLst/>
                  <a:gdLst/>
                  <a:ahLst/>
                  <a:cxnLst>
                    <a:cxn ang="0">
                      <a:pos x="160" y="345"/>
                    </a:cxn>
                    <a:cxn ang="0">
                      <a:pos x="172" y="377"/>
                    </a:cxn>
                    <a:cxn ang="0">
                      <a:pos x="196" y="605"/>
                    </a:cxn>
                    <a:cxn ang="0">
                      <a:pos x="118" y="712"/>
                    </a:cxn>
                    <a:cxn ang="0">
                      <a:pos x="72" y="831"/>
                    </a:cxn>
                    <a:cxn ang="0">
                      <a:pos x="2" y="1037"/>
                    </a:cxn>
                    <a:cxn ang="0">
                      <a:pos x="0" y="1101"/>
                    </a:cxn>
                    <a:cxn ang="0">
                      <a:pos x="8" y="1317"/>
                    </a:cxn>
                    <a:cxn ang="0">
                      <a:pos x="192" y="1273"/>
                    </a:cxn>
                    <a:cxn ang="0">
                      <a:pos x="152" y="1309"/>
                    </a:cxn>
                    <a:cxn ang="0">
                      <a:pos x="488" y="1441"/>
                    </a:cxn>
                    <a:cxn ang="0">
                      <a:pos x="440" y="1455"/>
                    </a:cxn>
                    <a:cxn ang="0">
                      <a:pos x="512" y="1457"/>
                    </a:cxn>
                    <a:cxn ang="0">
                      <a:pos x="464" y="1525"/>
                    </a:cxn>
                    <a:cxn ang="0">
                      <a:pos x="472" y="1537"/>
                    </a:cxn>
                    <a:cxn ang="0">
                      <a:pos x="484" y="1545"/>
                    </a:cxn>
                    <a:cxn ang="0">
                      <a:pos x="632" y="1645"/>
                    </a:cxn>
                    <a:cxn ang="0">
                      <a:pos x="704" y="1669"/>
                    </a:cxn>
                    <a:cxn ang="0">
                      <a:pos x="748" y="1653"/>
                    </a:cxn>
                    <a:cxn ang="0">
                      <a:pos x="932" y="1629"/>
                    </a:cxn>
                    <a:cxn ang="0">
                      <a:pos x="1076" y="1521"/>
                    </a:cxn>
                    <a:cxn ang="0">
                      <a:pos x="1084" y="1406"/>
                    </a:cxn>
                    <a:cxn ang="0">
                      <a:pos x="1224" y="1289"/>
                    </a:cxn>
                    <a:cxn ang="0">
                      <a:pos x="1300" y="1205"/>
                    </a:cxn>
                    <a:cxn ang="0">
                      <a:pos x="1426" y="1238"/>
                    </a:cxn>
                    <a:cxn ang="0">
                      <a:pos x="1463" y="1298"/>
                    </a:cxn>
                    <a:cxn ang="0">
                      <a:pos x="1544" y="1225"/>
                    </a:cxn>
                    <a:cxn ang="0">
                      <a:pos x="1628" y="1101"/>
                    </a:cxn>
                    <a:cxn ang="0">
                      <a:pos x="1696" y="925"/>
                    </a:cxn>
                    <a:cxn ang="0">
                      <a:pos x="1785" y="786"/>
                    </a:cxn>
                    <a:cxn ang="0">
                      <a:pos x="1843" y="685"/>
                    </a:cxn>
                    <a:cxn ang="0">
                      <a:pos x="1884" y="593"/>
                    </a:cxn>
                    <a:cxn ang="0">
                      <a:pos x="2077" y="416"/>
                    </a:cxn>
                    <a:cxn ang="0">
                      <a:pos x="2000" y="265"/>
                    </a:cxn>
                    <a:cxn ang="0">
                      <a:pos x="2008" y="249"/>
                    </a:cxn>
                    <a:cxn ang="0">
                      <a:pos x="1901" y="35"/>
                    </a:cxn>
                    <a:cxn ang="0">
                      <a:pos x="1768" y="76"/>
                    </a:cxn>
                    <a:cxn ang="0">
                      <a:pos x="1584" y="109"/>
                    </a:cxn>
                    <a:cxn ang="0">
                      <a:pos x="1260" y="133"/>
                    </a:cxn>
                    <a:cxn ang="0">
                      <a:pos x="1000" y="140"/>
                    </a:cxn>
                    <a:cxn ang="0">
                      <a:pos x="752" y="156"/>
                    </a:cxn>
                    <a:cxn ang="0">
                      <a:pos x="544" y="23"/>
                    </a:cxn>
                    <a:cxn ang="0">
                      <a:pos x="440" y="28"/>
                    </a:cxn>
                    <a:cxn ang="0">
                      <a:pos x="251" y="125"/>
                    </a:cxn>
                    <a:cxn ang="0">
                      <a:pos x="175" y="239"/>
                    </a:cxn>
                    <a:cxn ang="0">
                      <a:pos x="800" y="1657"/>
                    </a:cxn>
                    <a:cxn ang="0">
                      <a:pos x="800" y="1657"/>
                    </a:cxn>
                    <a:cxn ang="0">
                      <a:pos x="732" y="1661"/>
                    </a:cxn>
                    <a:cxn ang="0">
                      <a:pos x="1004" y="1701"/>
                    </a:cxn>
                    <a:cxn ang="0">
                      <a:pos x="1004" y="1701"/>
                    </a:cxn>
                  </a:cxnLst>
                  <a:rect l="0" t="0" r="r" b="b"/>
                  <a:pathLst>
                    <a:path w="2092" h="1705">
                      <a:moveTo>
                        <a:pt x="172" y="341"/>
                      </a:moveTo>
                      <a:cubicBezTo>
                        <a:pt x="160" y="345"/>
                        <a:pt x="160" y="345"/>
                        <a:pt x="160" y="345"/>
                      </a:cubicBezTo>
                      <a:cubicBezTo>
                        <a:pt x="172" y="373"/>
                        <a:pt x="172" y="373"/>
                        <a:pt x="172" y="373"/>
                      </a:cubicBezTo>
                      <a:cubicBezTo>
                        <a:pt x="172" y="377"/>
                        <a:pt x="172" y="377"/>
                        <a:pt x="172" y="377"/>
                      </a:cubicBezTo>
                      <a:cubicBezTo>
                        <a:pt x="115" y="412"/>
                        <a:pt x="153" y="448"/>
                        <a:pt x="175" y="489"/>
                      </a:cubicBezTo>
                      <a:cubicBezTo>
                        <a:pt x="190" y="517"/>
                        <a:pt x="205" y="575"/>
                        <a:pt x="196" y="605"/>
                      </a:cubicBezTo>
                      <a:cubicBezTo>
                        <a:pt x="136" y="593"/>
                        <a:pt x="179" y="664"/>
                        <a:pt x="154" y="692"/>
                      </a:cubicBezTo>
                      <a:cubicBezTo>
                        <a:pt x="144" y="703"/>
                        <a:pt x="128" y="702"/>
                        <a:pt x="118" y="712"/>
                      </a:cubicBezTo>
                      <a:cubicBezTo>
                        <a:pt x="109" y="721"/>
                        <a:pt x="90" y="756"/>
                        <a:pt x="84" y="769"/>
                      </a:cubicBezTo>
                      <a:cubicBezTo>
                        <a:pt x="75" y="788"/>
                        <a:pt x="86" y="813"/>
                        <a:pt x="72" y="831"/>
                      </a:cubicBezTo>
                      <a:cubicBezTo>
                        <a:pt x="57" y="850"/>
                        <a:pt x="24" y="827"/>
                        <a:pt x="16" y="857"/>
                      </a:cubicBezTo>
                      <a:cubicBezTo>
                        <a:pt x="0" y="913"/>
                        <a:pt x="9" y="979"/>
                        <a:pt x="2" y="1037"/>
                      </a:cubicBezTo>
                      <a:cubicBezTo>
                        <a:pt x="0" y="1058"/>
                        <a:pt x="14" y="1077"/>
                        <a:pt x="0" y="1097"/>
                      </a:cubicBezTo>
                      <a:cubicBezTo>
                        <a:pt x="0" y="1101"/>
                        <a:pt x="0" y="1101"/>
                        <a:pt x="0" y="1101"/>
                      </a:cubicBezTo>
                      <a:cubicBezTo>
                        <a:pt x="22" y="1125"/>
                        <a:pt x="14" y="1159"/>
                        <a:pt x="11" y="1189"/>
                      </a:cubicBezTo>
                      <a:cubicBezTo>
                        <a:pt x="6" y="1225"/>
                        <a:pt x="1" y="1281"/>
                        <a:pt x="8" y="1317"/>
                      </a:cubicBezTo>
                      <a:cubicBezTo>
                        <a:pt x="119" y="1310"/>
                        <a:pt x="119" y="1310"/>
                        <a:pt x="119" y="1310"/>
                      </a:cubicBezTo>
                      <a:cubicBezTo>
                        <a:pt x="192" y="1273"/>
                        <a:pt x="192" y="1273"/>
                        <a:pt x="192" y="1273"/>
                      </a:cubicBezTo>
                      <a:cubicBezTo>
                        <a:pt x="192" y="1277"/>
                        <a:pt x="192" y="1277"/>
                        <a:pt x="192" y="1277"/>
                      </a:cubicBezTo>
                      <a:cubicBezTo>
                        <a:pt x="152" y="1309"/>
                        <a:pt x="152" y="1309"/>
                        <a:pt x="152" y="1309"/>
                      </a:cubicBezTo>
                      <a:cubicBezTo>
                        <a:pt x="266" y="1287"/>
                        <a:pt x="381" y="1335"/>
                        <a:pt x="424" y="1449"/>
                      </a:cubicBezTo>
                      <a:cubicBezTo>
                        <a:pt x="488" y="1441"/>
                        <a:pt x="488" y="1441"/>
                        <a:pt x="488" y="1441"/>
                      </a:cubicBezTo>
                      <a:cubicBezTo>
                        <a:pt x="488" y="1445"/>
                        <a:pt x="488" y="1445"/>
                        <a:pt x="488" y="1445"/>
                      </a:cubicBezTo>
                      <a:cubicBezTo>
                        <a:pt x="477" y="1446"/>
                        <a:pt x="447" y="1444"/>
                        <a:pt x="440" y="1455"/>
                      </a:cubicBezTo>
                      <a:cubicBezTo>
                        <a:pt x="429" y="1474"/>
                        <a:pt x="467" y="1485"/>
                        <a:pt x="479" y="1482"/>
                      </a:cubicBezTo>
                      <a:cubicBezTo>
                        <a:pt x="493" y="1479"/>
                        <a:pt x="502" y="1465"/>
                        <a:pt x="512" y="1457"/>
                      </a:cubicBezTo>
                      <a:cubicBezTo>
                        <a:pt x="498" y="1477"/>
                        <a:pt x="489" y="1489"/>
                        <a:pt x="464" y="1493"/>
                      </a:cubicBezTo>
                      <a:cubicBezTo>
                        <a:pt x="464" y="1525"/>
                        <a:pt x="464" y="1525"/>
                        <a:pt x="464" y="1525"/>
                      </a:cubicBezTo>
                      <a:cubicBezTo>
                        <a:pt x="488" y="1525"/>
                        <a:pt x="488" y="1525"/>
                        <a:pt x="488" y="1525"/>
                      </a:cubicBezTo>
                      <a:cubicBezTo>
                        <a:pt x="472" y="1537"/>
                        <a:pt x="472" y="1537"/>
                        <a:pt x="472" y="1537"/>
                      </a:cubicBezTo>
                      <a:cubicBezTo>
                        <a:pt x="472" y="1541"/>
                        <a:pt x="472" y="1541"/>
                        <a:pt x="472" y="1541"/>
                      </a:cubicBezTo>
                      <a:cubicBezTo>
                        <a:pt x="484" y="1545"/>
                        <a:pt x="484" y="1545"/>
                        <a:pt x="484" y="1545"/>
                      </a:cubicBezTo>
                      <a:cubicBezTo>
                        <a:pt x="471" y="1594"/>
                        <a:pt x="549" y="1689"/>
                        <a:pt x="603" y="1675"/>
                      </a:cubicBezTo>
                      <a:cubicBezTo>
                        <a:pt x="617" y="1672"/>
                        <a:pt x="622" y="1654"/>
                        <a:pt x="632" y="1645"/>
                      </a:cubicBezTo>
                      <a:cubicBezTo>
                        <a:pt x="624" y="1673"/>
                        <a:pt x="624" y="1673"/>
                        <a:pt x="624" y="1673"/>
                      </a:cubicBezTo>
                      <a:cubicBezTo>
                        <a:pt x="704" y="1669"/>
                        <a:pt x="704" y="1669"/>
                        <a:pt x="704" y="1669"/>
                      </a:cubicBezTo>
                      <a:cubicBezTo>
                        <a:pt x="691" y="1627"/>
                        <a:pt x="707" y="1629"/>
                        <a:pt x="744" y="1633"/>
                      </a:cubicBezTo>
                      <a:cubicBezTo>
                        <a:pt x="748" y="1653"/>
                        <a:pt x="748" y="1653"/>
                        <a:pt x="748" y="1653"/>
                      </a:cubicBezTo>
                      <a:cubicBezTo>
                        <a:pt x="788" y="1629"/>
                        <a:pt x="788" y="1629"/>
                        <a:pt x="788" y="1629"/>
                      </a:cubicBezTo>
                      <a:cubicBezTo>
                        <a:pt x="838" y="1637"/>
                        <a:pt x="882" y="1630"/>
                        <a:pt x="932" y="1629"/>
                      </a:cubicBezTo>
                      <a:cubicBezTo>
                        <a:pt x="958" y="1628"/>
                        <a:pt x="992" y="1639"/>
                        <a:pt x="988" y="1601"/>
                      </a:cubicBezTo>
                      <a:cubicBezTo>
                        <a:pt x="1034" y="1620"/>
                        <a:pt x="1047" y="1544"/>
                        <a:pt x="1076" y="1521"/>
                      </a:cubicBezTo>
                      <a:cubicBezTo>
                        <a:pt x="1072" y="1491"/>
                        <a:pt x="1085" y="1474"/>
                        <a:pt x="1088" y="1449"/>
                      </a:cubicBezTo>
                      <a:cubicBezTo>
                        <a:pt x="1090" y="1432"/>
                        <a:pt x="1074" y="1422"/>
                        <a:pt x="1084" y="1406"/>
                      </a:cubicBezTo>
                      <a:cubicBezTo>
                        <a:pt x="1097" y="1386"/>
                        <a:pt x="1122" y="1371"/>
                        <a:pt x="1138" y="1353"/>
                      </a:cubicBezTo>
                      <a:cubicBezTo>
                        <a:pt x="1159" y="1329"/>
                        <a:pt x="1191" y="1294"/>
                        <a:pt x="1224" y="1289"/>
                      </a:cubicBezTo>
                      <a:cubicBezTo>
                        <a:pt x="1240" y="1241"/>
                        <a:pt x="1240" y="1241"/>
                        <a:pt x="1240" y="1241"/>
                      </a:cubicBezTo>
                      <a:cubicBezTo>
                        <a:pt x="1264" y="1241"/>
                        <a:pt x="1282" y="1219"/>
                        <a:pt x="1300" y="1205"/>
                      </a:cubicBezTo>
                      <a:cubicBezTo>
                        <a:pt x="1309" y="1234"/>
                        <a:pt x="1339" y="1225"/>
                        <a:pt x="1364" y="1225"/>
                      </a:cubicBezTo>
                      <a:cubicBezTo>
                        <a:pt x="1377" y="1173"/>
                        <a:pt x="1408" y="1220"/>
                        <a:pt x="1426" y="1238"/>
                      </a:cubicBezTo>
                      <a:cubicBezTo>
                        <a:pt x="1433" y="1245"/>
                        <a:pt x="1445" y="1246"/>
                        <a:pt x="1450" y="1256"/>
                      </a:cubicBezTo>
                      <a:cubicBezTo>
                        <a:pt x="1457" y="1269"/>
                        <a:pt x="1451" y="1287"/>
                        <a:pt x="1463" y="1298"/>
                      </a:cubicBezTo>
                      <a:cubicBezTo>
                        <a:pt x="1481" y="1316"/>
                        <a:pt x="1522" y="1302"/>
                        <a:pt x="1520" y="1277"/>
                      </a:cubicBezTo>
                      <a:cubicBezTo>
                        <a:pt x="1547" y="1268"/>
                        <a:pt x="1562" y="1251"/>
                        <a:pt x="1544" y="1225"/>
                      </a:cubicBezTo>
                      <a:cubicBezTo>
                        <a:pt x="1604" y="1185"/>
                        <a:pt x="1604" y="1185"/>
                        <a:pt x="1604" y="1185"/>
                      </a:cubicBezTo>
                      <a:cubicBezTo>
                        <a:pt x="1585" y="1139"/>
                        <a:pt x="1610" y="1140"/>
                        <a:pt x="1628" y="1101"/>
                      </a:cubicBezTo>
                      <a:cubicBezTo>
                        <a:pt x="1649" y="1055"/>
                        <a:pt x="1668" y="1008"/>
                        <a:pt x="1668" y="957"/>
                      </a:cubicBezTo>
                      <a:cubicBezTo>
                        <a:pt x="1688" y="957"/>
                        <a:pt x="1699" y="945"/>
                        <a:pt x="1696" y="925"/>
                      </a:cubicBezTo>
                      <a:cubicBezTo>
                        <a:pt x="1707" y="924"/>
                        <a:pt x="1720" y="924"/>
                        <a:pt x="1731" y="920"/>
                      </a:cubicBezTo>
                      <a:cubicBezTo>
                        <a:pt x="1792" y="899"/>
                        <a:pt x="1749" y="822"/>
                        <a:pt x="1785" y="786"/>
                      </a:cubicBezTo>
                      <a:cubicBezTo>
                        <a:pt x="1797" y="773"/>
                        <a:pt x="1822" y="773"/>
                        <a:pt x="1831" y="759"/>
                      </a:cubicBezTo>
                      <a:cubicBezTo>
                        <a:pt x="1845" y="739"/>
                        <a:pt x="1833" y="707"/>
                        <a:pt x="1843" y="685"/>
                      </a:cubicBezTo>
                      <a:cubicBezTo>
                        <a:pt x="1849" y="669"/>
                        <a:pt x="1869" y="666"/>
                        <a:pt x="1876" y="651"/>
                      </a:cubicBezTo>
                      <a:cubicBezTo>
                        <a:pt x="1883" y="635"/>
                        <a:pt x="1877" y="611"/>
                        <a:pt x="1884" y="593"/>
                      </a:cubicBezTo>
                      <a:cubicBezTo>
                        <a:pt x="1894" y="562"/>
                        <a:pt x="1923" y="515"/>
                        <a:pt x="1942" y="489"/>
                      </a:cubicBezTo>
                      <a:cubicBezTo>
                        <a:pt x="1971" y="451"/>
                        <a:pt x="2049" y="465"/>
                        <a:pt x="2077" y="416"/>
                      </a:cubicBezTo>
                      <a:cubicBezTo>
                        <a:pt x="2092" y="389"/>
                        <a:pt x="2068" y="344"/>
                        <a:pt x="2084" y="317"/>
                      </a:cubicBezTo>
                      <a:cubicBezTo>
                        <a:pt x="2072" y="272"/>
                        <a:pt x="2037" y="273"/>
                        <a:pt x="2000" y="265"/>
                      </a:cubicBezTo>
                      <a:cubicBezTo>
                        <a:pt x="2008" y="253"/>
                        <a:pt x="2008" y="253"/>
                        <a:pt x="2008" y="253"/>
                      </a:cubicBezTo>
                      <a:cubicBezTo>
                        <a:pt x="2008" y="249"/>
                        <a:pt x="2008" y="249"/>
                        <a:pt x="2008" y="249"/>
                      </a:cubicBezTo>
                      <a:cubicBezTo>
                        <a:pt x="1993" y="222"/>
                        <a:pt x="1984" y="179"/>
                        <a:pt x="1988" y="149"/>
                      </a:cubicBezTo>
                      <a:cubicBezTo>
                        <a:pt x="1952" y="119"/>
                        <a:pt x="1940" y="60"/>
                        <a:pt x="1901" y="35"/>
                      </a:cubicBezTo>
                      <a:cubicBezTo>
                        <a:pt x="1870" y="15"/>
                        <a:pt x="1844" y="48"/>
                        <a:pt x="1823" y="62"/>
                      </a:cubicBezTo>
                      <a:cubicBezTo>
                        <a:pt x="1807" y="72"/>
                        <a:pt x="1785" y="65"/>
                        <a:pt x="1768" y="76"/>
                      </a:cubicBezTo>
                      <a:cubicBezTo>
                        <a:pt x="1745" y="90"/>
                        <a:pt x="1711" y="141"/>
                        <a:pt x="1688" y="144"/>
                      </a:cubicBezTo>
                      <a:cubicBezTo>
                        <a:pt x="1649" y="148"/>
                        <a:pt x="1618" y="120"/>
                        <a:pt x="1584" y="109"/>
                      </a:cubicBezTo>
                      <a:cubicBezTo>
                        <a:pt x="1529" y="92"/>
                        <a:pt x="1460" y="84"/>
                        <a:pt x="1404" y="89"/>
                      </a:cubicBezTo>
                      <a:cubicBezTo>
                        <a:pt x="1358" y="94"/>
                        <a:pt x="1298" y="107"/>
                        <a:pt x="1260" y="133"/>
                      </a:cubicBezTo>
                      <a:cubicBezTo>
                        <a:pt x="1237" y="148"/>
                        <a:pt x="1225" y="185"/>
                        <a:pt x="1196" y="191"/>
                      </a:cubicBezTo>
                      <a:cubicBezTo>
                        <a:pt x="1126" y="206"/>
                        <a:pt x="1058" y="168"/>
                        <a:pt x="1000" y="140"/>
                      </a:cubicBezTo>
                      <a:cubicBezTo>
                        <a:pt x="976" y="128"/>
                        <a:pt x="959" y="106"/>
                        <a:pt x="932" y="102"/>
                      </a:cubicBezTo>
                      <a:cubicBezTo>
                        <a:pt x="865" y="91"/>
                        <a:pt x="816" y="156"/>
                        <a:pt x="752" y="156"/>
                      </a:cubicBezTo>
                      <a:cubicBezTo>
                        <a:pt x="721" y="155"/>
                        <a:pt x="682" y="82"/>
                        <a:pt x="661" y="62"/>
                      </a:cubicBezTo>
                      <a:cubicBezTo>
                        <a:pt x="632" y="34"/>
                        <a:pt x="581" y="41"/>
                        <a:pt x="544" y="23"/>
                      </a:cubicBezTo>
                      <a:cubicBezTo>
                        <a:pt x="525" y="15"/>
                        <a:pt x="510" y="0"/>
                        <a:pt x="488" y="1"/>
                      </a:cubicBezTo>
                      <a:cubicBezTo>
                        <a:pt x="467" y="2"/>
                        <a:pt x="460" y="25"/>
                        <a:pt x="440" y="28"/>
                      </a:cubicBezTo>
                      <a:cubicBezTo>
                        <a:pt x="376" y="38"/>
                        <a:pt x="303" y="16"/>
                        <a:pt x="256" y="79"/>
                      </a:cubicBezTo>
                      <a:cubicBezTo>
                        <a:pt x="247" y="90"/>
                        <a:pt x="252" y="111"/>
                        <a:pt x="251" y="125"/>
                      </a:cubicBezTo>
                      <a:cubicBezTo>
                        <a:pt x="250" y="146"/>
                        <a:pt x="241" y="167"/>
                        <a:pt x="230" y="185"/>
                      </a:cubicBezTo>
                      <a:cubicBezTo>
                        <a:pt x="216" y="207"/>
                        <a:pt x="190" y="218"/>
                        <a:pt x="175" y="239"/>
                      </a:cubicBezTo>
                      <a:cubicBezTo>
                        <a:pt x="159" y="259"/>
                        <a:pt x="163" y="318"/>
                        <a:pt x="172" y="341"/>
                      </a:cubicBezTo>
                      <a:moveTo>
                        <a:pt x="800" y="1657"/>
                      </a:moveTo>
                      <a:cubicBezTo>
                        <a:pt x="836" y="1649"/>
                        <a:pt x="836" y="1649"/>
                        <a:pt x="836" y="1649"/>
                      </a:cubicBezTo>
                      <a:cubicBezTo>
                        <a:pt x="827" y="1624"/>
                        <a:pt x="805" y="1638"/>
                        <a:pt x="800" y="1657"/>
                      </a:cubicBezTo>
                      <a:moveTo>
                        <a:pt x="704" y="1641"/>
                      </a:moveTo>
                      <a:cubicBezTo>
                        <a:pt x="707" y="1658"/>
                        <a:pt x="714" y="1667"/>
                        <a:pt x="732" y="1661"/>
                      </a:cubicBezTo>
                      <a:cubicBezTo>
                        <a:pt x="727" y="1644"/>
                        <a:pt x="721" y="1639"/>
                        <a:pt x="704" y="1641"/>
                      </a:cubicBezTo>
                      <a:moveTo>
                        <a:pt x="1004" y="1701"/>
                      </a:moveTo>
                      <a:cubicBezTo>
                        <a:pt x="1008" y="1705"/>
                        <a:pt x="1008" y="1705"/>
                        <a:pt x="1008" y="1705"/>
                      </a:cubicBezTo>
                      <a:lnTo>
                        <a:pt x="1004" y="1701"/>
                      </a:lnTo>
                      <a:close/>
                    </a:path>
                  </a:pathLst>
                </a:custGeom>
                <a:solidFill>
                  <a:srgbClr val="002060"/>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21" name="Freeform 16">
                  <a:extLst>
                    <a:ext uri="{FF2B5EF4-FFF2-40B4-BE49-F238E27FC236}">
                      <a16:creationId xmlns:a16="http://schemas.microsoft.com/office/drawing/2014/main" id="{E06C48B9-50E3-8A55-00EF-46253A9CDDBD}"/>
                    </a:ext>
                  </a:extLst>
                </p:cNvPr>
                <p:cNvSpPr>
                  <a:spLocks/>
                </p:cNvSpPr>
                <p:nvPr/>
              </p:nvSpPr>
              <p:spPr bwMode="auto">
                <a:xfrm>
                  <a:off x="2398713" y="1614488"/>
                  <a:ext cx="528638" cy="798513"/>
                </a:xfrm>
                <a:custGeom>
                  <a:avLst/>
                  <a:gdLst/>
                  <a:ahLst/>
                  <a:cxnLst>
                    <a:cxn ang="0">
                      <a:pos x="301" y="263"/>
                    </a:cxn>
                    <a:cxn ang="0">
                      <a:pos x="365" y="435"/>
                    </a:cxn>
                    <a:cxn ang="0">
                      <a:pos x="435" y="554"/>
                    </a:cxn>
                    <a:cxn ang="0">
                      <a:pos x="391" y="683"/>
                    </a:cxn>
                    <a:cxn ang="0">
                      <a:pos x="358" y="1079"/>
                    </a:cxn>
                    <a:cxn ang="0">
                      <a:pos x="315" y="1187"/>
                    </a:cxn>
                    <a:cxn ang="0">
                      <a:pos x="69" y="1483"/>
                    </a:cxn>
                    <a:cxn ang="0">
                      <a:pos x="8" y="1580"/>
                    </a:cxn>
                    <a:cxn ang="0">
                      <a:pos x="112" y="1815"/>
                    </a:cxn>
                    <a:cxn ang="0">
                      <a:pos x="198" y="1870"/>
                    </a:cxn>
                    <a:cxn ang="0">
                      <a:pos x="278" y="1991"/>
                    </a:cxn>
                    <a:cxn ang="0">
                      <a:pos x="281" y="2215"/>
                    </a:cxn>
                    <a:cxn ang="0">
                      <a:pos x="206" y="2351"/>
                    </a:cxn>
                    <a:cxn ang="0">
                      <a:pos x="86" y="2411"/>
                    </a:cxn>
                    <a:cxn ang="0">
                      <a:pos x="297" y="2607"/>
                    </a:cxn>
                    <a:cxn ang="0">
                      <a:pos x="354" y="2783"/>
                    </a:cxn>
                    <a:cxn ang="0">
                      <a:pos x="538" y="2723"/>
                    </a:cxn>
                    <a:cxn ang="0">
                      <a:pos x="682" y="2723"/>
                    </a:cxn>
                    <a:cxn ang="0">
                      <a:pos x="806" y="2696"/>
                    </a:cxn>
                    <a:cxn ang="0">
                      <a:pos x="919" y="2662"/>
                    </a:cxn>
                    <a:cxn ang="0">
                      <a:pos x="950" y="2551"/>
                    </a:cxn>
                    <a:cxn ang="0">
                      <a:pos x="1154" y="2505"/>
                    </a:cxn>
                    <a:cxn ang="0">
                      <a:pos x="1243" y="2470"/>
                    </a:cxn>
                    <a:cxn ang="0">
                      <a:pos x="1390" y="2355"/>
                    </a:cxn>
                    <a:cxn ang="0">
                      <a:pos x="1446" y="2245"/>
                    </a:cxn>
                    <a:cxn ang="0">
                      <a:pos x="1638" y="2195"/>
                    </a:cxn>
                    <a:cxn ang="0">
                      <a:pos x="1590" y="2075"/>
                    </a:cxn>
                    <a:cxn ang="0">
                      <a:pos x="1570" y="1891"/>
                    </a:cxn>
                    <a:cxn ang="0">
                      <a:pos x="1486" y="1885"/>
                    </a:cxn>
                    <a:cxn ang="0">
                      <a:pos x="1546" y="1763"/>
                    </a:cxn>
                    <a:cxn ang="0">
                      <a:pos x="1570" y="1639"/>
                    </a:cxn>
                    <a:cxn ang="0">
                      <a:pos x="1558" y="1555"/>
                    </a:cxn>
                    <a:cxn ang="0">
                      <a:pos x="1662" y="1443"/>
                    </a:cxn>
                    <a:cxn ang="0">
                      <a:pos x="1686" y="1365"/>
                    </a:cxn>
                    <a:cxn ang="0">
                      <a:pos x="1839" y="1354"/>
                    </a:cxn>
                    <a:cxn ang="0">
                      <a:pos x="1838" y="1187"/>
                    </a:cxn>
                    <a:cxn ang="0">
                      <a:pos x="1837" y="712"/>
                    </a:cxn>
                    <a:cxn ang="0">
                      <a:pos x="1470" y="506"/>
                    </a:cxn>
                    <a:cxn ang="0">
                      <a:pos x="538" y="54"/>
                    </a:cxn>
                    <a:cxn ang="0">
                      <a:pos x="233" y="83"/>
                    </a:cxn>
                  </a:cxnLst>
                  <a:rect l="0" t="0" r="r" b="b"/>
                  <a:pathLst>
                    <a:path w="1849" h="2801">
                      <a:moveTo>
                        <a:pt x="233" y="83"/>
                      </a:moveTo>
                      <a:cubicBezTo>
                        <a:pt x="245" y="140"/>
                        <a:pt x="295" y="205"/>
                        <a:pt x="301" y="263"/>
                      </a:cubicBezTo>
                      <a:cubicBezTo>
                        <a:pt x="304" y="290"/>
                        <a:pt x="294" y="326"/>
                        <a:pt x="304" y="351"/>
                      </a:cubicBezTo>
                      <a:cubicBezTo>
                        <a:pt x="317" y="381"/>
                        <a:pt x="351" y="404"/>
                        <a:pt x="365" y="435"/>
                      </a:cubicBezTo>
                      <a:cubicBezTo>
                        <a:pt x="373" y="452"/>
                        <a:pt x="361" y="471"/>
                        <a:pt x="372" y="487"/>
                      </a:cubicBezTo>
                      <a:cubicBezTo>
                        <a:pt x="388" y="509"/>
                        <a:pt x="429" y="526"/>
                        <a:pt x="435" y="554"/>
                      </a:cubicBezTo>
                      <a:cubicBezTo>
                        <a:pt x="439" y="569"/>
                        <a:pt x="416" y="591"/>
                        <a:pt x="409" y="603"/>
                      </a:cubicBezTo>
                      <a:cubicBezTo>
                        <a:pt x="395" y="629"/>
                        <a:pt x="394" y="655"/>
                        <a:pt x="391" y="683"/>
                      </a:cubicBezTo>
                      <a:cubicBezTo>
                        <a:pt x="382" y="765"/>
                        <a:pt x="367" y="849"/>
                        <a:pt x="366" y="931"/>
                      </a:cubicBezTo>
                      <a:cubicBezTo>
                        <a:pt x="365" y="981"/>
                        <a:pt x="362" y="1030"/>
                        <a:pt x="358" y="1079"/>
                      </a:cubicBezTo>
                      <a:cubicBezTo>
                        <a:pt x="357" y="1099"/>
                        <a:pt x="362" y="1121"/>
                        <a:pt x="355" y="1139"/>
                      </a:cubicBezTo>
                      <a:cubicBezTo>
                        <a:pt x="348" y="1159"/>
                        <a:pt x="328" y="1172"/>
                        <a:pt x="315" y="1187"/>
                      </a:cubicBezTo>
                      <a:cubicBezTo>
                        <a:pt x="282" y="1225"/>
                        <a:pt x="248" y="1260"/>
                        <a:pt x="214" y="1295"/>
                      </a:cubicBezTo>
                      <a:cubicBezTo>
                        <a:pt x="162" y="1350"/>
                        <a:pt x="105" y="1417"/>
                        <a:pt x="69" y="1483"/>
                      </a:cubicBezTo>
                      <a:cubicBezTo>
                        <a:pt x="61" y="1498"/>
                        <a:pt x="62" y="1513"/>
                        <a:pt x="55" y="1527"/>
                      </a:cubicBezTo>
                      <a:cubicBezTo>
                        <a:pt x="46" y="1546"/>
                        <a:pt x="10" y="1564"/>
                        <a:pt x="8" y="1580"/>
                      </a:cubicBezTo>
                      <a:cubicBezTo>
                        <a:pt x="0" y="1645"/>
                        <a:pt x="42" y="1714"/>
                        <a:pt x="75" y="1763"/>
                      </a:cubicBezTo>
                      <a:cubicBezTo>
                        <a:pt x="85" y="1779"/>
                        <a:pt x="97" y="1805"/>
                        <a:pt x="112" y="1815"/>
                      </a:cubicBezTo>
                      <a:cubicBezTo>
                        <a:pt x="131" y="1828"/>
                        <a:pt x="157" y="1807"/>
                        <a:pt x="177" y="1822"/>
                      </a:cubicBezTo>
                      <a:cubicBezTo>
                        <a:pt x="195" y="1835"/>
                        <a:pt x="188" y="1854"/>
                        <a:pt x="198" y="1870"/>
                      </a:cubicBezTo>
                      <a:cubicBezTo>
                        <a:pt x="206" y="1883"/>
                        <a:pt x="226" y="1882"/>
                        <a:pt x="237" y="1893"/>
                      </a:cubicBezTo>
                      <a:cubicBezTo>
                        <a:pt x="265" y="1922"/>
                        <a:pt x="236" y="1979"/>
                        <a:pt x="278" y="1991"/>
                      </a:cubicBezTo>
                      <a:cubicBezTo>
                        <a:pt x="278" y="2022"/>
                        <a:pt x="284" y="2053"/>
                        <a:pt x="284" y="2083"/>
                      </a:cubicBezTo>
                      <a:cubicBezTo>
                        <a:pt x="283" y="2130"/>
                        <a:pt x="268" y="2168"/>
                        <a:pt x="281" y="2215"/>
                      </a:cubicBezTo>
                      <a:cubicBezTo>
                        <a:pt x="299" y="2277"/>
                        <a:pt x="346" y="2310"/>
                        <a:pt x="386" y="2351"/>
                      </a:cubicBezTo>
                      <a:cubicBezTo>
                        <a:pt x="206" y="2351"/>
                        <a:pt x="206" y="2351"/>
                        <a:pt x="206" y="2351"/>
                      </a:cubicBezTo>
                      <a:cubicBezTo>
                        <a:pt x="135" y="2350"/>
                        <a:pt x="135" y="2350"/>
                        <a:pt x="135" y="2350"/>
                      </a:cubicBezTo>
                      <a:cubicBezTo>
                        <a:pt x="86" y="2411"/>
                        <a:pt x="86" y="2411"/>
                        <a:pt x="86" y="2411"/>
                      </a:cubicBezTo>
                      <a:cubicBezTo>
                        <a:pt x="124" y="2441"/>
                        <a:pt x="146" y="2483"/>
                        <a:pt x="182" y="2515"/>
                      </a:cubicBezTo>
                      <a:cubicBezTo>
                        <a:pt x="220" y="2548"/>
                        <a:pt x="269" y="2565"/>
                        <a:pt x="297" y="2607"/>
                      </a:cubicBezTo>
                      <a:cubicBezTo>
                        <a:pt x="319" y="2640"/>
                        <a:pt x="331" y="2729"/>
                        <a:pt x="370" y="2739"/>
                      </a:cubicBezTo>
                      <a:cubicBezTo>
                        <a:pt x="354" y="2783"/>
                        <a:pt x="354" y="2783"/>
                        <a:pt x="354" y="2783"/>
                      </a:cubicBezTo>
                      <a:cubicBezTo>
                        <a:pt x="454" y="2787"/>
                        <a:pt x="454" y="2787"/>
                        <a:pt x="454" y="2787"/>
                      </a:cubicBezTo>
                      <a:cubicBezTo>
                        <a:pt x="538" y="2723"/>
                        <a:pt x="538" y="2723"/>
                        <a:pt x="538" y="2723"/>
                      </a:cubicBezTo>
                      <a:cubicBezTo>
                        <a:pt x="545" y="2743"/>
                        <a:pt x="588" y="2801"/>
                        <a:pt x="602" y="2759"/>
                      </a:cubicBezTo>
                      <a:cubicBezTo>
                        <a:pt x="682" y="2723"/>
                        <a:pt x="682" y="2723"/>
                        <a:pt x="682" y="2723"/>
                      </a:cubicBezTo>
                      <a:cubicBezTo>
                        <a:pt x="734" y="2699"/>
                        <a:pt x="734" y="2699"/>
                        <a:pt x="734" y="2699"/>
                      </a:cubicBezTo>
                      <a:cubicBezTo>
                        <a:pt x="757" y="2715"/>
                        <a:pt x="781" y="2698"/>
                        <a:pt x="806" y="2696"/>
                      </a:cubicBezTo>
                      <a:cubicBezTo>
                        <a:pt x="832" y="2693"/>
                        <a:pt x="870" y="2699"/>
                        <a:pt x="894" y="2689"/>
                      </a:cubicBezTo>
                      <a:cubicBezTo>
                        <a:pt x="907" y="2684"/>
                        <a:pt x="909" y="2670"/>
                        <a:pt x="919" y="2662"/>
                      </a:cubicBezTo>
                      <a:cubicBezTo>
                        <a:pt x="949" y="2635"/>
                        <a:pt x="970" y="2609"/>
                        <a:pt x="994" y="2575"/>
                      </a:cubicBezTo>
                      <a:cubicBezTo>
                        <a:pt x="950" y="2551"/>
                        <a:pt x="950" y="2551"/>
                        <a:pt x="950" y="2551"/>
                      </a:cubicBezTo>
                      <a:cubicBezTo>
                        <a:pt x="950" y="2539"/>
                        <a:pt x="950" y="2539"/>
                        <a:pt x="950" y="2539"/>
                      </a:cubicBezTo>
                      <a:cubicBezTo>
                        <a:pt x="1012" y="2514"/>
                        <a:pt x="1088" y="2517"/>
                        <a:pt x="1154" y="2505"/>
                      </a:cubicBezTo>
                      <a:cubicBezTo>
                        <a:pt x="1171" y="2502"/>
                        <a:pt x="1190" y="2510"/>
                        <a:pt x="1206" y="2504"/>
                      </a:cubicBezTo>
                      <a:cubicBezTo>
                        <a:pt x="1222" y="2497"/>
                        <a:pt x="1230" y="2480"/>
                        <a:pt x="1243" y="2470"/>
                      </a:cubicBezTo>
                      <a:cubicBezTo>
                        <a:pt x="1259" y="2457"/>
                        <a:pt x="1280" y="2455"/>
                        <a:pt x="1294" y="2439"/>
                      </a:cubicBezTo>
                      <a:cubicBezTo>
                        <a:pt x="1326" y="2402"/>
                        <a:pt x="1337" y="2365"/>
                        <a:pt x="1390" y="2355"/>
                      </a:cubicBezTo>
                      <a:cubicBezTo>
                        <a:pt x="1398" y="2320"/>
                        <a:pt x="1419" y="2318"/>
                        <a:pt x="1446" y="2299"/>
                      </a:cubicBezTo>
                      <a:cubicBezTo>
                        <a:pt x="1445" y="2286"/>
                        <a:pt x="1439" y="2256"/>
                        <a:pt x="1446" y="2245"/>
                      </a:cubicBezTo>
                      <a:cubicBezTo>
                        <a:pt x="1453" y="2232"/>
                        <a:pt x="1477" y="2225"/>
                        <a:pt x="1490" y="2218"/>
                      </a:cubicBezTo>
                      <a:cubicBezTo>
                        <a:pt x="1543" y="2187"/>
                        <a:pt x="1579" y="2173"/>
                        <a:pt x="1638" y="2195"/>
                      </a:cubicBezTo>
                      <a:cubicBezTo>
                        <a:pt x="1655" y="2161"/>
                        <a:pt x="1659" y="2136"/>
                        <a:pt x="1650" y="2099"/>
                      </a:cubicBezTo>
                      <a:cubicBezTo>
                        <a:pt x="1590" y="2075"/>
                        <a:pt x="1590" y="2075"/>
                        <a:pt x="1590" y="2075"/>
                      </a:cubicBezTo>
                      <a:cubicBezTo>
                        <a:pt x="1591" y="2056"/>
                        <a:pt x="1598" y="2022"/>
                        <a:pt x="1594" y="2003"/>
                      </a:cubicBezTo>
                      <a:cubicBezTo>
                        <a:pt x="1584" y="1960"/>
                        <a:pt x="1557" y="1940"/>
                        <a:pt x="1570" y="1891"/>
                      </a:cubicBezTo>
                      <a:cubicBezTo>
                        <a:pt x="1556" y="1886"/>
                        <a:pt x="1538" y="1871"/>
                        <a:pt x="1523" y="1873"/>
                      </a:cubicBezTo>
                      <a:cubicBezTo>
                        <a:pt x="1509" y="1875"/>
                        <a:pt x="1501" y="1889"/>
                        <a:pt x="1486" y="1885"/>
                      </a:cubicBezTo>
                      <a:cubicBezTo>
                        <a:pt x="1414" y="1864"/>
                        <a:pt x="1528" y="1785"/>
                        <a:pt x="1546" y="1767"/>
                      </a:cubicBezTo>
                      <a:cubicBezTo>
                        <a:pt x="1546" y="1763"/>
                        <a:pt x="1546" y="1763"/>
                        <a:pt x="1546" y="1763"/>
                      </a:cubicBezTo>
                      <a:cubicBezTo>
                        <a:pt x="1532" y="1747"/>
                        <a:pt x="1497" y="1703"/>
                        <a:pt x="1513" y="1681"/>
                      </a:cubicBezTo>
                      <a:cubicBezTo>
                        <a:pt x="1527" y="1660"/>
                        <a:pt x="1557" y="1660"/>
                        <a:pt x="1570" y="1639"/>
                      </a:cubicBezTo>
                      <a:cubicBezTo>
                        <a:pt x="1602" y="1638"/>
                        <a:pt x="1573" y="1573"/>
                        <a:pt x="1558" y="1563"/>
                      </a:cubicBezTo>
                      <a:cubicBezTo>
                        <a:pt x="1558" y="1555"/>
                        <a:pt x="1558" y="1555"/>
                        <a:pt x="1558" y="1555"/>
                      </a:cubicBezTo>
                      <a:cubicBezTo>
                        <a:pt x="1614" y="1535"/>
                        <a:pt x="1614" y="1535"/>
                        <a:pt x="1614" y="1535"/>
                      </a:cubicBezTo>
                      <a:cubicBezTo>
                        <a:pt x="1597" y="1486"/>
                        <a:pt x="1647" y="1481"/>
                        <a:pt x="1662" y="1443"/>
                      </a:cubicBezTo>
                      <a:cubicBezTo>
                        <a:pt x="1670" y="1422"/>
                        <a:pt x="1652" y="1407"/>
                        <a:pt x="1657" y="1388"/>
                      </a:cubicBezTo>
                      <a:cubicBezTo>
                        <a:pt x="1660" y="1376"/>
                        <a:pt x="1674" y="1367"/>
                        <a:pt x="1686" y="1365"/>
                      </a:cubicBezTo>
                      <a:cubicBezTo>
                        <a:pt x="1717" y="1360"/>
                        <a:pt x="1762" y="1352"/>
                        <a:pt x="1794" y="1356"/>
                      </a:cubicBezTo>
                      <a:cubicBezTo>
                        <a:pt x="1807" y="1358"/>
                        <a:pt x="1831" y="1370"/>
                        <a:pt x="1839" y="1354"/>
                      </a:cubicBezTo>
                      <a:cubicBezTo>
                        <a:pt x="1849" y="1334"/>
                        <a:pt x="1841" y="1298"/>
                        <a:pt x="1838" y="1277"/>
                      </a:cubicBezTo>
                      <a:cubicBezTo>
                        <a:pt x="1834" y="1248"/>
                        <a:pt x="1838" y="1217"/>
                        <a:pt x="1838" y="1187"/>
                      </a:cubicBezTo>
                      <a:cubicBezTo>
                        <a:pt x="1838" y="863"/>
                        <a:pt x="1838" y="863"/>
                        <a:pt x="1838" y="863"/>
                      </a:cubicBezTo>
                      <a:cubicBezTo>
                        <a:pt x="1838" y="817"/>
                        <a:pt x="1848" y="756"/>
                        <a:pt x="1837" y="712"/>
                      </a:cubicBezTo>
                      <a:cubicBezTo>
                        <a:pt x="1829" y="684"/>
                        <a:pt x="1773" y="667"/>
                        <a:pt x="1750" y="654"/>
                      </a:cubicBezTo>
                      <a:cubicBezTo>
                        <a:pt x="1658" y="602"/>
                        <a:pt x="1564" y="553"/>
                        <a:pt x="1470" y="506"/>
                      </a:cubicBezTo>
                      <a:cubicBezTo>
                        <a:pt x="1221" y="384"/>
                        <a:pt x="976" y="254"/>
                        <a:pt x="722" y="142"/>
                      </a:cubicBezTo>
                      <a:cubicBezTo>
                        <a:pt x="660" y="115"/>
                        <a:pt x="599" y="85"/>
                        <a:pt x="538" y="54"/>
                      </a:cubicBezTo>
                      <a:cubicBezTo>
                        <a:pt x="512" y="42"/>
                        <a:pt x="458" y="0"/>
                        <a:pt x="429" y="0"/>
                      </a:cubicBezTo>
                      <a:cubicBezTo>
                        <a:pt x="375" y="0"/>
                        <a:pt x="284" y="62"/>
                        <a:pt x="233" y="83"/>
                      </a:cubicBez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22" name="Freeform 17">
                  <a:extLst>
                    <a:ext uri="{FF2B5EF4-FFF2-40B4-BE49-F238E27FC236}">
                      <a16:creationId xmlns:a16="http://schemas.microsoft.com/office/drawing/2014/main" id="{15D69736-E6A8-021A-39AD-68BFCCA42C32}"/>
                    </a:ext>
                  </a:extLst>
                </p:cNvPr>
                <p:cNvSpPr>
                  <a:spLocks/>
                </p:cNvSpPr>
                <p:nvPr/>
              </p:nvSpPr>
              <p:spPr bwMode="auto">
                <a:xfrm>
                  <a:off x="2227263" y="2617788"/>
                  <a:ext cx="1588" cy="1588"/>
                </a:xfrm>
                <a:custGeom>
                  <a:avLst/>
                  <a:gdLst/>
                  <a:ahLst/>
                  <a:cxnLst>
                    <a:cxn ang="0">
                      <a:pos x="0" y="0"/>
                    </a:cxn>
                    <a:cxn ang="0">
                      <a:pos x="1" y="1"/>
                    </a:cxn>
                    <a:cxn ang="0">
                      <a:pos x="0" y="0"/>
                    </a:cxn>
                  </a:cxnLst>
                  <a:rect l="0" t="0" r="r" b="b"/>
                  <a:pathLst>
                    <a:path w="1" h="1">
                      <a:moveTo>
                        <a:pt x="0" y="0"/>
                      </a:moveTo>
                      <a:lnTo>
                        <a:pt x="1" y="1"/>
                      </a:lnTo>
                      <a:lnTo>
                        <a:pt x="0" y="0"/>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23" name="Freeform 18">
                  <a:extLst>
                    <a:ext uri="{FF2B5EF4-FFF2-40B4-BE49-F238E27FC236}">
                      <a16:creationId xmlns:a16="http://schemas.microsoft.com/office/drawing/2014/main" id="{69300AFB-9B6B-CAC2-5162-A2FE782060A8}"/>
                    </a:ext>
                  </a:extLst>
                </p:cNvPr>
                <p:cNvSpPr>
                  <a:spLocks/>
                </p:cNvSpPr>
                <p:nvPr/>
              </p:nvSpPr>
              <p:spPr bwMode="auto">
                <a:xfrm>
                  <a:off x="2100263" y="2697163"/>
                  <a:ext cx="1588" cy="1588"/>
                </a:xfrm>
                <a:custGeom>
                  <a:avLst/>
                  <a:gdLst/>
                  <a:ahLst/>
                  <a:cxnLst>
                    <a:cxn ang="0">
                      <a:pos x="0" y="0"/>
                    </a:cxn>
                    <a:cxn ang="0">
                      <a:pos x="0" y="1"/>
                    </a:cxn>
                    <a:cxn ang="0">
                      <a:pos x="0" y="0"/>
                    </a:cxn>
                  </a:cxnLst>
                  <a:rect l="0" t="0" r="r" b="b"/>
                  <a:pathLst>
                    <a:path h="1">
                      <a:moveTo>
                        <a:pt x="0" y="0"/>
                      </a:moveTo>
                      <a:lnTo>
                        <a:pt x="0" y="1"/>
                      </a:lnTo>
                      <a:lnTo>
                        <a:pt x="0" y="0"/>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24" name="Freeform 19">
                  <a:extLst>
                    <a:ext uri="{FF2B5EF4-FFF2-40B4-BE49-F238E27FC236}">
                      <a16:creationId xmlns:a16="http://schemas.microsoft.com/office/drawing/2014/main" id="{BECFDDF5-5962-7BEB-1043-9CBE5FFC2F03}"/>
                    </a:ext>
                  </a:extLst>
                </p:cNvPr>
                <p:cNvSpPr>
                  <a:spLocks/>
                </p:cNvSpPr>
                <p:nvPr/>
              </p:nvSpPr>
              <p:spPr bwMode="auto">
                <a:xfrm>
                  <a:off x="2152650" y="2130425"/>
                  <a:ext cx="385763" cy="569913"/>
                </a:xfrm>
                <a:custGeom>
                  <a:avLst/>
                  <a:gdLst/>
                  <a:ahLst/>
                  <a:cxnLst>
                    <a:cxn ang="0">
                      <a:pos x="992" y="92"/>
                    </a:cxn>
                    <a:cxn ang="0">
                      <a:pos x="1037" y="135"/>
                    </a:cxn>
                    <a:cxn ang="0">
                      <a:pos x="1062" y="236"/>
                    </a:cxn>
                    <a:cxn ang="0">
                      <a:pos x="953" y="319"/>
                    </a:cxn>
                    <a:cxn ang="0">
                      <a:pos x="878" y="432"/>
                    </a:cxn>
                    <a:cxn ang="0">
                      <a:pos x="827" y="529"/>
                    </a:cxn>
                    <a:cxn ang="0">
                      <a:pos x="769" y="644"/>
                    </a:cxn>
                    <a:cxn ang="0">
                      <a:pos x="685" y="800"/>
                    </a:cxn>
                    <a:cxn ang="0">
                      <a:pos x="569" y="1004"/>
                    </a:cxn>
                    <a:cxn ang="0">
                      <a:pos x="589" y="1040"/>
                    </a:cxn>
                    <a:cxn ang="0">
                      <a:pos x="533" y="1111"/>
                    </a:cxn>
                    <a:cxn ang="0">
                      <a:pos x="468" y="1142"/>
                    </a:cxn>
                    <a:cxn ang="0">
                      <a:pos x="425" y="1064"/>
                    </a:cxn>
                    <a:cxn ang="0">
                      <a:pos x="341" y="1075"/>
                    </a:cxn>
                    <a:cxn ang="0">
                      <a:pos x="229" y="1092"/>
                    </a:cxn>
                    <a:cxn ang="0">
                      <a:pos x="67" y="1264"/>
                    </a:cxn>
                    <a:cxn ang="0">
                      <a:pos x="13" y="1452"/>
                    </a:cxn>
                    <a:cxn ang="0">
                      <a:pos x="77" y="1488"/>
                    </a:cxn>
                    <a:cxn ang="0">
                      <a:pos x="189" y="1580"/>
                    </a:cxn>
                    <a:cxn ang="0">
                      <a:pos x="213" y="1600"/>
                    </a:cxn>
                    <a:cxn ang="0">
                      <a:pos x="208" y="1662"/>
                    </a:cxn>
                    <a:cxn ang="0">
                      <a:pos x="233" y="1844"/>
                    </a:cxn>
                    <a:cxn ang="0">
                      <a:pos x="305" y="1900"/>
                    </a:cxn>
                    <a:cxn ang="0">
                      <a:pos x="505" y="1876"/>
                    </a:cxn>
                    <a:cxn ang="0">
                      <a:pos x="681" y="1874"/>
                    </a:cxn>
                    <a:cxn ang="0">
                      <a:pos x="817" y="1881"/>
                    </a:cxn>
                    <a:cxn ang="0">
                      <a:pos x="929" y="1900"/>
                    </a:cxn>
                    <a:cxn ang="0">
                      <a:pos x="1157" y="1940"/>
                    </a:cxn>
                    <a:cxn ang="0">
                      <a:pos x="1269" y="1957"/>
                    </a:cxn>
                    <a:cxn ang="0">
                      <a:pos x="1345" y="1980"/>
                    </a:cxn>
                    <a:cxn ang="0">
                      <a:pos x="1353" y="1896"/>
                    </a:cxn>
                    <a:cxn ang="0">
                      <a:pos x="1337" y="1784"/>
                    </a:cxn>
                    <a:cxn ang="0">
                      <a:pos x="1165" y="1576"/>
                    </a:cxn>
                    <a:cxn ang="0">
                      <a:pos x="1097" y="1464"/>
                    </a:cxn>
                    <a:cxn ang="0">
                      <a:pos x="1075" y="1249"/>
                    </a:cxn>
                    <a:cxn ang="0">
                      <a:pos x="1100" y="1176"/>
                    </a:cxn>
                    <a:cxn ang="0">
                      <a:pos x="1237" y="936"/>
                    </a:cxn>
                    <a:cxn ang="0">
                      <a:pos x="1128" y="750"/>
                    </a:cxn>
                    <a:cxn ang="0">
                      <a:pos x="961" y="596"/>
                    </a:cxn>
                    <a:cxn ang="0">
                      <a:pos x="1001" y="555"/>
                    </a:cxn>
                    <a:cxn ang="0">
                      <a:pos x="1253" y="552"/>
                    </a:cxn>
                    <a:cxn ang="0">
                      <a:pos x="1166" y="437"/>
                    </a:cxn>
                    <a:cxn ang="0">
                      <a:pos x="1154" y="268"/>
                    </a:cxn>
                    <a:cxn ang="0">
                      <a:pos x="1110" y="84"/>
                    </a:cxn>
                    <a:cxn ang="0">
                      <a:pos x="977" y="0"/>
                    </a:cxn>
                  </a:cxnLst>
                  <a:rect l="0" t="0" r="r" b="b"/>
                  <a:pathLst>
                    <a:path w="1353" h="1996">
                      <a:moveTo>
                        <a:pt x="977" y="0"/>
                      </a:moveTo>
                      <a:cubicBezTo>
                        <a:pt x="992" y="92"/>
                        <a:pt x="992" y="92"/>
                        <a:pt x="992" y="92"/>
                      </a:cubicBezTo>
                      <a:cubicBezTo>
                        <a:pt x="996" y="126"/>
                        <a:pt x="996" y="126"/>
                        <a:pt x="996" y="126"/>
                      </a:cubicBezTo>
                      <a:cubicBezTo>
                        <a:pt x="1037" y="135"/>
                        <a:pt x="1037" y="135"/>
                        <a:pt x="1037" y="135"/>
                      </a:cubicBezTo>
                      <a:cubicBezTo>
                        <a:pt x="1073" y="160"/>
                        <a:pt x="1073" y="160"/>
                        <a:pt x="1073" y="160"/>
                      </a:cubicBezTo>
                      <a:cubicBezTo>
                        <a:pt x="1066" y="182"/>
                        <a:pt x="1063" y="213"/>
                        <a:pt x="1062" y="236"/>
                      </a:cubicBezTo>
                      <a:cubicBezTo>
                        <a:pt x="1062" y="247"/>
                        <a:pt x="1070" y="257"/>
                        <a:pt x="1065" y="268"/>
                      </a:cubicBezTo>
                      <a:cubicBezTo>
                        <a:pt x="1045" y="307"/>
                        <a:pt x="983" y="303"/>
                        <a:pt x="953" y="319"/>
                      </a:cubicBezTo>
                      <a:cubicBezTo>
                        <a:pt x="926" y="333"/>
                        <a:pt x="922" y="368"/>
                        <a:pt x="901" y="388"/>
                      </a:cubicBezTo>
                      <a:cubicBezTo>
                        <a:pt x="897" y="404"/>
                        <a:pt x="883" y="416"/>
                        <a:pt x="878" y="432"/>
                      </a:cubicBezTo>
                      <a:cubicBezTo>
                        <a:pt x="871" y="454"/>
                        <a:pt x="875" y="484"/>
                        <a:pt x="861" y="504"/>
                      </a:cubicBezTo>
                      <a:cubicBezTo>
                        <a:pt x="853" y="516"/>
                        <a:pt x="834" y="514"/>
                        <a:pt x="827" y="529"/>
                      </a:cubicBezTo>
                      <a:cubicBezTo>
                        <a:pt x="817" y="552"/>
                        <a:pt x="838" y="581"/>
                        <a:pt x="824" y="604"/>
                      </a:cubicBezTo>
                      <a:cubicBezTo>
                        <a:pt x="812" y="624"/>
                        <a:pt x="781" y="619"/>
                        <a:pt x="769" y="644"/>
                      </a:cubicBezTo>
                      <a:cubicBezTo>
                        <a:pt x="740" y="704"/>
                        <a:pt x="770" y="764"/>
                        <a:pt x="681" y="776"/>
                      </a:cubicBezTo>
                      <a:cubicBezTo>
                        <a:pt x="685" y="800"/>
                        <a:pt x="685" y="800"/>
                        <a:pt x="685" y="800"/>
                      </a:cubicBezTo>
                      <a:cubicBezTo>
                        <a:pt x="643" y="809"/>
                        <a:pt x="654" y="850"/>
                        <a:pt x="644" y="884"/>
                      </a:cubicBezTo>
                      <a:cubicBezTo>
                        <a:pt x="632" y="924"/>
                        <a:pt x="603" y="978"/>
                        <a:pt x="569" y="1004"/>
                      </a:cubicBezTo>
                      <a:cubicBezTo>
                        <a:pt x="569" y="1012"/>
                        <a:pt x="569" y="1012"/>
                        <a:pt x="569" y="1012"/>
                      </a:cubicBezTo>
                      <a:cubicBezTo>
                        <a:pt x="589" y="1040"/>
                        <a:pt x="589" y="1040"/>
                        <a:pt x="589" y="1040"/>
                      </a:cubicBezTo>
                      <a:cubicBezTo>
                        <a:pt x="538" y="1080"/>
                        <a:pt x="538" y="1080"/>
                        <a:pt x="538" y="1080"/>
                      </a:cubicBezTo>
                      <a:cubicBezTo>
                        <a:pt x="533" y="1111"/>
                        <a:pt x="533" y="1111"/>
                        <a:pt x="533" y="1111"/>
                      </a:cubicBezTo>
                      <a:cubicBezTo>
                        <a:pt x="509" y="1148"/>
                        <a:pt x="509" y="1148"/>
                        <a:pt x="509" y="1148"/>
                      </a:cubicBezTo>
                      <a:cubicBezTo>
                        <a:pt x="497" y="1148"/>
                        <a:pt x="478" y="1151"/>
                        <a:pt x="468" y="1142"/>
                      </a:cubicBezTo>
                      <a:cubicBezTo>
                        <a:pt x="448" y="1122"/>
                        <a:pt x="470" y="1095"/>
                        <a:pt x="429" y="1092"/>
                      </a:cubicBezTo>
                      <a:cubicBezTo>
                        <a:pt x="425" y="1064"/>
                        <a:pt x="425" y="1064"/>
                        <a:pt x="425" y="1064"/>
                      </a:cubicBezTo>
                      <a:cubicBezTo>
                        <a:pt x="411" y="1057"/>
                        <a:pt x="383" y="1038"/>
                        <a:pt x="367" y="1048"/>
                      </a:cubicBezTo>
                      <a:cubicBezTo>
                        <a:pt x="356" y="1056"/>
                        <a:pt x="356" y="1071"/>
                        <a:pt x="341" y="1075"/>
                      </a:cubicBezTo>
                      <a:cubicBezTo>
                        <a:pt x="317" y="1081"/>
                        <a:pt x="312" y="1052"/>
                        <a:pt x="293" y="1054"/>
                      </a:cubicBezTo>
                      <a:cubicBezTo>
                        <a:pt x="269" y="1058"/>
                        <a:pt x="255" y="1087"/>
                        <a:pt x="229" y="1092"/>
                      </a:cubicBezTo>
                      <a:cubicBezTo>
                        <a:pt x="220" y="1145"/>
                        <a:pt x="152" y="1166"/>
                        <a:pt x="118" y="1204"/>
                      </a:cubicBezTo>
                      <a:cubicBezTo>
                        <a:pt x="105" y="1220"/>
                        <a:pt x="72" y="1245"/>
                        <a:pt x="67" y="1264"/>
                      </a:cubicBezTo>
                      <a:cubicBezTo>
                        <a:pt x="59" y="1295"/>
                        <a:pt x="76" y="1336"/>
                        <a:pt x="60" y="1368"/>
                      </a:cubicBezTo>
                      <a:cubicBezTo>
                        <a:pt x="46" y="1396"/>
                        <a:pt x="12" y="1416"/>
                        <a:pt x="13" y="1452"/>
                      </a:cubicBezTo>
                      <a:cubicBezTo>
                        <a:pt x="3" y="1459"/>
                        <a:pt x="0" y="1484"/>
                        <a:pt x="14" y="1490"/>
                      </a:cubicBezTo>
                      <a:cubicBezTo>
                        <a:pt x="33" y="1499"/>
                        <a:pt x="57" y="1489"/>
                        <a:pt x="77" y="1488"/>
                      </a:cubicBezTo>
                      <a:cubicBezTo>
                        <a:pt x="64" y="1535"/>
                        <a:pt x="93" y="1563"/>
                        <a:pt x="129" y="1581"/>
                      </a:cubicBezTo>
                      <a:cubicBezTo>
                        <a:pt x="153" y="1593"/>
                        <a:pt x="170" y="1609"/>
                        <a:pt x="189" y="1580"/>
                      </a:cubicBezTo>
                      <a:cubicBezTo>
                        <a:pt x="193" y="1580"/>
                        <a:pt x="193" y="1580"/>
                        <a:pt x="193" y="1580"/>
                      </a:cubicBezTo>
                      <a:cubicBezTo>
                        <a:pt x="213" y="1600"/>
                        <a:pt x="213" y="1600"/>
                        <a:pt x="213" y="1600"/>
                      </a:cubicBezTo>
                      <a:cubicBezTo>
                        <a:pt x="185" y="1608"/>
                        <a:pt x="185" y="1608"/>
                        <a:pt x="185" y="1608"/>
                      </a:cubicBezTo>
                      <a:cubicBezTo>
                        <a:pt x="192" y="1624"/>
                        <a:pt x="198" y="1649"/>
                        <a:pt x="208" y="1662"/>
                      </a:cubicBezTo>
                      <a:cubicBezTo>
                        <a:pt x="225" y="1683"/>
                        <a:pt x="252" y="1698"/>
                        <a:pt x="254" y="1728"/>
                      </a:cubicBezTo>
                      <a:cubicBezTo>
                        <a:pt x="257" y="1762"/>
                        <a:pt x="236" y="1808"/>
                        <a:pt x="233" y="1844"/>
                      </a:cubicBezTo>
                      <a:cubicBezTo>
                        <a:pt x="232" y="1855"/>
                        <a:pt x="224" y="1869"/>
                        <a:pt x="232" y="1879"/>
                      </a:cubicBezTo>
                      <a:cubicBezTo>
                        <a:pt x="248" y="1901"/>
                        <a:pt x="281" y="1900"/>
                        <a:pt x="305" y="1900"/>
                      </a:cubicBezTo>
                      <a:cubicBezTo>
                        <a:pt x="370" y="1900"/>
                        <a:pt x="446" y="1911"/>
                        <a:pt x="509" y="1896"/>
                      </a:cubicBezTo>
                      <a:cubicBezTo>
                        <a:pt x="505" y="1876"/>
                        <a:pt x="505" y="1876"/>
                        <a:pt x="505" y="1876"/>
                      </a:cubicBezTo>
                      <a:cubicBezTo>
                        <a:pt x="538" y="1870"/>
                        <a:pt x="565" y="1880"/>
                        <a:pt x="597" y="1880"/>
                      </a:cubicBezTo>
                      <a:cubicBezTo>
                        <a:pt x="625" y="1880"/>
                        <a:pt x="654" y="1873"/>
                        <a:pt x="681" y="1874"/>
                      </a:cubicBezTo>
                      <a:cubicBezTo>
                        <a:pt x="703" y="1875"/>
                        <a:pt x="723" y="1886"/>
                        <a:pt x="745" y="1886"/>
                      </a:cubicBezTo>
                      <a:cubicBezTo>
                        <a:pt x="768" y="1886"/>
                        <a:pt x="794" y="1878"/>
                        <a:pt x="817" y="1881"/>
                      </a:cubicBezTo>
                      <a:cubicBezTo>
                        <a:pt x="830" y="1883"/>
                        <a:pt x="837" y="1895"/>
                        <a:pt x="849" y="1898"/>
                      </a:cubicBezTo>
                      <a:cubicBezTo>
                        <a:pt x="873" y="1905"/>
                        <a:pt x="905" y="1900"/>
                        <a:pt x="929" y="1900"/>
                      </a:cubicBezTo>
                      <a:cubicBezTo>
                        <a:pt x="971" y="1900"/>
                        <a:pt x="1061" y="1884"/>
                        <a:pt x="1089" y="1916"/>
                      </a:cubicBezTo>
                      <a:cubicBezTo>
                        <a:pt x="1157" y="1940"/>
                        <a:pt x="1157" y="1940"/>
                        <a:pt x="1157" y="1940"/>
                      </a:cubicBezTo>
                      <a:cubicBezTo>
                        <a:pt x="1201" y="1941"/>
                        <a:pt x="1201" y="1941"/>
                        <a:pt x="1201" y="1941"/>
                      </a:cubicBezTo>
                      <a:cubicBezTo>
                        <a:pt x="1269" y="1957"/>
                        <a:pt x="1269" y="1957"/>
                        <a:pt x="1269" y="1957"/>
                      </a:cubicBezTo>
                      <a:cubicBezTo>
                        <a:pt x="1325" y="1996"/>
                        <a:pt x="1325" y="1996"/>
                        <a:pt x="1325" y="1996"/>
                      </a:cubicBezTo>
                      <a:cubicBezTo>
                        <a:pt x="1345" y="1980"/>
                        <a:pt x="1345" y="1980"/>
                        <a:pt x="1345" y="1980"/>
                      </a:cubicBezTo>
                      <a:cubicBezTo>
                        <a:pt x="1325" y="1900"/>
                        <a:pt x="1325" y="1900"/>
                        <a:pt x="1325" y="1900"/>
                      </a:cubicBezTo>
                      <a:cubicBezTo>
                        <a:pt x="1353" y="1896"/>
                        <a:pt x="1353" y="1896"/>
                        <a:pt x="1353" y="1896"/>
                      </a:cubicBezTo>
                      <a:cubicBezTo>
                        <a:pt x="1336" y="1864"/>
                        <a:pt x="1313" y="1822"/>
                        <a:pt x="1337" y="1788"/>
                      </a:cubicBezTo>
                      <a:cubicBezTo>
                        <a:pt x="1337" y="1784"/>
                        <a:pt x="1337" y="1784"/>
                        <a:pt x="1337" y="1784"/>
                      </a:cubicBezTo>
                      <a:cubicBezTo>
                        <a:pt x="1282" y="1709"/>
                        <a:pt x="1190" y="1669"/>
                        <a:pt x="1145" y="1580"/>
                      </a:cubicBezTo>
                      <a:cubicBezTo>
                        <a:pt x="1165" y="1576"/>
                        <a:pt x="1165" y="1576"/>
                        <a:pt x="1165" y="1576"/>
                      </a:cubicBezTo>
                      <a:cubicBezTo>
                        <a:pt x="1158" y="1549"/>
                        <a:pt x="1156" y="1528"/>
                        <a:pt x="1137" y="1505"/>
                      </a:cubicBezTo>
                      <a:cubicBezTo>
                        <a:pt x="1124" y="1489"/>
                        <a:pt x="1105" y="1484"/>
                        <a:pt x="1097" y="1464"/>
                      </a:cubicBezTo>
                      <a:cubicBezTo>
                        <a:pt x="1080" y="1424"/>
                        <a:pt x="1105" y="1374"/>
                        <a:pt x="1057" y="1352"/>
                      </a:cubicBezTo>
                      <a:cubicBezTo>
                        <a:pt x="1073" y="1328"/>
                        <a:pt x="1089" y="1278"/>
                        <a:pt x="1075" y="1249"/>
                      </a:cubicBezTo>
                      <a:cubicBezTo>
                        <a:pt x="1068" y="1237"/>
                        <a:pt x="1039" y="1242"/>
                        <a:pt x="1046" y="1220"/>
                      </a:cubicBezTo>
                      <a:cubicBezTo>
                        <a:pt x="1054" y="1197"/>
                        <a:pt x="1086" y="1194"/>
                        <a:pt x="1100" y="1176"/>
                      </a:cubicBezTo>
                      <a:cubicBezTo>
                        <a:pt x="1133" y="1133"/>
                        <a:pt x="1145" y="1073"/>
                        <a:pt x="1174" y="1028"/>
                      </a:cubicBezTo>
                      <a:cubicBezTo>
                        <a:pt x="1193" y="998"/>
                        <a:pt x="1230" y="975"/>
                        <a:pt x="1237" y="936"/>
                      </a:cubicBezTo>
                      <a:cubicBezTo>
                        <a:pt x="1240" y="920"/>
                        <a:pt x="1211" y="905"/>
                        <a:pt x="1207" y="888"/>
                      </a:cubicBezTo>
                      <a:cubicBezTo>
                        <a:pt x="1192" y="839"/>
                        <a:pt x="1170" y="783"/>
                        <a:pt x="1128" y="750"/>
                      </a:cubicBezTo>
                      <a:cubicBezTo>
                        <a:pt x="1102" y="729"/>
                        <a:pt x="1070" y="715"/>
                        <a:pt x="1045" y="692"/>
                      </a:cubicBezTo>
                      <a:cubicBezTo>
                        <a:pt x="1014" y="663"/>
                        <a:pt x="993" y="624"/>
                        <a:pt x="961" y="596"/>
                      </a:cubicBezTo>
                      <a:cubicBezTo>
                        <a:pt x="961" y="592"/>
                        <a:pt x="961" y="592"/>
                        <a:pt x="961" y="592"/>
                      </a:cubicBezTo>
                      <a:cubicBezTo>
                        <a:pt x="979" y="580"/>
                        <a:pt x="982" y="562"/>
                        <a:pt x="1001" y="555"/>
                      </a:cubicBezTo>
                      <a:cubicBezTo>
                        <a:pt x="1034" y="542"/>
                        <a:pt x="1092" y="542"/>
                        <a:pt x="1125" y="547"/>
                      </a:cubicBezTo>
                      <a:cubicBezTo>
                        <a:pt x="1165" y="553"/>
                        <a:pt x="1213" y="552"/>
                        <a:pt x="1253" y="552"/>
                      </a:cubicBezTo>
                      <a:cubicBezTo>
                        <a:pt x="1249" y="529"/>
                        <a:pt x="1233" y="526"/>
                        <a:pt x="1218" y="511"/>
                      </a:cubicBezTo>
                      <a:cubicBezTo>
                        <a:pt x="1199" y="493"/>
                        <a:pt x="1176" y="462"/>
                        <a:pt x="1166" y="437"/>
                      </a:cubicBezTo>
                      <a:cubicBezTo>
                        <a:pt x="1152" y="403"/>
                        <a:pt x="1139" y="378"/>
                        <a:pt x="1143" y="340"/>
                      </a:cubicBezTo>
                      <a:cubicBezTo>
                        <a:pt x="1145" y="323"/>
                        <a:pt x="1156" y="286"/>
                        <a:pt x="1154" y="268"/>
                      </a:cubicBezTo>
                      <a:cubicBezTo>
                        <a:pt x="1152" y="206"/>
                        <a:pt x="1133" y="178"/>
                        <a:pt x="1133" y="132"/>
                      </a:cubicBezTo>
                      <a:cubicBezTo>
                        <a:pt x="1116" y="130"/>
                        <a:pt x="1116" y="99"/>
                        <a:pt x="1110" y="84"/>
                      </a:cubicBezTo>
                      <a:cubicBezTo>
                        <a:pt x="1101" y="66"/>
                        <a:pt x="1084" y="60"/>
                        <a:pt x="1065" y="60"/>
                      </a:cubicBezTo>
                      <a:cubicBezTo>
                        <a:pt x="1058" y="0"/>
                        <a:pt x="1031" y="0"/>
                        <a:pt x="977" y="0"/>
                      </a:cubicBezTo>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25" name="Freeform 20">
                  <a:extLst>
                    <a:ext uri="{FF2B5EF4-FFF2-40B4-BE49-F238E27FC236}">
                      <a16:creationId xmlns:a16="http://schemas.microsoft.com/office/drawing/2014/main" id="{8063E68B-5204-60B8-55ED-3B3FFEFA747C}"/>
                    </a:ext>
                  </a:extLst>
                </p:cNvPr>
                <p:cNvSpPr>
                  <a:spLocks noEditPoints="1"/>
                </p:cNvSpPr>
                <p:nvPr/>
              </p:nvSpPr>
              <p:spPr bwMode="auto">
                <a:xfrm>
                  <a:off x="2198688" y="2641600"/>
                  <a:ext cx="100013" cy="90488"/>
                </a:xfrm>
                <a:custGeom>
                  <a:avLst/>
                  <a:gdLst/>
                  <a:ahLst/>
                  <a:cxnLst>
                    <a:cxn ang="0">
                      <a:pos x="84" y="0"/>
                    </a:cxn>
                    <a:cxn ang="0">
                      <a:pos x="88" y="4"/>
                    </a:cxn>
                    <a:cxn ang="0">
                      <a:pos x="84" y="0"/>
                    </a:cxn>
                    <a:cxn ang="0">
                      <a:pos x="68" y="84"/>
                    </a:cxn>
                    <a:cxn ang="0">
                      <a:pos x="69" y="160"/>
                    </a:cxn>
                    <a:cxn ang="0">
                      <a:pos x="11" y="252"/>
                    </a:cxn>
                    <a:cxn ang="0">
                      <a:pos x="0" y="290"/>
                    </a:cxn>
                    <a:cxn ang="0">
                      <a:pos x="56" y="300"/>
                    </a:cxn>
                    <a:cxn ang="0">
                      <a:pos x="56" y="304"/>
                    </a:cxn>
                    <a:cxn ang="0">
                      <a:pos x="40" y="308"/>
                    </a:cxn>
                    <a:cxn ang="0">
                      <a:pos x="40" y="312"/>
                    </a:cxn>
                    <a:cxn ang="0">
                      <a:pos x="348" y="316"/>
                    </a:cxn>
                    <a:cxn ang="0">
                      <a:pos x="352" y="108"/>
                    </a:cxn>
                    <a:cxn ang="0">
                      <a:pos x="124" y="108"/>
                    </a:cxn>
                    <a:cxn ang="0">
                      <a:pos x="100" y="104"/>
                    </a:cxn>
                    <a:cxn ang="0">
                      <a:pos x="88" y="84"/>
                    </a:cxn>
                    <a:cxn ang="0">
                      <a:pos x="68" y="84"/>
                    </a:cxn>
                  </a:cxnLst>
                  <a:rect l="0" t="0" r="r" b="b"/>
                  <a:pathLst>
                    <a:path w="352" h="316">
                      <a:moveTo>
                        <a:pt x="84" y="0"/>
                      </a:moveTo>
                      <a:cubicBezTo>
                        <a:pt x="88" y="4"/>
                        <a:pt x="88" y="4"/>
                        <a:pt x="88" y="4"/>
                      </a:cubicBezTo>
                      <a:cubicBezTo>
                        <a:pt x="84" y="0"/>
                        <a:pt x="84" y="0"/>
                        <a:pt x="84" y="0"/>
                      </a:cubicBezTo>
                      <a:moveTo>
                        <a:pt x="68" y="84"/>
                      </a:moveTo>
                      <a:cubicBezTo>
                        <a:pt x="69" y="160"/>
                        <a:pt x="69" y="160"/>
                        <a:pt x="69" y="160"/>
                      </a:cubicBezTo>
                      <a:cubicBezTo>
                        <a:pt x="11" y="252"/>
                        <a:pt x="11" y="252"/>
                        <a:pt x="11" y="252"/>
                      </a:cubicBezTo>
                      <a:cubicBezTo>
                        <a:pt x="0" y="290"/>
                        <a:pt x="0" y="290"/>
                        <a:pt x="0" y="290"/>
                      </a:cubicBezTo>
                      <a:cubicBezTo>
                        <a:pt x="56" y="300"/>
                        <a:pt x="56" y="300"/>
                        <a:pt x="56" y="300"/>
                      </a:cubicBezTo>
                      <a:cubicBezTo>
                        <a:pt x="56" y="304"/>
                        <a:pt x="56" y="304"/>
                        <a:pt x="56" y="304"/>
                      </a:cubicBezTo>
                      <a:cubicBezTo>
                        <a:pt x="40" y="308"/>
                        <a:pt x="40" y="308"/>
                        <a:pt x="40" y="308"/>
                      </a:cubicBezTo>
                      <a:cubicBezTo>
                        <a:pt x="40" y="312"/>
                        <a:pt x="40" y="312"/>
                        <a:pt x="40" y="312"/>
                      </a:cubicBezTo>
                      <a:cubicBezTo>
                        <a:pt x="348" y="316"/>
                        <a:pt x="348" y="316"/>
                        <a:pt x="348" y="316"/>
                      </a:cubicBezTo>
                      <a:cubicBezTo>
                        <a:pt x="352" y="108"/>
                        <a:pt x="352" y="108"/>
                        <a:pt x="352" y="108"/>
                      </a:cubicBezTo>
                      <a:cubicBezTo>
                        <a:pt x="124" y="108"/>
                        <a:pt x="124" y="108"/>
                        <a:pt x="124" y="108"/>
                      </a:cubicBezTo>
                      <a:cubicBezTo>
                        <a:pt x="121" y="94"/>
                        <a:pt x="104" y="86"/>
                        <a:pt x="100" y="104"/>
                      </a:cubicBezTo>
                      <a:cubicBezTo>
                        <a:pt x="88" y="84"/>
                        <a:pt x="88" y="84"/>
                        <a:pt x="88" y="84"/>
                      </a:cubicBezTo>
                      <a:lnTo>
                        <a:pt x="68" y="84"/>
                      </a:ln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26" name="Freeform 21">
                  <a:extLst>
                    <a:ext uri="{FF2B5EF4-FFF2-40B4-BE49-F238E27FC236}">
                      <a16:creationId xmlns:a16="http://schemas.microsoft.com/office/drawing/2014/main" id="{CD3C5DBC-581E-C5C9-8499-06B99AD3620A}"/>
                    </a:ext>
                  </a:extLst>
                </p:cNvPr>
                <p:cNvSpPr>
                  <a:spLocks/>
                </p:cNvSpPr>
                <p:nvPr/>
              </p:nvSpPr>
              <p:spPr bwMode="auto">
                <a:xfrm>
                  <a:off x="1743075" y="1608138"/>
                  <a:ext cx="785813" cy="592138"/>
                </a:xfrm>
                <a:custGeom>
                  <a:avLst/>
                  <a:gdLst/>
                  <a:ahLst/>
                  <a:cxnLst>
                    <a:cxn ang="0">
                      <a:pos x="702" y="1175"/>
                    </a:cxn>
                    <a:cxn ang="0">
                      <a:pos x="663" y="1311"/>
                    </a:cxn>
                    <a:cxn ang="0">
                      <a:pos x="588" y="1427"/>
                    </a:cxn>
                    <a:cxn ang="0">
                      <a:pos x="500" y="1431"/>
                    </a:cxn>
                    <a:cxn ang="0">
                      <a:pos x="208" y="1441"/>
                    </a:cxn>
                    <a:cxn ang="0">
                      <a:pos x="16" y="1491"/>
                    </a:cxn>
                    <a:cxn ang="0">
                      <a:pos x="38" y="1623"/>
                    </a:cxn>
                    <a:cxn ang="0">
                      <a:pos x="132" y="1737"/>
                    </a:cxn>
                    <a:cxn ang="0">
                      <a:pos x="196" y="1779"/>
                    </a:cxn>
                    <a:cxn ang="0">
                      <a:pos x="151" y="1835"/>
                    </a:cxn>
                    <a:cxn ang="0">
                      <a:pos x="308" y="1911"/>
                    </a:cxn>
                    <a:cxn ang="0">
                      <a:pos x="332" y="1947"/>
                    </a:cxn>
                    <a:cxn ang="0">
                      <a:pos x="400" y="1977"/>
                    </a:cxn>
                    <a:cxn ang="0">
                      <a:pos x="468" y="1953"/>
                    </a:cxn>
                    <a:cxn ang="0">
                      <a:pos x="600" y="2075"/>
                    </a:cxn>
                    <a:cxn ang="0">
                      <a:pos x="624" y="2019"/>
                    </a:cxn>
                    <a:cxn ang="0">
                      <a:pos x="673" y="1875"/>
                    </a:cxn>
                    <a:cxn ang="0">
                      <a:pos x="772" y="1720"/>
                    </a:cxn>
                    <a:cxn ang="0">
                      <a:pos x="928" y="1692"/>
                    </a:cxn>
                    <a:cxn ang="0">
                      <a:pos x="1096" y="1748"/>
                    </a:cxn>
                    <a:cxn ang="0">
                      <a:pos x="1232" y="1828"/>
                    </a:cxn>
                    <a:cxn ang="0">
                      <a:pos x="1348" y="1784"/>
                    </a:cxn>
                    <a:cxn ang="0">
                      <a:pos x="1644" y="1877"/>
                    </a:cxn>
                    <a:cxn ang="0">
                      <a:pos x="1788" y="1790"/>
                    </a:cxn>
                    <a:cxn ang="0">
                      <a:pos x="2139" y="1830"/>
                    </a:cxn>
                    <a:cxn ang="0">
                      <a:pos x="2224" y="1757"/>
                    </a:cxn>
                    <a:cxn ang="0">
                      <a:pos x="2344" y="1727"/>
                    </a:cxn>
                    <a:cxn ang="0">
                      <a:pos x="2370" y="1543"/>
                    </a:cxn>
                    <a:cxn ang="0">
                      <a:pos x="2477" y="1363"/>
                    </a:cxn>
                    <a:cxn ang="0">
                      <a:pos x="2667" y="1159"/>
                    </a:cxn>
                    <a:cxn ang="0">
                      <a:pos x="2701" y="707"/>
                    </a:cxn>
                    <a:cxn ang="0">
                      <a:pos x="2751" y="563"/>
                    </a:cxn>
                    <a:cxn ang="0">
                      <a:pos x="2686" y="451"/>
                    </a:cxn>
                    <a:cxn ang="0">
                      <a:pos x="2619" y="287"/>
                    </a:cxn>
                    <a:cxn ang="0">
                      <a:pos x="2340" y="90"/>
                    </a:cxn>
                    <a:cxn ang="0">
                      <a:pos x="2003" y="11"/>
                    </a:cxn>
                    <a:cxn ang="0">
                      <a:pos x="933" y="712"/>
                    </a:cxn>
                  </a:cxnLst>
                  <a:rect l="0" t="0" r="r" b="b"/>
                  <a:pathLst>
                    <a:path w="2751" h="2075">
                      <a:moveTo>
                        <a:pt x="708" y="763"/>
                      </a:moveTo>
                      <a:cubicBezTo>
                        <a:pt x="708" y="899"/>
                        <a:pt x="719" y="1041"/>
                        <a:pt x="702" y="1175"/>
                      </a:cubicBezTo>
                      <a:cubicBezTo>
                        <a:pt x="700" y="1195"/>
                        <a:pt x="708" y="1215"/>
                        <a:pt x="702" y="1235"/>
                      </a:cubicBezTo>
                      <a:cubicBezTo>
                        <a:pt x="694" y="1261"/>
                        <a:pt x="672" y="1285"/>
                        <a:pt x="663" y="1311"/>
                      </a:cubicBezTo>
                      <a:cubicBezTo>
                        <a:pt x="657" y="1327"/>
                        <a:pt x="659" y="1349"/>
                        <a:pt x="649" y="1362"/>
                      </a:cubicBezTo>
                      <a:cubicBezTo>
                        <a:pt x="628" y="1390"/>
                        <a:pt x="594" y="1385"/>
                        <a:pt x="588" y="1427"/>
                      </a:cubicBezTo>
                      <a:cubicBezTo>
                        <a:pt x="496" y="1419"/>
                        <a:pt x="496" y="1419"/>
                        <a:pt x="496" y="1419"/>
                      </a:cubicBezTo>
                      <a:cubicBezTo>
                        <a:pt x="500" y="1431"/>
                        <a:pt x="500" y="1431"/>
                        <a:pt x="500" y="1431"/>
                      </a:cubicBezTo>
                      <a:cubicBezTo>
                        <a:pt x="429" y="1431"/>
                        <a:pt x="359" y="1434"/>
                        <a:pt x="288" y="1439"/>
                      </a:cubicBezTo>
                      <a:cubicBezTo>
                        <a:pt x="262" y="1441"/>
                        <a:pt x="233" y="1434"/>
                        <a:pt x="208" y="1441"/>
                      </a:cubicBezTo>
                      <a:cubicBezTo>
                        <a:pt x="181" y="1447"/>
                        <a:pt x="168" y="1478"/>
                        <a:pt x="144" y="1490"/>
                      </a:cubicBezTo>
                      <a:cubicBezTo>
                        <a:pt x="111" y="1506"/>
                        <a:pt x="51" y="1494"/>
                        <a:pt x="16" y="1491"/>
                      </a:cubicBezTo>
                      <a:cubicBezTo>
                        <a:pt x="14" y="1517"/>
                        <a:pt x="0" y="1558"/>
                        <a:pt x="8" y="1583"/>
                      </a:cubicBezTo>
                      <a:cubicBezTo>
                        <a:pt x="13" y="1599"/>
                        <a:pt x="33" y="1607"/>
                        <a:pt x="38" y="1623"/>
                      </a:cubicBezTo>
                      <a:cubicBezTo>
                        <a:pt x="50" y="1656"/>
                        <a:pt x="49" y="1695"/>
                        <a:pt x="82" y="1721"/>
                      </a:cubicBezTo>
                      <a:cubicBezTo>
                        <a:pt x="95" y="1732"/>
                        <a:pt x="117" y="1728"/>
                        <a:pt x="132" y="1737"/>
                      </a:cubicBezTo>
                      <a:cubicBezTo>
                        <a:pt x="158" y="1752"/>
                        <a:pt x="161" y="1774"/>
                        <a:pt x="196" y="1775"/>
                      </a:cubicBezTo>
                      <a:cubicBezTo>
                        <a:pt x="196" y="1779"/>
                        <a:pt x="196" y="1779"/>
                        <a:pt x="196" y="1779"/>
                      </a:cubicBezTo>
                      <a:cubicBezTo>
                        <a:pt x="183" y="1780"/>
                        <a:pt x="165" y="1770"/>
                        <a:pt x="153" y="1774"/>
                      </a:cubicBezTo>
                      <a:cubicBezTo>
                        <a:pt x="138" y="1779"/>
                        <a:pt x="140" y="1827"/>
                        <a:pt x="151" y="1835"/>
                      </a:cubicBezTo>
                      <a:cubicBezTo>
                        <a:pt x="173" y="1856"/>
                        <a:pt x="224" y="1895"/>
                        <a:pt x="252" y="1905"/>
                      </a:cubicBezTo>
                      <a:cubicBezTo>
                        <a:pt x="269" y="1911"/>
                        <a:pt x="290" y="1908"/>
                        <a:pt x="308" y="1911"/>
                      </a:cubicBezTo>
                      <a:cubicBezTo>
                        <a:pt x="323" y="1884"/>
                        <a:pt x="373" y="1900"/>
                        <a:pt x="362" y="1927"/>
                      </a:cubicBezTo>
                      <a:cubicBezTo>
                        <a:pt x="358" y="1937"/>
                        <a:pt x="341" y="1943"/>
                        <a:pt x="332" y="1947"/>
                      </a:cubicBezTo>
                      <a:cubicBezTo>
                        <a:pt x="342" y="1975"/>
                        <a:pt x="370" y="2022"/>
                        <a:pt x="396" y="2035"/>
                      </a:cubicBezTo>
                      <a:cubicBezTo>
                        <a:pt x="401" y="2019"/>
                        <a:pt x="393" y="1989"/>
                        <a:pt x="400" y="1977"/>
                      </a:cubicBezTo>
                      <a:cubicBezTo>
                        <a:pt x="407" y="1967"/>
                        <a:pt x="422" y="1969"/>
                        <a:pt x="432" y="1966"/>
                      </a:cubicBezTo>
                      <a:cubicBezTo>
                        <a:pt x="444" y="1963"/>
                        <a:pt x="456" y="1952"/>
                        <a:pt x="468" y="1953"/>
                      </a:cubicBezTo>
                      <a:cubicBezTo>
                        <a:pt x="502" y="1956"/>
                        <a:pt x="525" y="2009"/>
                        <a:pt x="546" y="2030"/>
                      </a:cubicBezTo>
                      <a:cubicBezTo>
                        <a:pt x="565" y="2049"/>
                        <a:pt x="584" y="2049"/>
                        <a:pt x="600" y="2075"/>
                      </a:cubicBezTo>
                      <a:cubicBezTo>
                        <a:pt x="624" y="2047"/>
                        <a:pt x="624" y="2047"/>
                        <a:pt x="624" y="2047"/>
                      </a:cubicBezTo>
                      <a:cubicBezTo>
                        <a:pt x="612" y="2036"/>
                        <a:pt x="612" y="2031"/>
                        <a:pt x="624" y="2019"/>
                      </a:cubicBezTo>
                      <a:cubicBezTo>
                        <a:pt x="615" y="1994"/>
                        <a:pt x="610" y="1944"/>
                        <a:pt x="627" y="1920"/>
                      </a:cubicBezTo>
                      <a:cubicBezTo>
                        <a:pt x="639" y="1902"/>
                        <a:pt x="661" y="1894"/>
                        <a:pt x="673" y="1875"/>
                      </a:cubicBezTo>
                      <a:cubicBezTo>
                        <a:pt x="696" y="1839"/>
                        <a:pt x="704" y="1801"/>
                        <a:pt x="704" y="1759"/>
                      </a:cubicBezTo>
                      <a:cubicBezTo>
                        <a:pt x="732" y="1755"/>
                        <a:pt x="745" y="1727"/>
                        <a:pt x="772" y="1720"/>
                      </a:cubicBezTo>
                      <a:cubicBezTo>
                        <a:pt x="813" y="1709"/>
                        <a:pt x="853" y="1724"/>
                        <a:pt x="892" y="1714"/>
                      </a:cubicBezTo>
                      <a:cubicBezTo>
                        <a:pt x="907" y="1710"/>
                        <a:pt x="913" y="1691"/>
                        <a:pt x="928" y="1692"/>
                      </a:cubicBezTo>
                      <a:cubicBezTo>
                        <a:pt x="962" y="1692"/>
                        <a:pt x="996" y="1719"/>
                        <a:pt x="1028" y="1727"/>
                      </a:cubicBezTo>
                      <a:cubicBezTo>
                        <a:pt x="1055" y="1734"/>
                        <a:pt x="1073" y="1726"/>
                        <a:pt x="1096" y="1748"/>
                      </a:cubicBezTo>
                      <a:cubicBezTo>
                        <a:pt x="1124" y="1773"/>
                        <a:pt x="1145" y="1828"/>
                        <a:pt x="1180" y="1841"/>
                      </a:cubicBezTo>
                      <a:cubicBezTo>
                        <a:pt x="1202" y="1849"/>
                        <a:pt x="1214" y="1835"/>
                        <a:pt x="1232" y="1828"/>
                      </a:cubicBezTo>
                      <a:cubicBezTo>
                        <a:pt x="1242" y="1824"/>
                        <a:pt x="1254" y="1826"/>
                        <a:pt x="1264" y="1822"/>
                      </a:cubicBezTo>
                      <a:cubicBezTo>
                        <a:pt x="1292" y="1811"/>
                        <a:pt x="1317" y="1784"/>
                        <a:pt x="1348" y="1784"/>
                      </a:cubicBezTo>
                      <a:cubicBezTo>
                        <a:pt x="1394" y="1783"/>
                        <a:pt x="1444" y="1832"/>
                        <a:pt x="1482" y="1854"/>
                      </a:cubicBezTo>
                      <a:cubicBezTo>
                        <a:pt x="1521" y="1876"/>
                        <a:pt x="1599" y="1883"/>
                        <a:pt x="1644" y="1877"/>
                      </a:cubicBezTo>
                      <a:cubicBezTo>
                        <a:pt x="1673" y="1873"/>
                        <a:pt x="1683" y="1832"/>
                        <a:pt x="1712" y="1823"/>
                      </a:cubicBezTo>
                      <a:cubicBezTo>
                        <a:pt x="1727" y="1794"/>
                        <a:pt x="1760" y="1796"/>
                        <a:pt x="1788" y="1790"/>
                      </a:cubicBezTo>
                      <a:cubicBezTo>
                        <a:pt x="1856" y="1775"/>
                        <a:pt x="1949" y="1767"/>
                        <a:pt x="2015" y="1793"/>
                      </a:cubicBezTo>
                      <a:cubicBezTo>
                        <a:pt x="2051" y="1806"/>
                        <a:pt x="2099" y="1841"/>
                        <a:pt x="2139" y="1830"/>
                      </a:cubicBezTo>
                      <a:cubicBezTo>
                        <a:pt x="2156" y="1826"/>
                        <a:pt x="2157" y="1807"/>
                        <a:pt x="2169" y="1798"/>
                      </a:cubicBezTo>
                      <a:cubicBezTo>
                        <a:pt x="2185" y="1785"/>
                        <a:pt x="2205" y="1765"/>
                        <a:pt x="2224" y="1757"/>
                      </a:cubicBezTo>
                      <a:cubicBezTo>
                        <a:pt x="2238" y="1751"/>
                        <a:pt x="2254" y="1756"/>
                        <a:pt x="2268" y="1750"/>
                      </a:cubicBezTo>
                      <a:cubicBezTo>
                        <a:pt x="2300" y="1734"/>
                        <a:pt x="2302" y="1710"/>
                        <a:pt x="2344" y="1727"/>
                      </a:cubicBezTo>
                      <a:cubicBezTo>
                        <a:pt x="2319" y="1600"/>
                        <a:pt x="2319" y="1600"/>
                        <a:pt x="2319" y="1600"/>
                      </a:cubicBezTo>
                      <a:cubicBezTo>
                        <a:pt x="2370" y="1543"/>
                        <a:pt x="2370" y="1543"/>
                        <a:pt x="2370" y="1543"/>
                      </a:cubicBezTo>
                      <a:cubicBezTo>
                        <a:pt x="2379" y="1499"/>
                        <a:pt x="2379" y="1499"/>
                        <a:pt x="2379" y="1499"/>
                      </a:cubicBezTo>
                      <a:cubicBezTo>
                        <a:pt x="2477" y="1363"/>
                        <a:pt x="2477" y="1363"/>
                        <a:pt x="2477" y="1363"/>
                      </a:cubicBezTo>
                      <a:cubicBezTo>
                        <a:pt x="2613" y="1223"/>
                        <a:pt x="2613" y="1223"/>
                        <a:pt x="2613" y="1223"/>
                      </a:cubicBezTo>
                      <a:cubicBezTo>
                        <a:pt x="2667" y="1159"/>
                        <a:pt x="2667" y="1159"/>
                        <a:pt x="2667" y="1159"/>
                      </a:cubicBezTo>
                      <a:cubicBezTo>
                        <a:pt x="2673" y="1043"/>
                        <a:pt x="2673" y="1043"/>
                        <a:pt x="2673" y="1043"/>
                      </a:cubicBezTo>
                      <a:cubicBezTo>
                        <a:pt x="2701" y="707"/>
                        <a:pt x="2701" y="707"/>
                        <a:pt x="2701" y="707"/>
                      </a:cubicBezTo>
                      <a:cubicBezTo>
                        <a:pt x="2728" y="611"/>
                        <a:pt x="2728" y="611"/>
                        <a:pt x="2728" y="611"/>
                      </a:cubicBezTo>
                      <a:cubicBezTo>
                        <a:pt x="2751" y="563"/>
                        <a:pt x="2751" y="563"/>
                        <a:pt x="2751" y="563"/>
                      </a:cubicBezTo>
                      <a:cubicBezTo>
                        <a:pt x="2688" y="491"/>
                        <a:pt x="2688" y="491"/>
                        <a:pt x="2688" y="491"/>
                      </a:cubicBezTo>
                      <a:cubicBezTo>
                        <a:pt x="2686" y="451"/>
                        <a:pt x="2686" y="451"/>
                        <a:pt x="2686" y="451"/>
                      </a:cubicBezTo>
                      <a:cubicBezTo>
                        <a:pt x="2624" y="363"/>
                        <a:pt x="2624" y="363"/>
                        <a:pt x="2624" y="363"/>
                      </a:cubicBezTo>
                      <a:cubicBezTo>
                        <a:pt x="2619" y="287"/>
                        <a:pt x="2619" y="287"/>
                        <a:pt x="2619" y="287"/>
                      </a:cubicBezTo>
                      <a:cubicBezTo>
                        <a:pt x="2543" y="91"/>
                        <a:pt x="2543" y="91"/>
                        <a:pt x="2543" y="91"/>
                      </a:cubicBezTo>
                      <a:cubicBezTo>
                        <a:pt x="2401" y="190"/>
                        <a:pt x="2371" y="110"/>
                        <a:pt x="2340" y="90"/>
                      </a:cubicBezTo>
                      <a:cubicBezTo>
                        <a:pt x="2284" y="54"/>
                        <a:pt x="2196" y="48"/>
                        <a:pt x="2132" y="29"/>
                      </a:cubicBezTo>
                      <a:cubicBezTo>
                        <a:pt x="2107" y="21"/>
                        <a:pt x="2029" y="0"/>
                        <a:pt x="2003" y="11"/>
                      </a:cubicBezTo>
                      <a:cubicBezTo>
                        <a:pt x="1884" y="61"/>
                        <a:pt x="1250" y="424"/>
                        <a:pt x="1183" y="481"/>
                      </a:cubicBezTo>
                      <a:cubicBezTo>
                        <a:pt x="1160" y="501"/>
                        <a:pt x="962" y="707"/>
                        <a:pt x="933" y="712"/>
                      </a:cubicBezTo>
                      <a:cubicBezTo>
                        <a:pt x="873" y="724"/>
                        <a:pt x="769" y="758"/>
                        <a:pt x="708" y="763"/>
                      </a:cubicBez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27" name="Freeform 22">
                  <a:extLst>
                    <a:ext uri="{FF2B5EF4-FFF2-40B4-BE49-F238E27FC236}">
                      <a16:creationId xmlns:a16="http://schemas.microsoft.com/office/drawing/2014/main" id="{B384050F-547D-FA7D-C2B1-5FCF6131DE0F}"/>
                    </a:ext>
                  </a:extLst>
                </p:cNvPr>
                <p:cNvSpPr>
                  <a:spLocks noEditPoints="1"/>
                </p:cNvSpPr>
                <p:nvPr/>
              </p:nvSpPr>
              <p:spPr bwMode="auto">
                <a:xfrm>
                  <a:off x="1127125" y="1531938"/>
                  <a:ext cx="819150" cy="747713"/>
                </a:xfrm>
                <a:custGeom>
                  <a:avLst/>
                  <a:gdLst/>
                  <a:ahLst/>
                  <a:cxnLst>
                    <a:cxn ang="0">
                      <a:pos x="1021" y="359"/>
                    </a:cxn>
                    <a:cxn ang="0">
                      <a:pos x="1153" y="1483"/>
                    </a:cxn>
                    <a:cxn ang="0">
                      <a:pos x="1168" y="1663"/>
                    </a:cxn>
                    <a:cxn ang="0">
                      <a:pos x="520" y="1635"/>
                    </a:cxn>
                    <a:cxn ang="0">
                      <a:pos x="412" y="1686"/>
                    </a:cxn>
                    <a:cxn ang="0">
                      <a:pos x="240" y="1723"/>
                    </a:cxn>
                    <a:cxn ang="0">
                      <a:pos x="196" y="1687"/>
                    </a:cxn>
                    <a:cxn ang="0">
                      <a:pos x="116" y="1653"/>
                    </a:cxn>
                    <a:cxn ang="0">
                      <a:pos x="66" y="1771"/>
                    </a:cxn>
                    <a:cxn ang="0">
                      <a:pos x="10" y="1858"/>
                    </a:cxn>
                    <a:cxn ang="0">
                      <a:pos x="52" y="1943"/>
                    </a:cxn>
                    <a:cxn ang="0">
                      <a:pos x="96" y="2031"/>
                    </a:cxn>
                    <a:cxn ang="0">
                      <a:pos x="149" y="2115"/>
                    </a:cxn>
                    <a:cxn ang="0">
                      <a:pos x="148" y="2203"/>
                    </a:cxn>
                    <a:cxn ang="0">
                      <a:pos x="228" y="2243"/>
                    </a:cxn>
                    <a:cxn ang="0">
                      <a:pos x="344" y="2244"/>
                    </a:cxn>
                    <a:cxn ang="0">
                      <a:pos x="472" y="2242"/>
                    </a:cxn>
                    <a:cxn ang="0">
                      <a:pos x="572" y="2211"/>
                    </a:cxn>
                    <a:cxn ang="0">
                      <a:pos x="595" y="2275"/>
                    </a:cxn>
                    <a:cxn ang="0">
                      <a:pos x="672" y="2395"/>
                    </a:cxn>
                    <a:cxn ang="0">
                      <a:pos x="678" y="2447"/>
                    </a:cxn>
                    <a:cxn ang="0">
                      <a:pos x="696" y="2545"/>
                    </a:cxn>
                    <a:cxn ang="0">
                      <a:pos x="750" y="2591"/>
                    </a:cxn>
                    <a:cxn ang="0">
                      <a:pos x="909" y="2597"/>
                    </a:cxn>
                    <a:cxn ang="0">
                      <a:pos x="980" y="2559"/>
                    </a:cxn>
                    <a:cxn ang="0">
                      <a:pos x="980" y="2511"/>
                    </a:cxn>
                    <a:cxn ang="0">
                      <a:pos x="1028" y="2515"/>
                    </a:cxn>
                    <a:cxn ang="0">
                      <a:pos x="1048" y="2583"/>
                    </a:cxn>
                    <a:cxn ang="0">
                      <a:pos x="1184" y="2435"/>
                    </a:cxn>
                    <a:cxn ang="0">
                      <a:pos x="1219" y="2304"/>
                    </a:cxn>
                    <a:cxn ang="0">
                      <a:pos x="1364" y="2223"/>
                    </a:cxn>
                    <a:cxn ang="0">
                      <a:pos x="1404" y="2147"/>
                    </a:cxn>
                    <a:cxn ang="0">
                      <a:pos x="1440" y="2032"/>
                    </a:cxn>
                    <a:cxn ang="0">
                      <a:pos x="1568" y="1979"/>
                    </a:cxn>
                    <a:cxn ang="0">
                      <a:pos x="1672" y="1901"/>
                    </a:cxn>
                    <a:cxn ang="0">
                      <a:pos x="1782" y="1895"/>
                    </a:cxn>
                    <a:cxn ang="0">
                      <a:pos x="1840" y="1840"/>
                    </a:cxn>
                    <a:cxn ang="0">
                      <a:pos x="1944" y="1791"/>
                    </a:cxn>
                    <a:cxn ang="0">
                      <a:pos x="2136" y="1766"/>
                    </a:cxn>
                    <a:cxn ang="0">
                      <a:pos x="2244" y="1765"/>
                    </a:cxn>
                    <a:cxn ang="0">
                      <a:pos x="2372" y="1705"/>
                    </a:cxn>
                    <a:cxn ang="0">
                      <a:pos x="2652" y="1699"/>
                    </a:cxn>
                    <a:cxn ang="0">
                      <a:pos x="2752" y="1683"/>
                    </a:cxn>
                    <a:cxn ang="0">
                      <a:pos x="2802" y="1633"/>
                    </a:cxn>
                    <a:cxn ang="0">
                      <a:pos x="2862" y="1507"/>
                    </a:cxn>
                    <a:cxn ang="0">
                      <a:pos x="2871" y="1395"/>
                    </a:cxn>
                    <a:cxn ang="0">
                      <a:pos x="2868" y="1031"/>
                    </a:cxn>
                    <a:cxn ang="0">
                      <a:pos x="2704" y="991"/>
                    </a:cxn>
                    <a:cxn ang="0">
                      <a:pos x="2687" y="914"/>
                    </a:cxn>
                    <a:cxn ang="0">
                      <a:pos x="2512" y="838"/>
                    </a:cxn>
                    <a:cxn ang="0">
                      <a:pos x="2415" y="789"/>
                    </a:cxn>
                    <a:cxn ang="0">
                      <a:pos x="2335" y="700"/>
                    </a:cxn>
                    <a:cxn ang="0">
                      <a:pos x="2032" y="501"/>
                    </a:cxn>
                    <a:cxn ang="0">
                      <a:pos x="1296" y="19"/>
                    </a:cxn>
                    <a:cxn ang="0">
                      <a:pos x="980" y="19"/>
                    </a:cxn>
                    <a:cxn ang="0">
                      <a:pos x="185" y="2618"/>
                    </a:cxn>
                  </a:cxnLst>
                  <a:rect l="0" t="0" r="r" b="b"/>
                  <a:pathLst>
                    <a:path w="2871" h="2618">
                      <a:moveTo>
                        <a:pt x="980" y="19"/>
                      </a:moveTo>
                      <a:cubicBezTo>
                        <a:pt x="1021" y="359"/>
                        <a:pt x="1021" y="359"/>
                        <a:pt x="1021" y="359"/>
                      </a:cubicBezTo>
                      <a:cubicBezTo>
                        <a:pt x="1117" y="1171"/>
                        <a:pt x="1117" y="1171"/>
                        <a:pt x="1117" y="1171"/>
                      </a:cubicBezTo>
                      <a:cubicBezTo>
                        <a:pt x="1153" y="1483"/>
                        <a:pt x="1153" y="1483"/>
                        <a:pt x="1153" y="1483"/>
                      </a:cubicBezTo>
                      <a:cubicBezTo>
                        <a:pt x="1195" y="1539"/>
                        <a:pt x="1195" y="1539"/>
                        <a:pt x="1195" y="1539"/>
                      </a:cubicBezTo>
                      <a:cubicBezTo>
                        <a:pt x="1168" y="1663"/>
                        <a:pt x="1168" y="1663"/>
                        <a:pt x="1168" y="1663"/>
                      </a:cubicBezTo>
                      <a:cubicBezTo>
                        <a:pt x="668" y="1663"/>
                        <a:pt x="668" y="1663"/>
                        <a:pt x="668" y="1663"/>
                      </a:cubicBezTo>
                      <a:cubicBezTo>
                        <a:pt x="637" y="1663"/>
                        <a:pt x="506" y="1680"/>
                        <a:pt x="520" y="1635"/>
                      </a:cubicBezTo>
                      <a:cubicBezTo>
                        <a:pt x="491" y="1629"/>
                        <a:pt x="486" y="1652"/>
                        <a:pt x="488" y="1675"/>
                      </a:cubicBezTo>
                      <a:cubicBezTo>
                        <a:pt x="412" y="1686"/>
                        <a:pt x="412" y="1686"/>
                        <a:pt x="412" y="1686"/>
                      </a:cubicBezTo>
                      <a:cubicBezTo>
                        <a:pt x="264" y="1675"/>
                        <a:pt x="264" y="1675"/>
                        <a:pt x="264" y="1675"/>
                      </a:cubicBezTo>
                      <a:cubicBezTo>
                        <a:pt x="240" y="1723"/>
                        <a:pt x="240" y="1723"/>
                        <a:pt x="240" y="1723"/>
                      </a:cubicBezTo>
                      <a:cubicBezTo>
                        <a:pt x="232" y="1723"/>
                        <a:pt x="232" y="1723"/>
                        <a:pt x="232" y="1723"/>
                      </a:cubicBezTo>
                      <a:cubicBezTo>
                        <a:pt x="223" y="1708"/>
                        <a:pt x="209" y="1699"/>
                        <a:pt x="196" y="1687"/>
                      </a:cubicBezTo>
                      <a:cubicBezTo>
                        <a:pt x="181" y="1675"/>
                        <a:pt x="169" y="1656"/>
                        <a:pt x="155" y="1646"/>
                      </a:cubicBezTo>
                      <a:cubicBezTo>
                        <a:pt x="140" y="1635"/>
                        <a:pt x="128" y="1645"/>
                        <a:pt x="116" y="1653"/>
                      </a:cubicBezTo>
                      <a:cubicBezTo>
                        <a:pt x="84" y="1672"/>
                        <a:pt x="74" y="1694"/>
                        <a:pt x="70" y="1731"/>
                      </a:cubicBezTo>
                      <a:cubicBezTo>
                        <a:pt x="68" y="1746"/>
                        <a:pt x="75" y="1758"/>
                        <a:pt x="66" y="1771"/>
                      </a:cubicBezTo>
                      <a:cubicBezTo>
                        <a:pt x="48" y="1798"/>
                        <a:pt x="26" y="1789"/>
                        <a:pt x="0" y="1795"/>
                      </a:cubicBezTo>
                      <a:cubicBezTo>
                        <a:pt x="10" y="1858"/>
                        <a:pt x="10" y="1858"/>
                        <a:pt x="10" y="1858"/>
                      </a:cubicBezTo>
                      <a:cubicBezTo>
                        <a:pt x="41" y="1892"/>
                        <a:pt x="41" y="1892"/>
                        <a:pt x="41" y="1892"/>
                      </a:cubicBezTo>
                      <a:cubicBezTo>
                        <a:pt x="52" y="1943"/>
                        <a:pt x="52" y="1943"/>
                        <a:pt x="52" y="1943"/>
                      </a:cubicBezTo>
                      <a:cubicBezTo>
                        <a:pt x="44" y="1955"/>
                        <a:pt x="31" y="1977"/>
                        <a:pt x="36" y="1991"/>
                      </a:cubicBezTo>
                      <a:cubicBezTo>
                        <a:pt x="43" y="2015"/>
                        <a:pt x="76" y="2071"/>
                        <a:pt x="96" y="2031"/>
                      </a:cubicBezTo>
                      <a:cubicBezTo>
                        <a:pt x="104" y="2031"/>
                        <a:pt x="104" y="2031"/>
                        <a:pt x="104" y="2031"/>
                      </a:cubicBezTo>
                      <a:cubicBezTo>
                        <a:pt x="116" y="2055"/>
                        <a:pt x="146" y="2091"/>
                        <a:pt x="149" y="2115"/>
                      </a:cubicBezTo>
                      <a:cubicBezTo>
                        <a:pt x="151" y="2130"/>
                        <a:pt x="142" y="2145"/>
                        <a:pt x="142" y="2159"/>
                      </a:cubicBezTo>
                      <a:cubicBezTo>
                        <a:pt x="143" y="2174"/>
                        <a:pt x="150" y="2188"/>
                        <a:pt x="148" y="2203"/>
                      </a:cubicBezTo>
                      <a:cubicBezTo>
                        <a:pt x="143" y="2240"/>
                        <a:pt x="120" y="2250"/>
                        <a:pt x="165" y="2274"/>
                      </a:cubicBezTo>
                      <a:cubicBezTo>
                        <a:pt x="197" y="2290"/>
                        <a:pt x="200" y="2240"/>
                        <a:pt x="228" y="2243"/>
                      </a:cubicBezTo>
                      <a:cubicBezTo>
                        <a:pt x="254" y="2246"/>
                        <a:pt x="251" y="2293"/>
                        <a:pt x="276" y="2293"/>
                      </a:cubicBezTo>
                      <a:cubicBezTo>
                        <a:pt x="301" y="2293"/>
                        <a:pt x="316" y="2250"/>
                        <a:pt x="344" y="2244"/>
                      </a:cubicBezTo>
                      <a:cubicBezTo>
                        <a:pt x="376" y="2237"/>
                        <a:pt x="402" y="2267"/>
                        <a:pt x="432" y="2269"/>
                      </a:cubicBezTo>
                      <a:cubicBezTo>
                        <a:pt x="454" y="2271"/>
                        <a:pt x="457" y="2252"/>
                        <a:pt x="472" y="2242"/>
                      </a:cubicBezTo>
                      <a:cubicBezTo>
                        <a:pt x="499" y="2225"/>
                        <a:pt x="536" y="2233"/>
                        <a:pt x="504" y="2191"/>
                      </a:cubicBezTo>
                      <a:cubicBezTo>
                        <a:pt x="572" y="2211"/>
                        <a:pt x="572" y="2211"/>
                        <a:pt x="572" y="2211"/>
                      </a:cubicBezTo>
                      <a:cubicBezTo>
                        <a:pt x="572" y="2215"/>
                        <a:pt x="572" y="2215"/>
                        <a:pt x="572" y="2215"/>
                      </a:cubicBezTo>
                      <a:cubicBezTo>
                        <a:pt x="555" y="2240"/>
                        <a:pt x="586" y="2254"/>
                        <a:pt x="595" y="2275"/>
                      </a:cubicBezTo>
                      <a:cubicBezTo>
                        <a:pt x="602" y="2293"/>
                        <a:pt x="595" y="2318"/>
                        <a:pt x="592" y="2335"/>
                      </a:cubicBezTo>
                      <a:cubicBezTo>
                        <a:pt x="613" y="2342"/>
                        <a:pt x="662" y="2376"/>
                        <a:pt x="672" y="2395"/>
                      </a:cubicBezTo>
                      <a:cubicBezTo>
                        <a:pt x="641" y="2393"/>
                        <a:pt x="615" y="2431"/>
                        <a:pt x="620" y="2459"/>
                      </a:cubicBezTo>
                      <a:cubicBezTo>
                        <a:pt x="633" y="2457"/>
                        <a:pt x="667" y="2439"/>
                        <a:pt x="678" y="2447"/>
                      </a:cubicBezTo>
                      <a:cubicBezTo>
                        <a:pt x="688" y="2455"/>
                        <a:pt x="681" y="2487"/>
                        <a:pt x="683" y="2499"/>
                      </a:cubicBezTo>
                      <a:cubicBezTo>
                        <a:pt x="686" y="2513"/>
                        <a:pt x="685" y="2535"/>
                        <a:pt x="696" y="2545"/>
                      </a:cubicBezTo>
                      <a:cubicBezTo>
                        <a:pt x="706" y="2556"/>
                        <a:pt x="724" y="2556"/>
                        <a:pt x="735" y="2567"/>
                      </a:cubicBezTo>
                      <a:cubicBezTo>
                        <a:pt x="742" y="2573"/>
                        <a:pt x="743" y="2586"/>
                        <a:pt x="750" y="2591"/>
                      </a:cubicBezTo>
                      <a:cubicBezTo>
                        <a:pt x="770" y="2604"/>
                        <a:pt x="785" y="2574"/>
                        <a:pt x="784" y="2559"/>
                      </a:cubicBezTo>
                      <a:cubicBezTo>
                        <a:pt x="837" y="2537"/>
                        <a:pt x="860" y="2589"/>
                        <a:pt x="909" y="2597"/>
                      </a:cubicBezTo>
                      <a:cubicBezTo>
                        <a:pt x="929" y="2600"/>
                        <a:pt x="924" y="2579"/>
                        <a:pt x="920" y="2567"/>
                      </a:cubicBezTo>
                      <a:cubicBezTo>
                        <a:pt x="980" y="2559"/>
                        <a:pt x="980" y="2559"/>
                        <a:pt x="980" y="2559"/>
                      </a:cubicBezTo>
                      <a:cubicBezTo>
                        <a:pt x="976" y="2511"/>
                        <a:pt x="976" y="2511"/>
                        <a:pt x="976" y="2511"/>
                      </a:cubicBezTo>
                      <a:cubicBezTo>
                        <a:pt x="980" y="2511"/>
                        <a:pt x="980" y="2511"/>
                        <a:pt x="980" y="2511"/>
                      </a:cubicBezTo>
                      <a:cubicBezTo>
                        <a:pt x="991" y="2528"/>
                        <a:pt x="1011" y="2528"/>
                        <a:pt x="1028" y="2519"/>
                      </a:cubicBezTo>
                      <a:cubicBezTo>
                        <a:pt x="1028" y="2515"/>
                        <a:pt x="1028" y="2515"/>
                        <a:pt x="1028" y="2515"/>
                      </a:cubicBezTo>
                      <a:cubicBezTo>
                        <a:pt x="1020" y="2499"/>
                        <a:pt x="1020" y="2499"/>
                        <a:pt x="1020" y="2499"/>
                      </a:cubicBezTo>
                      <a:cubicBezTo>
                        <a:pt x="1059" y="2497"/>
                        <a:pt x="1053" y="2555"/>
                        <a:pt x="1048" y="2583"/>
                      </a:cubicBezTo>
                      <a:cubicBezTo>
                        <a:pt x="1100" y="2602"/>
                        <a:pt x="1117" y="2526"/>
                        <a:pt x="1168" y="2551"/>
                      </a:cubicBezTo>
                      <a:cubicBezTo>
                        <a:pt x="1194" y="2509"/>
                        <a:pt x="1183" y="2479"/>
                        <a:pt x="1184" y="2435"/>
                      </a:cubicBezTo>
                      <a:cubicBezTo>
                        <a:pt x="1215" y="2432"/>
                        <a:pt x="1237" y="2381"/>
                        <a:pt x="1229" y="2351"/>
                      </a:cubicBezTo>
                      <a:cubicBezTo>
                        <a:pt x="1225" y="2335"/>
                        <a:pt x="1208" y="2321"/>
                        <a:pt x="1219" y="2304"/>
                      </a:cubicBezTo>
                      <a:cubicBezTo>
                        <a:pt x="1241" y="2266"/>
                        <a:pt x="1290" y="2281"/>
                        <a:pt x="1323" y="2265"/>
                      </a:cubicBezTo>
                      <a:cubicBezTo>
                        <a:pt x="1337" y="2258"/>
                        <a:pt x="1347" y="2233"/>
                        <a:pt x="1364" y="2223"/>
                      </a:cubicBezTo>
                      <a:cubicBezTo>
                        <a:pt x="1360" y="2151"/>
                        <a:pt x="1360" y="2151"/>
                        <a:pt x="1360" y="2151"/>
                      </a:cubicBezTo>
                      <a:cubicBezTo>
                        <a:pt x="1404" y="2147"/>
                        <a:pt x="1404" y="2147"/>
                        <a:pt x="1404" y="2147"/>
                      </a:cubicBezTo>
                      <a:cubicBezTo>
                        <a:pt x="1404" y="2103"/>
                        <a:pt x="1404" y="2103"/>
                        <a:pt x="1404" y="2103"/>
                      </a:cubicBezTo>
                      <a:cubicBezTo>
                        <a:pt x="1373" y="2079"/>
                        <a:pt x="1405" y="2037"/>
                        <a:pt x="1440" y="2032"/>
                      </a:cubicBezTo>
                      <a:cubicBezTo>
                        <a:pt x="1455" y="2030"/>
                        <a:pt x="1543" y="2104"/>
                        <a:pt x="1536" y="2055"/>
                      </a:cubicBezTo>
                      <a:cubicBezTo>
                        <a:pt x="1581" y="2055"/>
                        <a:pt x="1568" y="2016"/>
                        <a:pt x="1568" y="1979"/>
                      </a:cubicBezTo>
                      <a:cubicBezTo>
                        <a:pt x="1632" y="1991"/>
                        <a:pt x="1632" y="1991"/>
                        <a:pt x="1632" y="1991"/>
                      </a:cubicBezTo>
                      <a:cubicBezTo>
                        <a:pt x="1632" y="1945"/>
                        <a:pt x="1633" y="1930"/>
                        <a:pt x="1672" y="1901"/>
                      </a:cubicBezTo>
                      <a:cubicBezTo>
                        <a:pt x="1682" y="1893"/>
                        <a:pt x="1690" y="1881"/>
                        <a:pt x="1704" y="1882"/>
                      </a:cubicBezTo>
                      <a:cubicBezTo>
                        <a:pt x="1727" y="1883"/>
                        <a:pt x="1759" y="1915"/>
                        <a:pt x="1782" y="1895"/>
                      </a:cubicBezTo>
                      <a:cubicBezTo>
                        <a:pt x="1793" y="1885"/>
                        <a:pt x="1784" y="1865"/>
                        <a:pt x="1795" y="1854"/>
                      </a:cubicBezTo>
                      <a:cubicBezTo>
                        <a:pt x="1805" y="1843"/>
                        <a:pt x="1827" y="1846"/>
                        <a:pt x="1840" y="1840"/>
                      </a:cubicBezTo>
                      <a:cubicBezTo>
                        <a:pt x="1860" y="1831"/>
                        <a:pt x="1876" y="1814"/>
                        <a:pt x="1896" y="1805"/>
                      </a:cubicBezTo>
                      <a:cubicBezTo>
                        <a:pt x="1911" y="1798"/>
                        <a:pt x="1929" y="1799"/>
                        <a:pt x="1944" y="1791"/>
                      </a:cubicBezTo>
                      <a:cubicBezTo>
                        <a:pt x="1968" y="1779"/>
                        <a:pt x="1983" y="1748"/>
                        <a:pt x="2012" y="1744"/>
                      </a:cubicBezTo>
                      <a:cubicBezTo>
                        <a:pt x="2056" y="1737"/>
                        <a:pt x="2095" y="1759"/>
                        <a:pt x="2136" y="1766"/>
                      </a:cubicBezTo>
                      <a:cubicBezTo>
                        <a:pt x="2158" y="1770"/>
                        <a:pt x="2182" y="1760"/>
                        <a:pt x="2204" y="1759"/>
                      </a:cubicBezTo>
                      <a:cubicBezTo>
                        <a:pt x="2218" y="1759"/>
                        <a:pt x="2230" y="1766"/>
                        <a:pt x="2244" y="1765"/>
                      </a:cubicBezTo>
                      <a:cubicBezTo>
                        <a:pt x="2270" y="1762"/>
                        <a:pt x="2297" y="1758"/>
                        <a:pt x="2320" y="1743"/>
                      </a:cubicBezTo>
                      <a:cubicBezTo>
                        <a:pt x="2338" y="1731"/>
                        <a:pt x="2349" y="1710"/>
                        <a:pt x="2372" y="1705"/>
                      </a:cubicBezTo>
                      <a:cubicBezTo>
                        <a:pt x="2398" y="1699"/>
                        <a:pt x="2429" y="1704"/>
                        <a:pt x="2456" y="1703"/>
                      </a:cubicBezTo>
                      <a:cubicBezTo>
                        <a:pt x="2522" y="1700"/>
                        <a:pt x="2586" y="1699"/>
                        <a:pt x="2652" y="1699"/>
                      </a:cubicBezTo>
                      <a:cubicBezTo>
                        <a:pt x="2668" y="1670"/>
                        <a:pt x="2714" y="1690"/>
                        <a:pt x="2740" y="1695"/>
                      </a:cubicBezTo>
                      <a:cubicBezTo>
                        <a:pt x="2752" y="1683"/>
                        <a:pt x="2752" y="1683"/>
                        <a:pt x="2752" y="1683"/>
                      </a:cubicBezTo>
                      <a:cubicBezTo>
                        <a:pt x="2744" y="1667"/>
                        <a:pt x="2744" y="1667"/>
                        <a:pt x="2744" y="1667"/>
                      </a:cubicBezTo>
                      <a:cubicBezTo>
                        <a:pt x="2802" y="1633"/>
                        <a:pt x="2802" y="1633"/>
                        <a:pt x="2802" y="1633"/>
                      </a:cubicBezTo>
                      <a:cubicBezTo>
                        <a:pt x="2828" y="1547"/>
                        <a:pt x="2828" y="1547"/>
                        <a:pt x="2828" y="1547"/>
                      </a:cubicBezTo>
                      <a:cubicBezTo>
                        <a:pt x="2862" y="1507"/>
                        <a:pt x="2862" y="1507"/>
                        <a:pt x="2862" y="1507"/>
                      </a:cubicBezTo>
                      <a:cubicBezTo>
                        <a:pt x="2859" y="1428"/>
                        <a:pt x="2859" y="1428"/>
                        <a:pt x="2859" y="1428"/>
                      </a:cubicBezTo>
                      <a:cubicBezTo>
                        <a:pt x="2871" y="1395"/>
                        <a:pt x="2871" y="1395"/>
                        <a:pt x="2871" y="1395"/>
                      </a:cubicBezTo>
                      <a:cubicBezTo>
                        <a:pt x="2864" y="1211"/>
                        <a:pt x="2864" y="1211"/>
                        <a:pt x="2864" y="1211"/>
                      </a:cubicBezTo>
                      <a:cubicBezTo>
                        <a:pt x="2868" y="1031"/>
                        <a:pt x="2868" y="1031"/>
                        <a:pt x="2868" y="1031"/>
                      </a:cubicBezTo>
                      <a:cubicBezTo>
                        <a:pt x="2818" y="1038"/>
                        <a:pt x="2761" y="1061"/>
                        <a:pt x="2712" y="1058"/>
                      </a:cubicBezTo>
                      <a:cubicBezTo>
                        <a:pt x="2663" y="1055"/>
                        <a:pt x="2684" y="1014"/>
                        <a:pt x="2704" y="991"/>
                      </a:cubicBezTo>
                      <a:cubicBezTo>
                        <a:pt x="2704" y="987"/>
                        <a:pt x="2704" y="987"/>
                        <a:pt x="2704" y="987"/>
                      </a:cubicBezTo>
                      <a:cubicBezTo>
                        <a:pt x="2681" y="965"/>
                        <a:pt x="2705" y="933"/>
                        <a:pt x="2687" y="914"/>
                      </a:cubicBezTo>
                      <a:cubicBezTo>
                        <a:pt x="2652" y="879"/>
                        <a:pt x="2598" y="899"/>
                        <a:pt x="2560" y="878"/>
                      </a:cubicBezTo>
                      <a:cubicBezTo>
                        <a:pt x="2541" y="868"/>
                        <a:pt x="2535" y="841"/>
                        <a:pt x="2512" y="838"/>
                      </a:cubicBezTo>
                      <a:cubicBezTo>
                        <a:pt x="2492" y="834"/>
                        <a:pt x="2477" y="847"/>
                        <a:pt x="2456" y="838"/>
                      </a:cubicBezTo>
                      <a:cubicBezTo>
                        <a:pt x="2430" y="826"/>
                        <a:pt x="2432" y="806"/>
                        <a:pt x="2415" y="789"/>
                      </a:cubicBezTo>
                      <a:cubicBezTo>
                        <a:pt x="2396" y="770"/>
                        <a:pt x="2361" y="763"/>
                        <a:pt x="2336" y="759"/>
                      </a:cubicBezTo>
                      <a:cubicBezTo>
                        <a:pt x="2337" y="741"/>
                        <a:pt x="2345" y="718"/>
                        <a:pt x="2335" y="700"/>
                      </a:cubicBezTo>
                      <a:cubicBezTo>
                        <a:pt x="2319" y="674"/>
                        <a:pt x="2273" y="655"/>
                        <a:pt x="2248" y="639"/>
                      </a:cubicBezTo>
                      <a:cubicBezTo>
                        <a:pt x="2175" y="594"/>
                        <a:pt x="2103" y="548"/>
                        <a:pt x="2032" y="501"/>
                      </a:cubicBezTo>
                      <a:cubicBezTo>
                        <a:pt x="1860" y="386"/>
                        <a:pt x="1691" y="267"/>
                        <a:pt x="1516" y="158"/>
                      </a:cubicBezTo>
                      <a:cubicBezTo>
                        <a:pt x="1446" y="114"/>
                        <a:pt x="1372" y="48"/>
                        <a:pt x="1296" y="19"/>
                      </a:cubicBezTo>
                      <a:cubicBezTo>
                        <a:pt x="1270" y="9"/>
                        <a:pt x="1232" y="15"/>
                        <a:pt x="1204" y="15"/>
                      </a:cubicBezTo>
                      <a:cubicBezTo>
                        <a:pt x="1136" y="15"/>
                        <a:pt x="1045" y="0"/>
                        <a:pt x="980" y="19"/>
                      </a:cubicBezTo>
                      <a:moveTo>
                        <a:pt x="183" y="2617"/>
                      </a:moveTo>
                      <a:cubicBezTo>
                        <a:pt x="185" y="2618"/>
                        <a:pt x="185" y="2618"/>
                        <a:pt x="185" y="2618"/>
                      </a:cubicBezTo>
                      <a:lnTo>
                        <a:pt x="183" y="2617"/>
                      </a:ln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28" name="Freeform 23">
                  <a:extLst>
                    <a:ext uri="{FF2B5EF4-FFF2-40B4-BE49-F238E27FC236}">
                      <a16:creationId xmlns:a16="http://schemas.microsoft.com/office/drawing/2014/main" id="{2CA0FB2C-1088-909B-CA7F-036654F5B840}"/>
                    </a:ext>
                  </a:extLst>
                </p:cNvPr>
                <p:cNvSpPr>
                  <a:spLocks noEditPoints="1"/>
                </p:cNvSpPr>
                <p:nvPr/>
              </p:nvSpPr>
              <p:spPr bwMode="auto">
                <a:xfrm>
                  <a:off x="873125" y="1422400"/>
                  <a:ext cx="622300" cy="627063"/>
                </a:xfrm>
                <a:custGeom>
                  <a:avLst/>
                  <a:gdLst/>
                  <a:ahLst/>
                  <a:cxnLst>
                    <a:cxn ang="0">
                      <a:pos x="1500" y="0"/>
                    </a:cxn>
                    <a:cxn ang="0">
                      <a:pos x="1491" y="228"/>
                    </a:cxn>
                    <a:cxn ang="0">
                      <a:pos x="911" y="228"/>
                    </a:cxn>
                    <a:cxn ang="0">
                      <a:pos x="911" y="648"/>
                    </a:cxn>
                    <a:cxn ang="0">
                      <a:pos x="843" y="692"/>
                    </a:cxn>
                    <a:cxn ang="0">
                      <a:pos x="722" y="764"/>
                    </a:cxn>
                    <a:cxn ang="0">
                      <a:pos x="732" y="850"/>
                    </a:cxn>
                    <a:cxn ang="0">
                      <a:pos x="740" y="1036"/>
                    </a:cxn>
                    <a:cxn ang="0">
                      <a:pos x="292" y="1036"/>
                    </a:cxn>
                    <a:cxn ang="0">
                      <a:pos x="76" y="1038"/>
                    </a:cxn>
                    <a:cxn ang="0">
                      <a:pos x="43" y="1140"/>
                    </a:cxn>
                    <a:cxn ang="0">
                      <a:pos x="80" y="1084"/>
                    </a:cxn>
                    <a:cxn ang="0">
                      <a:pos x="88" y="1084"/>
                    </a:cxn>
                    <a:cxn ang="0">
                      <a:pos x="126" y="1160"/>
                    </a:cxn>
                    <a:cxn ang="0">
                      <a:pos x="156" y="1152"/>
                    </a:cxn>
                    <a:cxn ang="0">
                      <a:pos x="160" y="1152"/>
                    </a:cxn>
                    <a:cxn ang="0">
                      <a:pos x="203" y="1252"/>
                    </a:cxn>
                    <a:cxn ang="0">
                      <a:pos x="184" y="1332"/>
                    </a:cxn>
                    <a:cxn ang="0">
                      <a:pos x="160" y="1380"/>
                    </a:cxn>
                    <a:cxn ang="0">
                      <a:pos x="148" y="1384"/>
                    </a:cxn>
                    <a:cxn ang="0">
                      <a:pos x="196" y="1440"/>
                    </a:cxn>
                    <a:cxn ang="0">
                      <a:pos x="224" y="1588"/>
                    </a:cxn>
                    <a:cxn ang="0">
                      <a:pos x="231" y="1652"/>
                    </a:cxn>
                    <a:cxn ang="0">
                      <a:pos x="144" y="1944"/>
                    </a:cxn>
                    <a:cxn ang="0">
                      <a:pos x="220" y="1872"/>
                    </a:cxn>
                    <a:cxn ang="0">
                      <a:pos x="300" y="1883"/>
                    </a:cxn>
                    <a:cxn ang="0">
                      <a:pos x="520" y="1860"/>
                    </a:cxn>
                    <a:cxn ang="0">
                      <a:pos x="600" y="1935"/>
                    </a:cxn>
                    <a:cxn ang="0">
                      <a:pos x="672" y="1949"/>
                    </a:cxn>
                    <a:cxn ang="0">
                      <a:pos x="768" y="2056"/>
                    </a:cxn>
                    <a:cxn ang="0">
                      <a:pos x="784" y="2084"/>
                    </a:cxn>
                    <a:cxn ang="0">
                      <a:pos x="776" y="2100"/>
                    </a:cxn>
                    <a:cxn ang="0">
                      <a:pos x="839" y="2137"/>
                    </a:cxn>
                    <a:cxn ang="0">
                      <a:pos x="928" y="2186"/>
                    </a:cxn>
                    <a:cxn ang="0">
                      <a:pos x="1004" y="2049"/>
                    </a:cxn>
                    <a:cxn ang="0">
                      <a:pos x="1028" y="2037"/>
                    </a:cxn>
                    <a:cxn ang="0">
                      <a:pos x="1054" y="2062"/>
                    </a:cxn>
                    <a:cxn ang="0">
                      <a:pos x="1128" y="2124"/>
                    </a:cxn>
                    <a:cxn ang="0">
                      <a:pos x="1224" y="2067"/>
                    </a:cxn>
                    <a:cxn ang="0">
                      <a:pos x="1276" y="2080"/>
                    </a:cxn>
                    <a:cxn ang="0">
                      <a:pos x="1384" y="2064"/>
                    </a:cxn>
                    <a:cxn ang="0">
                      <a:pos x="1396" y="2024"/>
                    </a:cxn>
                    <a:cxn ang="0">
                      <a:pos x="1456" y="2056"/>
                    </a:cxn>
                    <a:cxn ang="0">
                      <a:pos x="1632" y="2056"/>
                    </a:cxn>
                    <a:cxn ang="0">
                      <a:pos x="1948" y="2056"/>
                    </a:cxn>
                    <a:cxn ang="0">
                      <a:pos x="2061" y="2052"/>
                    </a:cxn>
                    <a:cxn ang="0">
                      <a:pos x="2073" y="2012"/>
                    </a:cxn>
                    <a:cxn ang="0">
                      <a:pos x="2092" y="1904"/>
                    </a:cxn>
                    <a:cxn ang="0">
                      <a:pos x="2035" y="1776"/>
                    </a:cxn>
                    <a:cxn ang="0">
                      <a:pos x="2007" y="1512"/>
                    </a:cxn>
                    <a:cxn ang="0">
                      <a:pos x="1968" y="1196"/>
                    </a:cxn>
                    <a:cxn ang="0">
                      <a:pos x="1919" y="720"/>
                    </a:cxn>
                    <a:cxn ang="0">
                      <a:pos x="1876" y="408"/>
                    </a:cxn>
                    <a:cxn ang="0">
                      <a:pos x="2180" y="408"/>
                    </a:cxn>
                    <a:cxn ang="0">
                      <a:pos x="2136" y="373"/>
                    </a:cxn>
                    <a:cxn ang="0">
                      <a:pos x="2024" y="304"/>
                    </a:cxn>
                    <a:cxn ang="0">
                      <a:pos x="1668" y="94"/>
                    </a:cxn>
                    <a:cxn ang="0">
                      <a:pos x="176" y="1340"/>
                    </a:cxn>
                    <a:cxn ang="0">
                      <a:pos x="188" y="1292"/>
                    </a:cxn>
                    <a:cxn ang="0">
                      <a:pos x="176" y="1340"/>
                    </a:cxn>
                  </a:cxnLst>
                  <a:rect l="0" t="0" r="r" b="b"/>
                  <a:pathLst>
                    <a:path w="2180" h="2197">
                      <a:moveTo>
                        <a:pt x="1500" y="0"/>
                      </a:moveTo>
                      <a:cubicBezTo>
                        <a:pt x="1491" y="228"/>
                        <a:pt x="1491" y="228"/>
                        <a:pt x="1491" y="228"/>
                      </a:cubicBezTo>
                      <a:cubicBezTo>
                        <a:pt x="911" y="228"/>
                        <a:pt x="911" y="228"/>
                        <a:pt x="911" y="228"/>
                      </a:cubicBezTo>
                      <a:cubicBezTo>
                        <a:pt x="911" y="648"/>
                        <a:pt x="911" y="648"/>
                        <a:pt x="911" y="648"/>
                      </a:cubicBezTo>
                      <a:cubicBezTo>
                        <a:pt x="889" y="650"/>
                        <a:pt x="864" y="685"/>
                        <a:pt x="843" y="692"/>
                      </a:cubicBezTo>
                      <a:cubicBezTo>
                        <a:pt x="800" y="708"/>
                        <a:pt x="736" y="709"/>
                        <a:pt x="722" y="764"/>
                      </a:cubicBezTo>
                      <a:cubicBezTo>
                        <a:pt x="709" y="797"/>
                        <a:pt x="730" y="829"/>
                        <a:pt x="732" y="850"/>
                      </a:cubicBezTo>
                      <a:cubicBezTo>
                        <a:pt x="732" y="926"/>
                        <a:pt x="736" y="974"/>
                        <a:pt x="740" y="1036"/>
                      </a:cubicBezTo>
                      <a:cubicBezTo>
                        <a:pt x="292" y="1036"/>
                        <a:pt x="292" y="1036"/>
                        <a:pt x="292" y="1036"/>
                      </a:cubicBezTo>
                      <a:cubicBezTo>
                        <a:pt x="230" y="1036"/>
                        <a:pt x="135" y="1020"/>
                        <a:pt x="76" y="1038"/>
                      </a:cubicBezTo>
                      <a:cubicBezTo>
                        <a:pt x="55" y="1044"/>
                        <a:pt x="0" y="1142"/>
                        <a:pt x="43" y="1140"/>
                      </a:cubicBezTo>
                      <a:cubicBezTo>
                        <a:pt x="80" y="1084"/>
                        <a:pt x="80" y="1084"/>
                        <a:pt x="80" y="1084"/>
                      </a:cubicBezTo>
                      <a:cubicBezTo>
                        <a:pt x="88" y="1084"/>
                        <a:pt x="88" y="1084"/>
                        <a:pt x="88" y="1084"/>
                      </a:cubicBezTo>
                      <a:cubicBezTo>
                        <a:pt x="98" y="1109"/>
                        <a:pt x="110" y="1139"/>
                        <a:pt x="126" y="1160"/>
                      </a:cubicBezTo>
                      <a:cubicBezTo>
                        <a:pt x="142" y="1181"/>
                        <a:pt x="155" y="1177"/>
                        <a:pt x="156" y="1152"/>
                      </a:cubicBezTo>
                      <a:cubicBezTo>
                        <a:pt x="160" y="1152"/>
                        <a:pt x="160" y="1152"/>
                        <a:pt x="160" y="1152"/>
                      </a:cubicBezTo>
                      <a:cubicBezTo>
                        <a:pt x="168" y="1185"/>
                        <a:pt x="206" y="1218"/>
                        <a:pt x="203" y="1252"/>
                      </a:cubicBezTo>
                      <a:cubicBezTo>
                        <a:pt x="200" y="1277"/>
                        <a:pt x="196" y="1310"/>
                        <a:pt x="184" y="1332"/>
                      </a:cubicBezTo>
                      <a:cubicBezTo>
                        <a:pt x="175" y="1351"/>
                        <a:pt x="155" y="1358"/>
                        <a:pt x="160" y="1380"/>
                      </a:cubicBezTo>
                      <a:cubicBezTo>
                        <a:pt x="148" y="1384"/>
                        <a:pt x="148" y="1384"/>
                        <a:pt x="148" y="1384"/>
                      </a:cubicBezTo>
                      <a:cubicBezTo>
                        <a:pt x="160" y="1407"/>
                        <a:pt x="184" y="1417"/>
                        <a:pt x="196" y="1440"/>
                      </a:cubicBezTo>
                      <a:cubicBezTo>
                        <a:pt x="221" y="1486"/>
                        <a:pt x="218" y="1539"/>
                        <a:pt x="224" y="1588"/>
                      </a:cubicBezTo>
                      <a:cubicBezTo>
                        <a:pt x="227" y="1611"/>
                        <a:pt x="234" y="1629"/>
                        <a:pt x="231" y="1652"/>
                      </a:cubicBezTo>
                      <a:cubicBezTo>
                        <a:pt x="217" y="1756"/>
                        <a:pt x="144" y="1837"/>
                        <a:pt x="144" y="1944"/>
                      </a:cubicBezTo>
                      <a:cubicBezTo>
                        <a:pt x="192" y="1937"/>
                        <a:pt x="175" y="1884"/>
                        <a:pt x="220" y="1872"/>
                      </a:cubicBezTo>
                      <a:cubicBezTo>
                        <a:pt x="231" y="1889"/>
                        <a:pt x="280" y="1885"/>
                        <a:pt x="300" y="1883"/>
                      </a:cubicBezTo>
                      <a:cubicBezTo>
                        <a:pt x="371" y="1872"/>
                        <a:pt x="445" y="1846"/>
                        <a:pt x="520" y="1860"/>
                      </a:cubicBezTo>
                      <a:cubicBezTo>
                        <a:pt x="559" y="1868"/>
                        <a:pt x="571" y="1915"/>
                        <a:pt x="600" y="1935"/>
                      </a:cubicBezTo>
                      <a:cubicBezTo>
                        <a:pt x="624" y="1951"/>
                        <a:pt x="649" y="1940"/>
                        <a:pt x="672" y="1949"/>
                      </a:cubicBezTo>
                      <a:cubicBezTo>
                        <a:pt x="718" y="1967"/>
                        <a:pt x="707" y="2066"/>
                        <a:pt x="768" y="2056"/>
                      </a:cubicBezTo>
                      <a:cubicBezTo>
                        <a:pt x="784" y="2084"/>
                        <a:pt x="784" y="2084"/>
                        <a:pt x="784" y="2084"/>
                      </a:cubicBezTo>
                      <a:cubicBezTo>
                        <a:pt x="776" y="2100"/>
                        <a:pt x="776" y="2100"/>
                        <a:pt x="776" y="2100"/>
                      </a:cubicBezTo>
                      <a:cubicBezTo>
                        <a:pt x="796" y="2114"/>
                        <a:pt x="820" y="2123"/>
                        <a:pt x="839" y="2137"/>
                      </a:cubicBezTo>
                      <a:cubicBezTo>
                        <a:pt x="867" y="2159"/>
                        <a:pt x="881" y="2197"/>
                        <a:pt x="928" y="2186"/>
                      </a:cubicBezTo>
                      <a:cubicBezTo>
                        <a:pt x="998" y="2169"/>
                        <a:pt x="947" y="2083"/>
                        <a:pt x="1004" y="2049"/>
                      </a:cubicBezTo>
                      <a:cubicBezTo>
                        <a:pt x="1010" y="2045"/>
                        <a:pt x="1020" y="2036"/>
                        <a:pt x="1028" y="2037"/>
                      </a:cubicBezTo>
                      <a:cubicBezTo>
                        <a:pt x="1040" y="2038"/>
                        <a:pt x="1046" y="2055"/>
                        <a:pt x="1054" y="2062"/>
                      </a:cubicBezTo>
                      <a:cubicBezTo>
                        <a:pt x="1076" y="2083"/>
                        <a:pt x="1103" y="2107"/>
                        <a:pt x="1128" y="2124"/>
                      </a:cubicBezTo>
                      <a:cubicBezTo>
                        <a:pt x="1148" y="2085"/>
                        <a:pt x="1177" y="2059"/>
                        <a:pt x="1224" y="2067"/>
                      </a:cubicBezTo>
                      <a:cubicBezTo>
                        <a:pt x="1241" y="2069"/>
                        <a:pt x="1258" y="2080"/>
                        <a:pt x="1276" y="2080"/>
                      </a:cubicBezTo>
                      <a:cubicBezTo>
                        <a:pt x="1313" y="2079"/>
                        <a:pt x="1347" y="2064"/>
                        <a:pt x="1384" y="2064"/>
                      </a:cubicBezTo>
                      <a:cubicBezTo>
                        <a:pt x="1396" y="2024"/>
                        <a:pt x="1396" y="2024"/>
                        <a:pt x="1396" y="2024"/>
                      </a:cubicBezTo>
                      <a:cubicBezTo>
                        <a:pt x="1397" y="2063"/>
                        <a:pt x="1424" y="2056"/>
                        <a:pt x="1456" y="2056"/>
                      </a:cubicBezTo>
                      <a:cubicBezTo>
                        <a:pt x="1632" y="2056"/>
                        <a:pt x="1632" y="2056"/>
                        <a:pt x="1632" y="2056"/>
                      </a:cubicBezTo>
                      <a:cubicBezTo>
                        <a:pt x="1948" y="2056"/>
                        <a:pt x="1948" y="2056"/>
                        <a:pt x="1948" y="2056"/>
                      </a:cubicBezTo>
                      <a:cubicBezTo>
                        <a:pt x="1973" y="2056"/>
                        <a:pt x="2041" y="2068"/>
                        <a:pt x="2061" y="2052"/>
                      </a:cubicBezTo>
                      <a:cubicBezTo>
                        <a:pt x="2071" y="2045"/>
                        <a:pt x="2070" y="2023"/>
                        <a:pt x="2073" y="2012"/>
                      </a:cubicBezTo>
                      <a:cubicBezTo>
                        <a:pt x="2080" y="1977"/>
                        <a:pt x="2085" y="1940"/>
                        <a:pt x="2092" y="1904"/>
                      </a:cubicBezTo>
                      <a:cubicBezTo>
                        <a:pt x="2038" y="1874"/>
                        <a:pt x="2042" y="1832"/>
                        <a:pt x="2035" y="1776"/>
                      </a:cubicBezTo>
                      <a:cubicBezTo>
                        <a:pt x="2025" y="1688"/>
                        <a:pt x="2013" y="1601"/>
                        <a:pt x="2007" y="1512"/>
                      </a:cubicBezTo>
                      <a:cubicBezTo>
                        <a:pt x="2000" y="1406"/>
                        <a:pt x="1980" y="1302"/>
                        <a:pt x="1968" y="1196"/>
                      </a:cubicBezTo>
                      <a:cubicBezTo>
                        <a:pt x="1951" y="1037"/>
                        <a:pt x="1938" y="879"/>
                        <a:pt x="1919" y="720"/>
                      </a:cubicBezTo>
                      <a:cubicBezTo>
                        <a:pt x="1907" y="617"/>
                        <a:pt x="1880" y="512"/>
                        <a:pt x="1876" y="408"/>
                      </a:cubicBezTo>
                      <a:cubicBezTo>
                        <a:pt x="2180" y="408"/>
                        <a:pt x="2180" y="408"/>
                        <a:pt x="2180" y="408"/>
                      </a:cubicBezTo>
                      <a:cubicBezTo>
                        <a:pt x="2136" y="373"/>
                        <a:pt x="2136" y="373"/>
                        <a:pt x="2136" y="373"/>
                      </a:cubicBezTo>
                      <a:cubicBezTo>
                        <a:pt x="2024" y="304"/>
                        <a:pt x="2024" y="304"/>
                        <a:pt x="2024" y="304"/>
                      </a:cubicBezTo>
                      <a:cubicBezTo>
                        <a:pt x="1668" y="94"/>
                        <a:pt x="1668" y="94"/>
                        <a:pt x="1668" y="94"/>
                      </a:cubicBezTo>
                      <a:moveTo>
                        <a:pt x="176" y="1340"/>
                      </a:moveTo>
                      <a:cubicBezTo>
                        <a:pt x="188" y="1292"/>
                        <a:pt x="188" y="1292"/>
                        <a:pt x="188" y="1292"/>
                      </a:cubicBezTo>
                      <a:cubicBezTo>
                        <a:pt x="159" y="1300"/>
                        <a:pt x="129" y="1334"/>
                        <a:pt x="176" y="1340"/>
                      </a:cubicBez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29" name="Freeform 24">
                  <a:extLst>
                    <a:ext uri="{FF2B5EF4-FFF2-40B4-BE49-F238E27FC236}">
                      <a16:creationId xmlns:a16="http://schemas.microsoft.com/office/drawing/2014/main" id="{DB875B32-C86C-F7DB-DFFB-D008CE307FE3}"/>
                    </a:ext>
                  </a:extLst>
                </p:cNvPr>
                <p:cNvSpPr>
                  <a:spLocks/>
                </p:cNvSpPr>
                <p:nvPr/>
              </p:nvSpPr>
              <p:spPr bwMode="auto">
                <a:xfrm>
                  <a:off x="3359150" y="2039938"/>
                  <a:ext cx="747713" cy="569913"/>
                </a:xfrm>
                <a:custGeom>
                  <a:avLst/>
                  <a:gdLst/>
                  <a:ahLst/>
                  <a:cxnLst>
                    <a:cxn ang="0">
                      <a:pos x="808" y="132"/>
                    </a:cxn>
                    <a:cxn ang="0">
                      <a:pos x="724" y="104"/>
                    </a:cxn>
                    <a:cxn ang="0">
                      <a:pos x="613" y="192"/>
                    </a:cxn>
                    <a:cxn ang="0">
                      <a:pos x="560" y="376"/>
                    </a:cxn>
                    <a:cxn ang="0">
                      <a:pos x="376" y="536"/>
                    </a:cxn>
                    <a:cxn ang="0">
                      <a:pos x="356" y="700"/>
                    </a:cxn>
                    <a:cxn ang="0">
                      <a:pos x="243" y="744"/>
                    </a:cxn>
                    <a:cxn ang="0">
                      <a:pos x="205" y="928"/>
                    </a:cxn>
                    <a:cxn ang="0">
                      <a:pos x="144" y="1128"/>
                    </a:cxn>
                    <a:cxn ang="0">
                      <a:pos x="48" y="1172"/>
                    </a:cxn>
                    <a:cxn ang="0">
                      <a:pos x="88" y="1242"/>
                    </a:cxn>
                    <a:cxn ang="0">
                      <a:pos x="233" y="1371"/>
                    </a:cxn>
                    <a:cxn ang="0">
                      <a:pos x="402" y="1624"/>
                    </a:cxn>
                    <a:cxn ang="0">
                      <a:pos x="456" y="1646"/>
                    </a:cxn>
                    <a:cxn ang="0">
                      <a:pos x="533" y="1808"/>
                    </a:cxn>
                    <a:cxn ang="0">
                      <a:pos x="901" y="1956"/>
                    </a:cxn>
                    <a:cxn ang="0">
                      <a:pos x="1140" y="1984"/>
                    </a:cxn>
                    <a:cxn ang="0">
                      <a:pos x="1300" y="1875"/>
                    </a:cxn>
                    <a:cxn ang="0">
                      <a:pos x="1444" y="1903"/>
                    </a:cxn>
                    <a:cxn ang="0">
                      <a:pos x="1559" y="1897"/>
                    </a:cxn>
                    <a:cxn ang="0">
                      <a:pos x="1724" y="1840"/>
                    </a:cxn>
                    <a:cxn ang="0">
                      <a:pos x="1864" y="1741"/>
                    </a:cxn>
                    <a:cxn ang="0">
                      <a:pos x="2100" y="1728"/>
                    </a:cxn>
                    <a:cxn ang="0">
                      <a:pos x="2277" y="1536"/>
                    </a:cxn>
                    <a:cxn ang="0">
                      <a:pos x="2620" y="1192"/>
                    </a:cxn>
                    <a:cxn ang="0">
                      <a:pos x="2208" y="1109"/>
                    </a:cxn>
                    <a:cxn ang="0">
                      <a:pos x="1845" y="951"/>
                    </a:cxn>
                    <a:cxn ang="0">
                      <a:pos x="1730" y="804"/>
                    </a:cxn>
                    <a:cxn ang="0">
                      <a:pos x="1740" y="676"/>
                    </a:cxn>
                    <a:cxn ang="0">
                      <a:pos x="1548" y="676"/>
                    </a:cxn>
                    <a:cxn ang="0">
                      <a:pos x="1586" y="520"/>
                    </a:cxn>
                    <a:cxn ang="0">
                      <a:pos x="1640" y="412"/>
                    </a:cxn>
                    <a:cxn ang="0">
                      <a:pos x="1547" y="292"/>
                    </a:cxn>
                    <a:cxn ang="0">
                      <a:pos x="1378" y="130"/>
                    </a:cxn>
                    <a:cxn ang="0">
                      <a:pos x="1276" y="76"/>
                    </a:cxn>
                    <a:cxn ang="0">
                      <a:pos x="1069" y="42"/>
                    </a:cxn>
                    <a:cxn ang="0">
                      <a:pos x="940" y="36"/>
                    </a:cxn>
                    <a:cxn ang="0">
                      <a:pos x="868" y="0"/>
                    </a:cxn>
                  </a:cxnLst>
                  <a:rect l="0" t="0" r="r" b="b"/>
                  <a:pathLst>
                    <a:path w="2620" h="1996">
                      <a:moveTo>
                        <a:pt x="868" y="0"/>
                      </a:moveTo>
                      <a:cubicBezTo>
                        <a:pt x="808" y="132"/>
                        <a:pt x="808" y="132"/>
                        <a:pt x="808" y="132"/>
                      </a:cubicBezTo>
                      <a:cubicBezTo>
                        <a:pt x="797" y="115"/>
                        <a:pt x="789" y="89"/>
                        <a:pt x="772" y="78"/>
                      </a:cubicBezTo>
                      <a:cubicBezTo>
                        <a:pt x="748" y="63"/>
                        <a:pt x="726" y="80"/>
                        <a:pt x="724" y="104"/>
                      </a:cubicBezTo>
                      <a:cubicBezTo>
                        <a:pt x="699" y="100"/>
                        <a:pt x="661" y="85"/>
                        <a:pt x="637" y="103"/>
                      </a:cubicBezTo>
                      <a:cubicBezTo>
                        <a:pt x="612" y="123"/>
                        <a:pt x="620" y="165"/>
                        <a:pt x="613" y="192"/>
                      </a:cubicBezTo>
                      <a:cubicBezTo>
                        <a:pt x="606" y="221"/>
                        <a:pt x="587" y="241"/>
                        <a:pt x="576" y="268"/>
                      </a:cubicBezTo>
                      <a:cubicBezTo>
                        <a:pt x="561" y="306"/>
                        <a:pt x="567" y="339"/>
                        <a:pt x="560" y="376"/>
                      </a:cubicBezTo>
                      <a:cubicBezTo>
                        <a:pt x="480" y="353"/>
                        <a:pt x="450" y="440"/>
                        <a:pt x="416" y="492"/>
                      </a:cubicBezTo>
                      <a:cubicBezTo>
                        <a:pt x="405" y="508"/>
                        <a:pt x="383" y="519"/>
                        <a:pt x="376" y="536"/>
                      </a:cubicBezTo>
                      <a:cubicBezTo>
                        <a:pt x="368" y="554"/>
                        <a:pt x="378" y="574"/>
                        <a:pt x="372" y="592"/>
                      </a:cubicBezTo>
                      <a:cubicBezTo>
                        <a:pt x="361" y="624"/>
                        <a:pt x="343" y="666"/>
                        <a:pt x="356" y="700"/>
                      </a:cubicBezTo>
                      <a:cubicBezTo>
                        <a:pt x="324" y="717"/>
                        <a:pt x="323" y="696"/>
                        <a:pt x="292" y="697"/>
                      </a:cubicBezTo>
                      <a:cubicBezTo>
                        <a:pt x="269" y="698"/>
                        <a:pt x="252" y="725"/>
                        <a:pt x="243" y="744"/>
                      </a:cubicBezTo>
                      <a:cubicBezTo>
                        <a:pt x="232" y="766"/>
                        <a:pt x="252" y="789"/>
                        <a:pt x="247" y="812"/>
                      </a:cubicBezTo>
                      <a:cubicBezTo>
                        <a:pt x="238" y="851"/>
                        <a:pt x="211" y="885"/>
                        <a:pt x="205" y="928"/>
                      </a:cubicBezTo>
                      <a:cubicBezTo>
                        <a:pt x="198" y="977"/>
                        <a:pt x="234" y="1056"/>
                        <a:pt x="199" y="1100"/>
                      </a:cubicBezTo>
                      <a:cubicBezTo>
                        <a:pt x="186" y="1116"/>
                        <a:pt x="162" y="1119"/>
                        <a:pt x="144" y="1128"/>
                      </a:cubicBezTo>
                      <a:cubicBezTo>
                        <a:pt x="133" y="1107"/>
                        <a:pt x="66" y="1102"/>
                        <a:pt x="49" y="1119"/>
                      </a:cubicBezTo>
                      <a:cubicBezTo>
                        <a:pt x="36" y="1133"/>
                        <a:pt x="44" y="1156"/>
                        <a:pt x="48" y="1172"/>
                      </a:cubicBezTo>
                      <a:cubicBezTo>
                        <a:pt x="26" y="1180"/>
                        <a:pt x="0" y="1211"/>
                        <a:pt x="24" y="1232"/>
                      </a:cubicBezTo>
                      <a:cubicBezTo>
                        <a:pt x="40" y="1246"/>
                        <a:pt x="69" y="1239"/>
                        <a:pt x="88" y="1242"/>
                      </a:cubicBezTo>
                      <a:cubicBezTo>
                        <a:pt x="124" y="1247"/>
                        <a:pt x="152" y="1263"/>
                        <a:pt x="177" y="1289"/>
                      </a:cubicBezTo>
                      <a:cubicBezTo>
                        <a:pt x="199" y="1313"/>
                        <a:pt x="207" y="1346"/>
                        <a:pt x="233" y="1371"/>
                      </a:cubicBezTo>
                      <a:cubicBezTo>
                        <a:pt x="260" y="1396"/>
                        <a:pt x="301" y="1413"/>
                        <a:pt x="322" y="1445"/>
                      </a:cubicBezTo>
                      <a:cubicBezTo>
                        <a:pt x="359" y="1502"/>
                        <a:pt x="356" y="1570"/>
                        <a:pt x="402" y="1624"/>
                      </a:cubicBezTo>
                      <a:cubicBezTo>
                        <a:pt x="410" y="1633"/>
                        <a:pt x="409" y="1650"/>
                        <a:pt x="421" y="1655"/>
                      </a:cubicBezTo>
                      <a:cubicBezTo>
                        <a:pt x="433" y="1660"/>
                        <a:pt x="444" y="1647"/>
                        <a:pt x="456" y="1646"/>
                      </a:cubicBezTo>
                      <a:cubicBezTo>
                        <a:pt x="472" y="1646"/>
                        <a:pt x="488" y="1657"/>
                        <a:pt x="504" y="1660"/>
                      </a:cubicBezTo>
                      <a:cubicBezTo>
                        <a:pt x="490" y="1708"/>
                        <a:pt x="491" y="1773"/>
                        <a:pt x="533" y="1808"/>
                      </a:cubicBezTo>
                      <a:cubicBezTo>
                        <a:pt x="573" y="1840"/>
                        <a:pt x="654" y="1801"/>
                        <a:pt x="700" y="1820"/>
                      </a:cubicBezTo>
                      <a:cubicBezTo>
                        <a:pt x="772" y="1849"/>
                        <a:pt x="832" y="1920"/>
                        <a:pt x="901" y="1956"/>
                      </a:cubicBezTo>
                      <a:cubicBezTo>
                        <a:pt x="922" y="1967"/>
                        <a:pt x="957" y="1959"/>
                        <a:pt x="980" y="1961"/>
                      </a:cubicBezTo>
                      <a:cubicBezTo>
                        <a:pt x="1033" y="1964"/>
                        <a:pt x="1086" y="1993"/>
                        <a:pt x="1140" y="1984"/>
                      </a:cubicBezTo>
                      <a:cubicBezTo>
                        <a:pt x="1160" y="1996"/>
                        <a:pt x="1160" y="1996"/>
                        <a:pt x="1160" y="1996"/>
                      </a:cubicBezTo>
                      <a:cubicBezTo>
                        <a:pt x="1179" y="1930"/>
                        <a:pt x="1244" y="1901"/>
                        <a:pt x="1300" y="1875"/>
                      </a:cubicBezTo>
                      <a:cubicBezTo>
                        <a:pt x="1319" y="1866"/>
                        <a:pt x="1346" y="1844"/>
                        <a:pt x="1368" y="1849"/>
                      </a:cubicBezTo>
                      <a:cubicBezTo>
                        <a:pt x="1401" y="1856"/>
                        <a:pt x="1410" y="1903"/>
                        <a:pt x="1444" y="1903"/>
                      </a:cubicBezTo>
                      <a:cubicBezTo>
                        <a:pt x="1470" y="1904"/>
                        <a:pt x="1495" y="1895"/>
                        <a:pt x="1520" y="1894"/>
                      </a:cubicBezTo>
                      <a:cubicBezTo>
                        <a:pt x="1533" y="1894"/>
                        <a:pt x="1547" y="1902"/>
                        <a:pt x="1559" y="1897"/>
                      </a:cubicBezTo>
                      <a:cubicBezTo>
                        <a:pt x="1579" y="1890"/>
                        <a:pt x="1585" y="1865"/>
                        <a:pt x="1608" y="1858"/>
                      </a:cubicBezTo>
                      <a:cubicBezTo>
                        <a:pt x="1646" y="1848"/>
                        <a:pt x="1686" y="1855"/>
                        <a:pt x="1724" y="1840"/>
                      </a:cubicBezTo>
                      <a:cubicBezTo>
                        <a:pt x="1747" y="1831"/>
                        <a:pt x="1748" y="1807"/>
                        <a:pt x="1764" y="1791"/>
                      </a:cubicBezTo>
                      <a:cubicBezTo>
                        <a:pt x="1790" y="1766"/>
                        <a:pt x="1830" y="1750"/>
                        <a:pt x="1864" y="1741"/>
                      </a:cubicBezTo>
                      <a:cubicBezTo>
                        <a:pt x="1918" y="1727"/>
                        <a:pt x="1972" y="1728"/>
                        <a:pt x="2028" y="1728"/>
                      </a:cubicBezTo>
                      <a:cubicBezTo>
                        <a:pt x="2048" y="1728"/>
                        <a:pt x="2083" y="1738"/>
                        <a:pt x="2100" y="1728"/>
                      </a:cubicBezTo>
                      <a:cubicBezTo>
                        <a:pt x="2120" y="1717"/>
                        <a:pt x="2132" y="1692"/>
                        <a:pt x="2148" y="1676"/>
                      </a:cubicBezTo>
                      <a:cubicBezTo>
                        <a:pt x="2193" y="1631"/>
                        <a:pt x="2234" y="1583"/>
                        <a:pt x="2277" y="1536"/>
                      </a:cubicBezTo>
                      <a:cubicBezTo>
                        <a:pt x="2352" y="1452"/>
                        <a:pt x="2436" y="1375"/>
                        <a:pt x="2516" y="1296"/>
                      </a:cubicBezTo>
                      <a:cubicBezTo>
                        <a:pt x="2549" y="1263"/>
                        <a:pt x="2597" y="1233"/>
                        <a:pt x="2620" y="1192"/>
                      </a:cubicBezTo>
                      <a:cubicBezTo>
                        <a:pt x="2444" y="1191"/>
                        <a:pt x="2444" y="1191"/>
                        <a:pt x="2444" y="1191"/>
                      </a:cubicBezTo>
                      <a:cubicBezTo>
                        <a:pt x="2208" y="1109"/>
                        <a:pt x="2208" y="1109"/>
                        <a:pt x="2208" y="1109"/>
                      </a:cubicBezTo>
                      <a:cubicBezTo>
                        <a:pt x="1936" y="1018"/>
                        <a:pt x="1936" y="1018"/>
                        <a:pt x="1936" y="1018"/>
                      </a:cubicBezTo>
                      <a:cubicBezTo>
                        <a:pt x="1845" y="951"/>
                        <a:pt x="1845" y="951"/>
                        <a:pt x="1845" y="951"/>
                      </a:cubicBezTo>
                      <a:cubicBezTo>
                        <a:pt x="1796" y="872"/>
                        <a:pt x="1796" y="872"/>
                        <a:pt x="1796" y="872"/>
                      </a:cubicBezTo>
                      <a:cubicBezTo>
                        <a:pt x="1730" y="804"/>
                        <a:pt x="1730" y="804"/>
                        <a:pt x="1730" y="804"/>
                      </a:cubicBezTo>
                      <a:cubicBezTo>
                        <a:pt x="1700" y="752"/>
                        <a:pt x="1700" y="752"/>
                        <a:pt x="1700" y="752"/>
                      </a:cubicBezTo>
                      <a:cubicBezTo>
                        <a:pt x="1740" y="676"/>
                        <a:pt x="1740" y="676"/>
                        <a:pt x="1740" y="676"/>
                      </a:cubicBezTo>
                      <a:cubicBezTo>
                        <a:pt x="1696" y="656"/>
                        <a:pt x="1696" y="656"/>
                        <a:pt x="1696" y="656"/>
                      </a:cubicBezTo>
                      <a:cubicBezTo>
                        <a:pt x="1548" y="676"/>
                        <a:pt x="1548" y="676"/>
                        <a:pt x="1548" y="676"/>
                      </a:cubicBezTo>
                      <a:cubicBezTo>
                        <a:pt x="1545" y="572"/>
                        <a:pt x="1545" y="572"/>
                        <a:pt x="1545" y="572"/>
                      </a:cubicBezTo>
                      <a:cubicBezTo>
                        <a:pt x="1586" y="520"/>
                        <a:pt x="1586" y="520"/>
                        <a:pt x="1586" y="520"/>
                      </a:cubicBezTo>
                      <a:cubicBezTo>
                        <a:pt x="1660" y="412"/>
                        <a:pt x="1660" y="412"/>
                        <a:pt x="1660" y="412"/>
                      </a:cubicBezTo>
                      <a:cubicBezTo>
                        <a:pt x="1640" y="412"/>
                        <a:pt x="1640" y="412"/>
                        <a:pt x="1640" y="412"/>
                      </a:cubicBezTo>
                      <a:cubicBezTo>
                        <a:pt x="1630" y="375"/>
                        <a:pt x="1601" y="367"/>
                        <a:pt x="1577" y="343"/>
                      </a:cubicBezTo>
                      <a:cubicBezTo>
                        <a:pt x="1563" y="328"/>
                        <a:pt x="1560" y="308"/>
                        <a:pt x="1547" y="292"/>
                      </a:cubicBezTo>
                      <a:cubicBezTo>
                        <a:pt x="1524" y="267"/>
                        <a:pt x="1495" y="254"/>
                        <a:pt x="1468" y="234"/>
                      </a:cubicBezTo>
                      <a:cubicBezTo>
                        <a:pt x="1430" y="206"/>
                        <a:pt x="1417" y="159"/>
                        <a:pt x="1378" y="130"/>
                      </a:cubicBezTo>
                      <a:cubicBezTo>
                        <a:pt x="1363" y="118"/>
                        <a:pt x="1341" y="119"/>
                        <a:pt x="1324" y="110"/>
                      </a:cubicBezTo>
                      <a:cubicBezTo>
                        <a:pt x="1306" y="101"/>
                        <a:pt x="1295" y="84"/>
                        <a:pt x="1276" y="76"/>
                      </a:cubicBezTo>
                      <a:cubicBezTo>
                        <a:pt x="1221" y="53"/>
                        <a:pt x="1152" y="68"/>
                        <a:pt x="1096" y="68"/>
                      </a:cubicBezTo>
                      <a:cubicBezTo>
                        <a:pt x="1093" y="55"/>
                        <a:pt x="1085" y="40"/>
                        <a:pt x="1069" y="42"/>
                      </a:cubicBezTo>
                      <a:cubicBezTo>
                        <a:pt x="1058" y="43"/>
                        <a:pt x="1049" y="56"/>
                        <a:pt x="1040" y="62"/>
                      </a:cubicBezTo>
                      <a:cubicBezTo>
                        <a:pt x="1006" y="81"/>
                        <a:pt x="941" y="90"/>
                        <a:pt x="940" y="36"/>
                      </a:cubicBezTo>
                      <a:cubicBezTo>
                        <a:pt x="911" y="27"/>
                        <a:pt x="894" y="28"/>
                        <a:pt x="876" y="0"/>
                      </a:cubicBezTo>
                      <a:lnTo>
                        <a:pt x="868" y="0"/>
                      </a:lnTo>
                      <a:close/>
                    </a:path>
                  </a:pathLst>
                </a:custGeom>
                <a:solidFill>
                  <a:srgbClr val="002060"/>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0" name="Freeform 25">
                  <a:extLst>
                    <a:ext uri="{FF2B5EF4-FFF2-40B4-BE49-F238E27FC236}">
                      <a16:creationId xmlns:a16="http://schemas.microsoft.com/office/drawing/2014/main" id="{F595E0B7-8DFE-5B82-B04C-12D84D55E8D2}"/>
                    </a:ext>
                  </a:extLst>
                </p:cNvPr>
                <p:cNvSpPr>
                  <a:spLocks/>
                </p:cNvSpPr>
                <p:nvPr/>
              </p:nvSpPr>
              <p:spPr bwMode="auto">
                <a:xfrm>
                  <a:off x="3756025" y="2179638"/>
                  <a:ext cx="515938" cy="679450"/>
                </a:xfrm>
                <a:custGeom>
                  <a:avLst/>
                  <a:gdLst/>
                  <a:ahLst/>
                  <a:cxnLst>
                    <a:cxn ang="0">
                      <a:pos x="1214" y="703"/>
                    </a:cxn>
                    <a:cxn ang="0">
                      <a:pos x="1214" y="707"/>
                    </a:cxn>
                    <a:cxn ang="0">
                      <a:pos x="1089" y="826"/>
                    </a:cxn>
                    <a:cxn ang="0">
                      <a:pos x="883" y="1027"/>
                    </a:cxn>
                    <a:cxn ang="0">
                      <a:pos x="697" y="1227"/>
                    </a:cxn>
                    <a:cxn ang="0">
                      <a:pos x="526" y="1225"/>
                    </a:cxn>
                    <a:cxn ang="0">
                      <a:pos x="382" y="1276"/>
                    </a:cxn>
                    <a:cxn ang="0">
                      <a:pos x="326" y="1337"/>
                    </a:cxn>
                    <a:cxn ang="0">
                      <a:pos x="190" y="1365"/>
                    </a:cxn>
                    <a:cxn ang="0">
                      <a:pos x="115" y="1471"/>
                    </a:cxn>
                    <a:cxn ang="0">
                      <a:pos x="13" y="1592"/>
                    </a:cxn>
                    <a:cxn ang="0">
                      <a:pos x="10" y="1711"/>
                    </a:cxn>
                    <a:cxn ang="0">
                      <a:pos x="10" y="1995"/>
                    </a:cxn>
                    <a:cxn ang="0">
                      <a:pos x="10" y="2159"/>
                    </a:cxn>
                    <a:cxn ang="0">
                      <a:pos x="13" y="2235"/>
                    </a:cxn>
                    <a:cxn ang="0">
                      <a:pos x="110" y="2379"/>
                    </a:cxn>
                    <a:cxn ang="0">
                      <a:pos x="118" y="2379"/>
                    </a:cxn>
                    <a:cxn ang="0">
                      <a:pos x="193" y="2255"/>
                    </a:cxn>
                    <a:cxn ang="0">
                      <a:pos x="337" y="2099"/>
                    </a:cxn>
                    <a:cxn ang="0">
                      <a:pos x="654" y="1801"/>
                    </a:cxn>
                    <a:cxn ang="0">
                      <a:pos x="890" y="1665"/>
                    </a:cxn>
                    <a:cxn ang="0">
                      <a:pos x="1136" y="1414"/>
                    </a:cxn>
                    <a:cxn ang="0">
                      <a:pos x="1238" y="1303"/>
                    </a:cxn>
                    <a:cxn ang="0">
                      <a:pos x="1306" y="1187"/>
                    </a:cxn>
                    <a:cxn ang="0">
                      <a:pos x="1415" y="1019"/>
                    </a:cxn>
                    <a:cxn ang="0">
                      <a:pos x="1424" y="963"/>
                    </a:cxn>
                    <a:cxn ang="0">
                      <a:pos x="1478" y="863"/>
                    </a:cxn>
                    <a:cxn ang="0">
                      <a:pos x="1524" y="791"/>
                    </a:cxn>
                    <a:cxn ang="0">
                      <a:pos x="1557" y="703"/>
                    </a:cxn>
                    <a:cxn ang="0">
                      <a:pos x="1602" y="663"/>
                    </a:cxn>
                    <a:cxn ang="0">
                      <a:pos x="1714" y="475"/>
                    </a:cxn>
                    <a:cxn ang="0">
                      <a:pos x="1739" y="307"/>
                    </a:cxn>
                    <a:cxn ang="0">
                      <a:pos x="1772" y="275"/>
                    </a:cxn>
                    <a:cxn ang="0">
                      <a:pos x="1786" y="151"/>
                    </a:cxn>
                    <a:cxn ang="0">
                      <a:pos x="1770" y="147"/>
                    </a:cxn>
                    <a:cxn ang="0">
                      <a:pos x="1806" y="39"/>
                    </a:cxn>
                    <a:cxn ang="0">
                      <a:pos x="1766" y="21"/>
                    </a:cxn>
                    <a:cxn ang="0">
                      <a:pos x="1682" y="13"/>
                    </a:cxn>
                    <a:cxn ang="0">
                      <a:pos x="1646" y="54"/>
                    </a:cxn>
                    <a:cxn ang="0">
                      <a:pos x="1578" y="89"/>
                    </a:cxn>
                    <a:cxn ang="0">
                      <a:pos x="1506" y="95"/>
                    </a:cxn>
                    <a:cxn ang="0">
                      <a:pos x="1402" y="130"/>
                    </a:cxn>
                    <a:cxn ang="0">
                      <a:pos x="1322" y="120"/>
                    </a:cxn>
                    <a:cxn ang="0">
                      <a:pos x="1234" y="154"/>
                    </a:cxn>
                    <a:cxn ang="0">
                      <a:pos x="1122" y="144"/>
                    </a:cxn>
                    <a:cxn ang="0">
                      <a:pos x="982" y="222"/>
                    </a:cxn>
                    <a:cxn ang="0">
                      <a:pos x="842" y="197"/>
                    </a:cxn>
                    <a:cxn ang="0">
                      <a:pos x="794" y="227"/>
                    </a:cxn>
                    <a:cxn ang="0">
                      <a:pos x="594" y="270"/>
                    </a:cxn>
                    <a:cxn ang="0">
                      <a:pos x="449" y="127"/>
                    </a:cxn>
                    <a:cxn ang="0">
                      <a:pos x="401" y="98"/>
                    </a:cxn>
                    <a:cxn ang="0">
                      <a:pos x="360" y="159"/>
                    </a:cxn>
                    <a:cxn ang="0">
                      <a:pos x="302" y="235"/>
                    </a:cxn>
                    <a:cxn ang="0">
                      <a:pos x="320" y="279"/>
                    </a:cxn>
                    <a:cxn ang="0">
                      <a:pos x="394" y="380"/>
                    </a:cxn>
                    <a:cxn ang="0">
                      <a:pos x="443" y="459"/>
                    </a:cxn>
                    <a:cxn ang="0">
                      <a:pos x="762" y="601"/>
                    </a:cxn>
                    <a:cxn ang="0">
                      <a:pos x="1054" y="701"/>
                    </a:cxn>
                    <a:cxn ang="0">
                      <a:pos x="1214" y="703"/>
                    </a:cxn>
                  </a:cxnLst>
                  <a:rect l="0" t="0" r="r" b="b"/>
                  <a:pathLst>
                    <a:path w="1806" h="2379">
                      <a:moveTo>
                        <a:pt x="1214" y="703"/>
                      </a:moveTo>
                      <a:cubicBezTo>
                        <a:pt x="1214" y="707"/>
                        <a:pt x="1214" y="707"/>
                        <a:pt x="1214" y="707"/>
                      </a:cubicBezTo>
                      <a:cubicBezTo>
                        <a:pt x="1165" y="730"/>
                        <a:pt x="1127" y="788"/>
                        <a:pt x="1089" y="826"/>
                      </a:cubicBezTo>
                      <a:cubicBezTo>
                        <a:pt x="1022" y="894"/>
                        <a:pt x="946" y="954"/>
                        <a:pt x="883" y="1027"/>
                      </a:cubicBezTo>
                      <a:cubicBezTo>
                        <a:pt x="827" y="1091"/>
                        <a:pt x="768" y="1179"/>
                        <a:pt x="697" y="1227"/>
                      </a:cubicBezTo>
                      <a:cubicBezTo>
                        <a:pt x="655" y="1257"/>
                        <a:pt x="576" y="1215"/>
                        <a:pt x="526" y="1225"/>
                      </a:cubicBezTo>
                      <a:cubicBezTo>
                        <a:pt x="478" y="1234"/>
                        <a:pt x="423" y="1247"/>
                        <a:pt x="382" y="1276"/>
                      </a:cubicBezTo>
                      <a:cubicBezTo>
                        <a:pt x="360" y="1292"/>
                        <a:pt x="349" y="1326"/>
                        <a:pt x="326" y="1337"/>
                      </a:cubicBezTo>
                      <a:cubicBezTo>
                        <a:pt x="283" y="1356"/>
                        <a:pt x="230" y="1339"/>
                        <a:pt x="190" y="1365"/>
                      </a:cubicBezTo>
                      <a:cubicBezTo>
                        <a:pt x="158" y="1386"/>
                        <a:pt x="137" y="1439"/>
                        <a:pt x="115" y="1471"/>
                      </a:cubicBezTo>
                      <a:cubicBezTo>
                        <a:pt x="87" y="1509"/>
                        <a:pt x="30" y="1551"/>
                        <a:pt x="13" y="1592"/>
                      </a:cubicBezTo>
                      <a:cubicBezTo>
                        <a:pt x="0" y="1623"/>
                        <a:pt x="10" y="1677"/>
                        <a:pt x="10" y="1711"/>
                      </a:cubicBezTo>
                      <a:cubicBezTo>
                        <a:pt x="10" y="1995"/>
                        <a:pt x="10" y="1995"/>
                        <a:pt x="10" y="1995"/>
                      </a:cubicBezTo>
                      <a:cubicBezTo>
                        <a:pt x="10" y="2159"/>
                        <a:pt x="10" y="2159"/>
                        <a:pt x="10" y="2159"/>
                      </a:cubicBezTo>
                      <a:cubicBezTo>
                        <a:pt x="10" y="2182"/>
                        <a:pt x="5" y="2213"/>
                        <a:pt x="13" y="2235"/>
                      </a:cubicBezTo>
                      <a:cubicBezTo>
                        <a:pt x="31" y="2289"/>
                        <a:pt x="90" y="2324"/>
                        <a:pt x="110" y="2379"/>
                      </a:cubicBezTo>
                      <a:cubicBezTo>
                        <a:pt x="118" y="2379"/>
                        <a:pt x="118" y="2379"/>
                        <a:pt x="118" y="2379"/>
                      </a:cubicBezTo>
                      <a:cubicBezTo>
                        <a:pt x="145" y="2339"/>
                        <a:pt x="165" y="2293"/>
                        <a:pt x="193" y="2255"/>
                      </a:cubicBezTo>
                      <a:cubicBezTo>
                        <a:pt x="234" y="2198"/>
                        <a:pt x="290" y="2150"/>
                        <a:pt x="337" y="2099"/>
                      </a:cubicBezTo>
                      <a:cubicBezTo>
                        <a:pt x="436" y="1992"/>
                        <a:pt x="537" y="1888"/>
                        <a:pt x="654" y="1801"/>
                      </a:cubicBezTo>
                      <a:cubicBezTo>
                        <a:pt x="727" y="1747"/>
                        <a:pt x="820" y="1726"/>
                        <a:pt x="890" y="1665"/>
                      </a:cubicBezTo>
                      <a:cubicBezTo>
                        <a:pt x="977" y="1590"/>
                        <a:pt x="1059" y="1500"/>
                        <a:pt x="1136" y="1414"/>
                      </a:cubicBezTo>
                      <a:cubicBezTo>
                        <a:pt x="1170" y="1377"/>
                        <a:pt x="1199" y="1334"/>
                        <a:pt x="1238" y="1303"/>
                      </a:cubicBezTo>
                      <a:cubicBezTo>
                        <a:pt x="1243" y="1262"/>
                        <a:pt x="1282" y="1218"/>
                        <a:pt x="1306" y="1187"/>
                      </a:cubicBezTo>
                      <a:cubicBezTo>
                        <a:pt x="1345" y="1135"/>
                        <a:pt x="1385" y="1077"/>
                        <a:pt x="1415" y="1019"/>
                      </a:cubicBezTo>
                      <a:cubicBezTo>
                        <a:pt x="1424" y="1001"/>
                        <a:pt x="1420" y="982"/>
                        <a:pt x="1424" y="963"/>
                      </a:cubicBezTo>
                      <a:cubicBezTo>
                        <a:pt x="1431" y="931"/>
                        <a:pt x="1455" y="885"/>
                        <a:pt x="1478" y="863"/>
                      </a:cubicBezTo>
                      <a:cubicBezTo>
                        <a:pt x="1485" y="836"/>
                        <a:pt x="1512" y="815"/>
                        <a:pt x="1524" y="791"/>
                      </a:cubicBezTo>
                      <a:cubicBezTo>
                        <a:pt x="1538" y="765"/>
                        <a:pt x="1541" y="726"/>
                        <a:pt x="1557" y="703"/>
                      </a:cubicBezTo>
                      <a:cubicBezTo>
                        <a:pt x="1569" y="686"/>
                        <a:pt x="1591" y="680"/>
                        <a:pt x="1602" y="663"/>
                      </a:cubicBezTo>
                      <a:cubicBezTo>
                        <a:pt x="1641" y="602"/>
                        <a:pt x="1657" y="522"/>
                        <a:pt x="1714" y="475"/>
                      </a:cubicBezTo>
                      <a:cubicBezTo>
                        <a:pt x="1739" y="307"/>
                        <a:pt x="1739" y="307"/>
                        <a:pt x="1739" y="307"/>
                      </a:cubicBezTo>
                      <a:cubicBezTo>
                        <a:pt x="1772" y="275"/>
                        <a:pt x="1772" y="275"/>
                        <a:pt x="1772" y="275"/>
                      </a:cubicBezTo>
                      <a:cubicBezTo>
                        <a:pt x="1786" y="151"/>
                        <a:pt x="1786" y="151"/>
                        <a:pt x="1786" y="151"/>
                      </a:cubicBezTo>
                      <a:cubicBezTo>
                        <a:pt x="1770" y="147"/>
                        <a:pt x="1770" y="147"/>
                        <a:pt x="1770" y="147"/>
                      </a:cubicBezTo>
                      <a:cubicBezTo>
                        <a:pt x="1769" y="104"/>
                        <a:pt x="1782" y="74"/>
                        <a:pt x="1806" y="39"/>
                      </a:cubicBezTo>
                      <a:cubicBezTo>
                        <a:pt x="1795" y="27"/>
                        <a:pt x="1782" y="25"/>
                        <a:pt x="1766" y="21"/>
                      </a:cubicBezTo>
                      <a:cubicBezTo>
                        <a:pt x="1738" y="13"/>
                        <a:pt x="1711" y="0"/>
                        <a:pt x="1682" y="13"/>
                      </a:cubicBezTo>
                      <a:cubicBezTo>
                        <a:pt x="1663" y="21"/>
                        <a:pt x="1660" y="40"/>
                        <a:pt x="1646" y="54"/>
                      </a:cubicBezTo>
                      <a:cubicBezTo>
                        <a:pt x="1629" y="70"/>
                        <a:pt x="1601" y="83"/>
                        <a:pt x="1578" y="89"/>
                      </a:cubicBezTo>
                      <a:cubicBezTo>
                        <a:pt x="1554" y="95"/>
                        <a:pt x="1529" y="88"/>
                        <a:pt x="1506" y="95"/>
                      </a:cubicBezTo>
                      <a:cubicBezTo>
                        <a:pt x="1470" y="106"/>
                        <a:pt x="1442" y="128"/>
                        <a:pt x="1402" y="130"/>
                      </a:cubicBezTo>
                      <a:cubicBezTo>
                        <a:pt x="1375" y="132"/>
                        <a:pt x="1350" y="116"/>
                        <a:pt x="1322" y="120"/>
                      </a:cubicBezTo>
                      <a:cubicBezTo>
                        <a:pt x="1290" y="124"/>
                        <a:pt x="1264" y="151"/>
                        <a:pt x="1234" y="154"/>
                      </a:cubicBezTo>
                      <a:cubicBezTo>
                        <a:pt x="1197" y="157"/>
                        <a:pt x="1156" y="137"/>
                        <a:pt x="1122" y="144"/>
                      </a:cubicBezTo>
                      <a:cubicBezTo>
                        <a:pt x="1071" y="155"/>
                        <a:pt x="1033" y="206"/>
                        <a:pt x="982" y="222"/>
                      </a:cubicBezTo>
                      <a:cubicBezTo>
                        <a:pt x="936" y="237"/>
                        <a:pt x="888" y="194"/>
                        <a:pt x="842" y="197"/>
                      </a:cubicBezTo>
                      <a:cubicBezTo>
                        <a:pt x="823" y="199"/>
                        <a:pt x="811" y="220"/>
                        <a:pt x="794" y="227"/>
                      </a:cubicBezTo>
                      <a:cubicBezTo>
                        <a:pt x="736" y="252"/>
                        <a:pt x="661" y="295"/>
                        <a:pt x="594" y="270"/>
                      </a:cubicBezTo>
                      <a:cubicBezTo>
                        <a:pt x="531" y="246"/>
                        <a:pt x="481" y="185"/>
                        <a:pt x="449" y="127"/>
                      </a:cubicBezTo>
                      <a:cubicBezTo>
                        <a:pt x="443" y="115"/>
                        <a:pt x="416" y="89"/>
                        <a:pt x="401" y="98"/>
                      </a:cubicBezTo>
                      <a:cubicBezTo>
                        <a:pt x="382" y="110"/>
                        <a:pt x="372" y="141"/>
                        <a:pt x="360" y="159"/>
                      </a:cubicBezTo>
                      <a:cubicBezTo>
                        <a:pt x="344" y="184"/>
                        <a:pt x="310" y="205"/>
                        <a:pt x="302" y="235"/>
                      </a:cubicBezTo>
                      <a:cubicBezTo>
                        <a:pt x="297" y="254"/>
                        <a:pt x="313" y="264"/>
                        <a:pt x="320" y="279"/>
                      </a:cubicBezTo>
                      <a:cubicBezTo>
                        <a:pt x="340" y="323"/>
                        <a:pt x="367" y="344"/>
                        <a:pt x="394" y="380"/>
                      </a:cubicBezTo>
                      <a:cubicBezTo>
                        <a:pt x="412" y="404"/>
                        <a:pt x="417" y="439"/>
                        <a:pt x="443" y="459"/>
                      </a:cubicBezTo>
                      <a:cubicBezTo>
                        <a:pt x="538" y="534"/>
                        <a:pt x="648" y="563"/>
                        <a:pt x="762" y="601"/>
                      </a:cubicBezTo>
                      <a:cubicBezTo>
                        <a:pt x="856" y="633"/>
                        <a:pt x="956" y="685"/>
                        <a:pt x="1054" y="701"/>
                      </a:cubicBezTo>
                      <a:cubicBezTo>
                        <a:pt x="1105" y="710"/>
                        <a:pt x="1163" y="703"/>
                        <a:pt x="1214" y="703"/>
                      </a:cubicBezTo>
                      <a:close/>
                    </a:path>
                  </a:pathLst>
                </a:custGeom>
                <a:solidFill>
                  <a:srgbClr val="002060"/>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1" name="Freeform 26">
                  <a:extLst>
                    <a:ext uri="{FF2B5EF4-FFF2-40B4-BE49-F238E27FC236}">
                      <a16:creationId xmlns:a16="http://schemas.microsoft.com/office/drawing/2014/main" id="{B69CC705-AF66-6C2F-1482-3A11E0272C83}"/>
                    </a:ext>
                  </a:extLst>
                </p:cNvPr>
                <p:cNvSpPr>
                  <a:spLocks/>
                </p:cNvSpPr>
                <p:nvPr/>
              </p:nvSpPr>
              <p:spPr bwMode="auto">
                <a:xfrm>
                  <a:off x="3795713" y="2147888"/>
                  <a:ext cx="87313" cy="92075"/>
                </a:xfrm>
                <a:custGeom>
                  <a:avLst/>
                  <a:gdLst/>
                  <a:ahLst/>
                  <a:cxnLst>
                    <a:cxn ang="0">
                      <a:pos x="179" y="27"/>
                    </a:cxn>
                    <a:cxn ang="0">
                      <a:pos x="183" y="51"/>
                    </a:cxn>
                    <a:cxn ang="0">
                      <a:pos x="147" y="27"/>
                    </a:cxn>
                    <a:cxn ang="0">
                      <a:pos x="63" y="111"/>
                    </a:cxn>
                    <a:cxn ang="0">
                      <a:pos x="2" y="207"/>
                    </a:cxn>
                    <a:cxn ang="0">
                      <a:pos x="7" y="255"/>
                    </a:cxn>
                    <a:cxn ang="0">
                      <a:pos x="10" y="302"/>
                    </a:cxn>
                    <a:cxn ang="0">
                      <a:pos x="111" y="298"/>
                    </a:cxn>
                    <a:cxn ang="0">
                      <a:pos x="159" y="289"/>
                    </a:cxn>
                    <a:cxn ang="0">
                      <a:pos x="199" y="304"/>
                    </a:cxn>
                    <a:cxn ang="0">
                      <a:pos x="267" y="211"/>
                    </a:cxn>
                    <a:cxn ang="0">
                      <a:pos x="191" y="197"/>
                    </a:cxn>
                    <a:cxn ang="0">
                      <a:pos x="143" y="203"/>
                    </a:cxn>
                    <a:cxn ang="0">
                      <a:pos x="195" y="170"/>
                    </a:cxn>
                    <a:cxn ang="0">
                      <a:pos x="296" y="115"/>
                    </a:cxn>
                    <a:cxn ang="0">
                      <a:pos x="238" y="2"/>
                    </a:cxn>
                    <a:cxn ang="0">
                      <a:pos x="179" y="27"/>
                    </a:cxn>
                  </a:cxnLst>
                  <a:rect l="0" t="0" r="r" b="b"/>
                  <a:pathLst>
                    <a:path w="307" h="325">
                      <a:moveTo>
                        <a:pt x="179" y="27"/>
                      </a:moveTo>
                      <a:cubicBezTo>
                        <a:pt x="183" y="51"/>
                        <a:pt x="183" y="51"/>
                        <a:pt x="183" y="51"/>
                      </a:cubicBezTo>
                      <a:cubicBezTo>
                        <a:pt x="163" y="57"/>
                        <a:pt x="154" y="46"/>
                        <a:pt x="147" y="27"/>
                      </a:cubicBezTo>
                      <a:cubicBezTo>
                        <a:pt x="103" y="29"/>
                        <a:pt x="85" y="79"/>
                        <a:pt x="63" y="111"/>
                      </a:cubicBezTo>
                      <a:cubicBezTo>
                        <a:pt x="41" y="144"/>
                        <a:pt x="8" y="167"/>
                        <a:pt x="2" y="207"/>
                      </a:cubicBezTo>
                      <a:cubicBezTo>
                        <a:pt x="0" y="223"/>
                        <a:pt x="6" y="240"/>
                        <a:pt x="7" y="255"/>
                      </a:cubicBezTo>
                      <a:cubicBezTo>
                        <a:pt x="8" y="269"/>
                        <a:pt x="1" y="291"/>
                        <a:pt x="10" y="302"/>
                      </a:cubicBezTo>
                      <a:cubicBezTo>
                        <a:pt x="28" y="325"/>
                        <a:pt x="88" y="303"/>
                        <a:pt x="111" y="298"/>
                      </a:cubicBezTo>
                      <a:cubicBezTo>
                        <a:pt x="125" y="295"/>
                        <a:pt x="145" y="287"/>
                        <a:pt x="159" y="289"/>
                      </a:cubicBezTo>
                      <a:cubicBezTo>
                        <a:pt x="174" y="291"/>
                        <a:pt x="183" y="306"/>
                        <a:pt x="199" y="304"/>
                      </a:cubicBezTo>
                      <a:cubicBezTo>
                        <a:pt x="225" y="301"/>
                        <a:pt x="261" y="235"/>
                        <a:pt x="267" y="211"/>
                      </a:cubicBezTo>
                      <a:cubicBezTo>
                        <a:pt x="243" y="194"/>
                        <a:pt x="221" y="191"/>
                        <a:pt x="191" y="197"/>
                      </a:cubicBezTo>
                      <a:cubicBezTo>
                        <a:pt x="172" y="201"/>
                        <a:pt x="161" y="218"/>
                        <a:pt x="143" y="203"/>
                      </a:cubicBezTo>
                      <a:cubicBezTo>
                        <a:pt x="166" y="198"/>
                        <a:pt x="176" y="181"/>
                        <a:pt x="195" y="170"/>
                      </a:cubicBezTo>
                      <a:cubicBezTo>
                        <a:pt x="222" y="156"/>
                        <a:pt x="282" y="146"/>
                        <a:pt x="296" y="115"/>
                      </a:cubicBezTo>
                      <a:cubicBezTo>
                        <a:pt x="307" y="89"/>
                        <a:pt x="271" y="4"/>
                        <a:pt x="238" y="2"/>
                      </a:cubicBezTo>
                      <a:cubicBezTo>
                        <a:pt x="218" y="0"/>
                        <a:pt x="197" y="20"/>
                        <a:pt x="179" y="27"/>
                      </a:cubicBez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32" name="Freeform 27">
                  <a:extLst>
                    <a:ext uri="{FF2B5EF4-FFF2-40B4-BE49-F238E27FC236}">
                      <a16:creationId xmlns:a16="http://schemas.microsoft.com/office/drawing/2014/main" id="{782F16C5-E9CD-3724-6DB9-83C0900E84BC}"/>
                    </a:ext>
                  </a:extLst>
                </p:cNvPr>
                <p:cNvSpPr>
                  <a:spLocks/>
                </p:cNvSpPr>
                <p:nvPr/>
              </p:nvSpPr>
              <p:spPr bwMode="auto">
                <a:xfrm>
                  <a:off x="3409950" y="2540000"/>
                  <a:ext cx="395288" cy="469900"/>
                </a:xfrm>
                <a:custGeom>
                  <a:avLst/>
                  <a:gdLst/>
                  <a:ahLst/>
                  <a:cxnLst>
                    <a:cxn ang="0">
                      <a:pos x="13" y="101"/>
                    </a:cxn>
                    <a:cxn ang="0">
                      <a:pos x="50" y="171"/>
                    </a:cxn>
                    <a:cxn ang="0">
                      <a:pos x="91" y="198"/>
                    </a:cxn>
                    <a:cxn ang="0">
                      <a:pos x="83" y="242"/>
                    </a:cxn>
                    <a:cxn ang="0">
                      <a:pos x="129" y="337"/>
                    </a:cxn>
                    <a:cxn ang="0">
                      <a:pos x="166" y="413"/>
                    </a:cxn>
                    <a:cxn ang="0">
                      <a:pos x="149" y="581"/>
                    </a:cxn>
                    <a:cxn ang="0">
                      <a:pos x="157" y="609"/>
                    </a:cxn>
                    <a:cxn ang="0">
                      <a:pos x="117" y="633"/>
                    </a:cxn>
                    <a:cxn ang="0">
                      <a:pos x="90" y="673"/>
                    </a:cxn>
                    <a:cxn ang="0">
                      <a:pos x="41" y="717"/>
                    </a:cxn>
                    <a:cxn ang="0">
                      <a:pos x="0" y="809"/>
                    </a:cxn>
                    <a:cxn ang="0">
                      <a:pos x="7" y="861"/>
                    </a:cxn>
                    <a:cxn ang="0">
                      <a:pos x="5" y="1005"/>
                    </a:cxn>
                    <a:cxn ang="0">
                      <a:pos x="137" y="1074"/>
                    </a:cxn>
                    <a:cxn ang="0">
                      <a:pos x="473" y="1261"/>
                    </a:cxn>
                    <a:cxn ang="0">
                      <a:pos x="641" y="1354"/>
                    </a:cxn>
                    <a:cxn ang="0">
                      <a:pos x="641" y="1435"/>
                    </a:cxn>
                    <a:cxn ang="0">
                      <a:pos x="733" y="1508"/>
                    </a:cxn>
                    <a:cxn ang="0">
                      <a:pos x="929" y="1645"/>
                    </a:cxn>
                    <a:cxn ang="0">
                      <a:pos x="929" y="1629"/>
                    </a:cxn>
                    <a:cxn ang="0">
                      <a:pos x="937" y="1637"/>
                    </a:cxn>
                    <a:cxn ang="0">
                      <a:pos x="986" y="1573"/>
                    </a:cxn>
                    <a:cxn ang="0">
                      <a:pos x="1031" y="1489"/>
                    </a:cxn>
                    <a:cxn ang="0">
                      <a:pos x="1085" y="1397"/>
                    </a:cxn>
                    <a:cxn ang="0">
                      <a:pos x="1114" y="1285"/>
                    </a:cxn>
                    <a:cxn ang="0">
                      <a:pos x="1205" y="1245"/>
                    </a:cxn>
                    <a:cxn ang="0">
                      <a:pos x="1213" y="1217"/>
                    </a:cxn>
                    <a:cxn ang="0">
                      <a:pos x="1209" y="1229"/>
                    </a:cxn>
                    <a:cxn ang="0">
                      <a:pos x="1229" y="1209"/>
                    </a:cxn>
                    <a:cxn ang="0">
                      <a:pos x="1265" y="1197"/>
                    </a:cxn>
                    <a:cxn ang="0">
                      <a:pos x="1245" y="1177"/>
                    </a:cxn>
                    <a:cxn ang="0">
                      <a:pos x="1245" y="1173"/>
                    </a:cxn>
                    <a:cxn ang="0">
                      <a:pos x="1341" y="1105"/>
                    </a:cxn>
                    <a:cxn ang="0">
                      <a:pos x="1239" y="979"/>
                    </a:cxn>
                    <a:cxn ang="0">
                      <a:pos x="1237" y="845"/>
                    </a:cxn>
                    <a:cxn ang="0">
                      <a:pos x="1237" y="541"/>
                    </a:cxn>
                    <a:cxn ang="0">
                      <a:pos x="1237" y="401"/>
                    </a:cxn>
                    <a:cxn ang="0">
                      <a:pos x="1240" y="337"/>
                    </a:cxn>
                    <a:cxn ang="0">
                      <a:pos x="1291" y="281"/>
                    </a:cxn>
                    <a:cxn ang="0">
                      <a:pos x="1351" y="197"/>
                    </a:cxn>
                    <a:cxn ang="0">
                      <a:pos x="1385" y="133"/>
                    </a:cxn>
                    <a:cxn ang="0">
                      <a:pos x="1265" y="139"/>
                    </a:cxn>
                    <a:cxn ang="0">
                      <a:pos x="1193" y="87"/>
                    </a:cxn>
                    <a:cxn ang="0">
                      <a:pos x="1116" y="115"/>
                    </a:cxn>
                    <a:cxn ang="0">
                      <a:pos x="981" y="233"/>
                    </a:cxn>
                    <a:cxn ang="0">
                      <a:pos x="861" y="212"/>
                    </a:cxn>
                    <a:cxn ang="0">
                      <a:pos x="809" y="198"/>
                    </a:cxn>
                    <a:cxn ang="0">
                      <a:pos x="737" y="195"/>
                    </a:cxn>
                    <a:cxn ang="0">
                      <a:pos x="545" y="66"/>
                    </a:cxn>
                    <a:cxn ang="0">
                      <a:pos x="381" y="53"/>
                    </a:cxn>
                    <a:cxn ang="0">
                      <a:pos x="349" y="21"/>
                    </a:cxn>
                    <a:cxn ang="0">
                      <a:pos x="253" y="25"/>
                    </a:cxn>
                    <a:cxn ang="0">
                      <a:pos x="13" y="101"/>
                    </a:cxn>
                  </a:cxnLst>
                  <a:rect l="0" t="0" r="r" b="b"/>
                  <a:pathLst>
                    <a:path w="1386" h="1645">
                      <a:moveTo>
                        <a:pt x="13" y="101"/>
                      </a:moveTo>
                      <a:cubicBezTo>
                        <a:pt x="50" y="171"/>
                        <a:pt x="50" y="171"/>
                        <a:pt x="50" y="171"/>
                      </a:cubicBezTo>
                      <a:cubicBezTo>
                        <a:pt x="91" y="198"/>
                        <a:pt x="91" y="198"/>
                        <a:pt x="91" y="198"/>
                      </a:cubicBezTo>
                      <a:cubicBezTo>
                        <a:pt x="83" y="242"/>
                        <a:pt x="83" y="242"/>
                        <a:pt x="83" y="242"/>
                      </a:cubicBezTo>
                      <a:cubicBezTo>
                        <a:pt x="129" y="337"/>
                        <a:pt x="129" y="337"/>
                        <a:pt x="129" y="337"/>
                      </a:cubicBezTo>
                      <a:cubicBezTo>
                        <a:pt x="153" y="338"/>
                        <a:pt x="163" y="392"/>
                        <a:pt x="166" y="413"/>
                      </a:cubicBezTo>
                      <a:cubicBezTo>
                        <a:pt x="176" y="470"/>
                        <a:pt x="218" y="540"/>
                        <a:pt x="149" y="581"/>
                      </a:cubicBezTo>
                      <a:cubicBezTo>
                        <a:pt x="157" y="609"/>
                        <a:pt x="157" y="609"/>
                        <a:pt x="157" y="609"/>
                      </a:cubicBezTo>
                      <a:cubicBezTo>
                        <a:pt x="141" y="614"/>
                        <a:pt x="123" y="616"/>
                        <a:pt x="117" y="633"/>
                      </a:cubicBezTo>
                      <a:cubicBezTo>
                        <a:pt x="95" y="637"/>
                        <a:pt x="99" y="656"/>
                        <a:pt x="90" y="673"/>
                      </a:cubicBezTo>
                      <a:cubicBezTo>
                        <a:pt x="80" y="694"/>
                        <a:pt x="63" y="710"/>
                        <a:pt x="41" y="717"/>
                      </a:cubicBezTo>
                      <a:cubicBezTo>
                        <a:pt x="0" y="809"/>
                        <a:pt x="0" y="809"/>
                        <a:pt x="0" y="809"/>
                      </a:cubicBezTo>
                      <a:cubicBezTo>
                        <a:pt x="7" y="861"/>
                        <a:pt x="7" y="861"/>
                        <a:pt x="7" y="861"/>
                      </a:cubicBezTo>
                      <a:cubicBezTo>
                        <a:pt x="5" y="1005"/>
                        <a:pt x="5" y="1005"/>
                        <a:pt x="5" y="1005"/>
                      </a:cubicBezTo>
                      <a:cubicBezTo>
                        <a:pt x="52" y="1016"/>
                        <a:pt x="95" y="1052"/>
                        <a:pt x="137" y="1074"/>
                      </a:cubicBezTo>
                      <a:cubicBezTo>
                        <a:pt x="251" y="1132"/>
                        <a:pt x="364" y="1195"/>
                        <a:pt x="473" y="1261"/>
                      </a:cubicBezTo>
                      <a:cubicBezTo>
                        <a:pt x="524" y="1292"/>
                        <a:pt x="599" y="1313"/>
                        <a:pt x="641" y="1354"/>
                      </a:cubicBezTo>
                      <a:cubicBezTo>
                        <a:pt x="673" y="1386"/>
                        <a:pt x="624" y="1410"/>
                        <a:pt x="641" y="1435"/>
                      </a:cubicBezTo>
                      <a:cubicBezTo>
                        <a:pt x="662" y="1465"/>
                        <a:pt x="704" y="1488"/>
                        <a:pt x="733" y="1508"/>
                      </a:cubicBezTo>
                      <a:cubicBezTo>
                        <a:pt x="791" y="1550"/>
                        <a:pt x="860" y="1627"/>
                        <a:pt x="929" y="1645"/>
                      </a:cubicBezTo>
                      <a:cubicBezTo>
                        <a:pt x="929" y="1629"/>
                        <a:pt x="929" y="1629"/>
                        <a:pt x="929" y="1629"/>
                      </a:cubicBezTo>
                      <a:cubicBezTo>
                        <a:pt x="937" y="1637"/>
                        <a:pt x="937" y="1637"/>
                        <a:pt x="937" y="1637"/>
                      </a:cubicBezTo>
                      <a:cubicBezTo>
                        <a:pt x="967" y="1629"/>
                        <a:pt x="974" y="1599"/>
                        <a:pt x="986" y="1573"/>
                      </a:cubicBezTo>
                      <a:cubicBezTo>
                        <a:pt x="1001" y="1545"/>
                        <a:pt x="1018" y="1519"/>
                        <a:pt x="1031" y="1489"/>
                      </a:cubicBezTo>
                      <a:cubicBezTo>
                        <a:pt x="1047" y="1451"/>
                        <a:pt x="1047" y="1422"/>
                        <a:pt x="1085" y="1397"/>
                      </a:cubicBezTo>
                      <a:cubicBezTo>
                        <a:pt x="1085" y="1365"/>
                        <a:pt x="1087" y="1305"/>
                        <a:pt x="1114" y="1285"/>
                      </a:cubicBezTo>
                      <a:cubicBezTo>
                        <a:pt x="1141" y="1264"/>
                        <a:pt x="1175" y="1267"/>
                        <a:pt x="1205" y="1245"/>
                      </a:cubicBezTo>
                      <a:cubicBezTo>
                        <a:pt x="1213" y="1217"/>
                        <a:pt x="1213" y="1217"/>
                        <a:pt x="1213" y="1217"/>
                      </a:cubicBezTo>
                      <a:cubicBezTo>
                        <a:pt x="1209" y="1229"/>
                        <a:pt x="1209" y="1229"/>
                        <a:pt x="1209" y="1229"/>
                      </a:cubicBezTo>
                      <a:cubicBezTo>
                        <a:pt x="1226" y="1232"/>
                        <a:pt x="1232" y="1226"/>
                        <a:pt x="1229" y="1209"/>
                      </a:cubicBezTo>
                      <a:cubicBezTo>
                        <a:pt x="1265" y="1197"/>
                        <a:pt x="1265" y="1197"/>
                        <a:pt x="1265" y="1197"/>
                      </a:cubicBezTo>
                      <a:cubicBezTo>
                        <a:pt x="1245" y="1177"/>
                        <a:pt x="1245" y="1177"/>
                        <a:pt x="1245" y="1177"/>
                      </a:cubicBezTo>
                      <a:cubicBezTo>
                        <a:pt x="1245" y="1173"/>
                        <a:pt x="1245" y="1173"/>
                        <a:pt x="1245" y="1173"/>
                      </a:cubicBezTo>
                      <a:cubicBezTo>
                        <a:pt x="1291" y="1173"/>
                        <a:pt x="1319" y="1145"/>
                        <a:pt x="1341" y="1105"/>
                      </a:cubicBezTo>
                      <a:cubicBezTo>
                        <a:pt x="1308" y="1081"/>
                        <a:pt x="1252" y="1019"/>
                        <a:pt x="1239" y="979"/>
                      </a:cubicBezTo>
                      <a:cubicBezTo>
                        <a:pt x="1226" y="943"/>
                        <a:pt x="1237" y="884"/>
                        <a:pt x="1237" y="845"/>
                      </a:cubicBezTo>
                      <a:cubicBezTo>
                        <a:pt x="1237" y="541"/>
                        <a:pt x="1237" y="541"/>
                        <a:pt x="1237" y="541"/>
                      </a:cubicBezTo>
                      <a:cubicBezTo>
                        <a:pt x="1237" y="401"/>
                        <a:pt x="1237" y="401"/>
                        <a:pt x="1237" y="401"/>
                      </a:cubicBezTo>
                      <a:cubicBezTo>
                        <a:pt x="1237" y="382"/>
                        <a:pt x="1233" y="356"/>
                        <a:pt x="1240" y="337"/>
                      </a:cubicBezTo>
                      <a:cubicBezTo>
                        <a:pt x="1248" y="314"/>
                        <a:pt x="1275" y="299"/>
                        <a:pt x="1291" y="281"/>
                      </a:cubicBezTo>
                      <a:cubicBezTo>
                        <a:pt x="1314" y="256"/>
                        <a:pt x="1331" y="225"/>
                        <a:pt x="1351" y="197"/>
                      </a:cubicBezTo>
                      <a:cubicBezTo>
                        <a:pt x="1365" y="179"/>
                        <a:pt x="1386" y="158"/>
                        <a:pt x="1385" y="133"/>
                      </a:cubicBezTo>
                      <a:cubicBezTo>
                        <a:pt x="1354" y="136"/>
                        <a:pt x="1294" y="150"/>
                        <a:pt x="1265" y="139"/>
                      </a:cubicBezTo>
                      <a:cubicBezTo>
                        <a:pt x="1237" y="128"/>
                        <a:pt x="1227" y="90"/>
                        <a:pt x="1193" y="87"/>
                      </a:cubicBezTo>
                      <a:cubicBezTo>
                        <a:pt x="1168" y="84"/>
                        <a:pt x="1138" y="105"/>
                        <a:pt x="1116" y="115"/>
                      </a:cubicBezTo>
                      <a:cubicBezTo>
                        <a:pt x="1064" y="140"/>
                        <a:pt x="992" y="167"/>
                        <a:pt x="981" y="233"/>
                      </a:cubicBezTo>
                      <a:cubicBezTo>
                        <a:pt x="945" y="214"/>
                        <a:pt x="901" y="219"/>
                        <a:pt x="861" y="212"/>
                      </a:cubicBezTo>
                      <a:cubicBezTo>
                        <a:pt x="844" y="209"/>
                        <a:pt x="827" y="199"/>
                        <a:pt x="809" y="198"/>
                      </a:cubicBezTo>
                      <a:cubicBezTo>
                        <a:pt x="786" y="197"/>
                        <a:pt x="761" y="203"/>
                        <a:pt x="737" y="195"/>
                      </a:cubicBezTo>
                      <a:cubicBezTo>
                        <a:pt x="669" y="171"/>
                        <a:pt x="607" y="104"/>
                        <a:pt x="545" y="66"/>
                      </a:cubicBezTo>
                      <a:cubicBezTo>
                        <a:pt x="497" y="37"/>
                        <a:pt x="434" y="61"/>
                        <a:pt x="381" y="53"/>
                      </a:cubicBezTo>
                      <a:cubicBezTo>
                        <a:pt x="360" y="49"/>
                        <a:pt x="366" y="26"/>
                        <a:pt x="349" y="21"/>
                      </a:cubicBezTo>
                      <a:cubicBezTo>
                        <a:pt x="322" y="12"/>
                        <a:pt x="281" y="25"/>
                        <a:pt x="253" y="25"/>
                      </a:cubicBezTo>
                      <a:cubicBezTo>
                        <a:pt x="163" y="28"/>
                        <a:pt x="58" y="0"/>
                        <a:pt x="13" y="101"/>
                      </a:cubicBezTo>
                      <a:close/>
                    </a:path>
                  </a:pathLst>
                </a:custGeom>
                <a:solidFill>
                  <a:srgbClr val="002060"/>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3" name="Freeform 28">
                  <a:extLst>
                    <a:ext uri="{FF2B5EF4-FFF2-40B4-BE49-F238E27FC236}">
                      <a16:creationId xmlns:a16="http://schemas.microsoft.com/office/drawing/2014/main" id="{2635AADF-0E1A-C6C4-0CCF-964DBAF97E15}"/>
                    </a:ext>
                  </a:extLst>
                </p:cNvPr>
                <p:cNvSpPr>
                  <a:spLocks/>
                </p:cNvSpPr>
                <p:nvPr/>
              </p:nvSpPr>
              <p:spPr bwMode="auto">
                <a:xfrm>
                  <a:off x="3179763" y="2822575"/>
                  <a:ext cx="554038" cy="533400"/>
                </a:xfrm>
                <a:custGeom>
                  <a:avLst/>
                  <a:gdLst/>
                  <a:ahLst/>
                  <a:cxnLst>
                    <a:cxn ang="0">
                      <a:pos x="257" y="109"/>
                    </a:cxn>
                    <a:cxn ang="0">
                      <a:pos x="188" y="324"/>
                    </a:cxn>
                    <a:cxn ang="0">
                      <a:pos x="261" y="383"/>
                    </a:cxn>
                    <a:cxn ang="0">
                      <a:pos x="184" y="484"/>
                    </a:cxn>
                    <a:cxn ang="0">
                      <a:pos x="16" y="596"/>
                    </a:cxn>
                    <a:cxn ang="0">
                      <a:pos x="52" y="816"/>
                    </a:cxn>
                    <a:cxn ang="0">
                      <a:pos x="41" y="920"/>
                    </a:cxn>
                    <a:cxn ang="0">
                      <a:pos x="196" y="1144"/>
                    </a:cxn>
                    <a:cxn ang="0">
                      <a:pos x="272" y="1296"/>
                    </a:cxn>
                    <a:cxn ang="0">
                      <a:pos x="404" y="1374"/>
                    </a:cxn>
                    <a:cxn ang="0">
                      <a:pos x="464" y="1403"/>
                    </a:cxn>
                    <a:cxn ang="0">
                      <a:pos x="644" y="1460"/>
                    </a:cxn>
                    <a:cxn ang="0">
                      <a:pos x="807" y="1511"/>
                    </a:cxn>
                    <a:cxn ang="0">
                      <a:pos x="906" y="1584"/>
                    </a:cxn>
                    <a:cxn ang="0">
                      <a:pos x="927" y="1696"/>
                    </a:cxn>
                    <a:cxn ang="0">
                      <a:pos x="976" y="1836"/>
                    </a:cxn>
                    <a:cxn ang="0">
                      <a:pos x="1144" y="1816"/>
                    </a:cxn>
                    <a:cxn ang="0">
                      <a:pos x="1280" y="1863"/>
                    </a:cxn>
                    <a:cxn ang="0">
                      <a:pos x="1407" y="1866"/>
                    </a:cxn>
                    <a:cxn ang="0">
                      <a:pos x="1524" y="1788"/>
                    </a:cxn>
                    <a:cxn ang="0">
                      <a:pos x="1676" y="1768"/>
                    </a:cxn>
                    <a:cxn ang="0">
                      <a:pos x="1776" y="1739"/>
                    </a:cxn>
                    <a:cxn ang="0">
                      <a:pos x="1904" y="1596"/>
                    </a:cxn>
                    <a:cxn ang="0">
                      <a:pos x="1884" y="1592"/>
                    </a:cxn>
                    <a:cxn ang="0">
                      <a:pos x="1808" y="1488"/>
                    </a:cxn>
                    <a:cxn ang="0">
                      <a:pos x="1764" y="1380"/>
                    </a:cxn>
                    <a:cxn ang="0">
                      <a:pos x="1742" y="1296"/>
                    </a:cxn>
                    <a:cxn ang="0">
                      <a:pos x="1738" y="1128"/>
                    </a:cxn>
                    <a:cxn ang="0">
                      <a:pos x="1724" y="992"/>
                    </a:cxn>
                    <a:cxn ang="0">
                      <a:pos x="1686" y="780"/>
                    </a:cxn>
                    <a:cxn ang="0">
                      <a:pos x="1727" y="660"/>
                    </a:cxn>
                    <a:cxn ang="0">
                      <a:pos x="1504" y="481"/>
                    </a:cxn>
                    <a:cxn ang="0">
                      <a:pos x="1468" y="404"/>
                    </a:cxn>
                    <a:cxn ang="0">
                      <a:pos x="1364" y="303"/>
                    </a:cxn>
                    <a:cxn ang="0">
                      <a:pos x="924" y="59"/>
                    </a:cxn>
                    <a:cxn ang="0">
                      <a:pos x="656" y="0"/>
                    </a:cxn>
                    <a:cxn ang="0">
                      <a:pos x="192" y="8"/>
                    </a:cxn>
                  </a:cxnLst>
                  <a:rect l="0" t="0" r="r" b="b"/>
                  <a:pathLst>
                    <a:path w="1944" h="1868">
                      <a:moveTo>
                        <a:pt x="192" y="8"/>
                      </a:moveTo>
                      <a:cubicBezTo>
                        <a:pt x="257" y="109"/>
                        <a:pt x="257" y="109"/>
                        <a:pt x="257" y="109"/>
                      </a:cubicBezTo>
                      <a:cubicBezTo>
                        <a:pt x="264" y="236"/>
                        <a:pt x="264" y="236"/>
                        <a:pt x="264" y="236"/>
                      </a:cubicBezTo>
                      <a:cubicBezTo>
                        <a:pt x="197" y="226"/>
                        <a:pt x="211" y="282"/>
                        <a:pt x="188" y="324"/>
                      </a:cubicBezTo>
                      <a:cubicBezTo>
                        <a:pt x="188" y="328"/>
                        <a:pt x="188" y="328"/>
                        <a:pt x="188" y="328"/>
                      </a:cubicBezTo>
                      <a:cubicBezTo>
                        <a:pt x="205" y="342"/>
                        <a:pt x="275" y="346"/>
                        <a:pt x="261" y="383"/>
                      </a:cubicBezTo>
                      <a:cubicBezTo>
                        <a:pt x="254" y="403"/>
                        <a:pt x="229" y="399"/>
                        <a:pt x="228" y="424"/>
                      </a:cubicBezTo>
                      <a:cubicBezTo>
                        <a:pt x="200" y="433"/>
                        <a:pt x="188" y="456"/>
                        <a:pt x="184" y="484"/>
                      </a:cubicBezTo>
                      <a:cubicBezTo>
                        <a:pt x="156" y="493"/>
                        <a:pt x="152" y="531"/>
                        <a:pt x="135" y="552"/>
                      </a:cubicBezTo>
                      <a:cubicBezTo>
                        <a:pt x="101" y="592"/>
                        <a:pt x="64" y="596"/>
                        <a:pt x="16" y="596"/>
                      </a:cubicBezTo>
                      <a:cubicBezTo>
                        <a:pt x="22" y="628"/>
                        <a:pt x="0" y="658"/>
                        <a:pt x="6" y="692"/>
                      </a:cubicBezTo>
                      <a:cubicBezTo>
                        <a:pt x="13" y="734"/>
                        <a:pt x="50" y="773"/>
                        <a:pt x="52" y="816"/>
                      </a:cubicBezTo>
                      <a:cubicBezTo>
                        <a:pt x="52" y="833"/>
                        <a:pt x="39" y="844"/>
                        <a:pt x="34" y="860"/>
                      </a:cubicBezTo>
                      <a:cubicBezTo>
                        <a:pt x="29" y="878"/>
                        <a:pt x="36" y="903"/>
                        <a:pt x="41" y="920"/>
                      </a:cubicBezTo>
                      <a:cubicBezTo>
                        <a:pt x="63" y="993"/>
                        <a:pt x="132" y="1009"/>
                        <a:pt x="170" y="1068"/>
                      </a:cubicBezTo>
                      <a:cubicBezTo>
                        <a:pt x="186" y="1093"/>
                        <a:pt x="187" y="1117"/>
                        <a:pt x="196" y="1144"/>
                      </a:cubicBezTo>
                      <a:cubicBezTo>
                        <a:pt x="206" y="1169"/>
                        <a:pt x="226" y="1188"/>
                        <a:pt x="237" y="1212"/>
                      </a:cubicBezTo>
                      <a:cubicBezTo>
                        <a:pt x="251" y="1239"/>
                        <a:pt x="255" y="1271"/>
                        <a:pt x="272" y="1296"/>
                      </a:cubicBezTo>
                      <a:cubicBezTo>
                        <a:pt x="299" y="1335"/>
                        <a:pt x="332" y="1316"/>
                        <a:pt x="368" y="1334"/>
                      </a:cubicBezTo>
                      <a:cubicBezTo>
                        <a:pt x="386" y="1343"/>
                        <a:pt x="389" y="1363"/>
                        <a:pt x="404" y="1374"/>
                      </a:cubicBezTo>
                      <a:cubicBezTo>
                        <a:pt x="417" y="1382"/>
                        <a:pt x="431" y="1374"/>
                        <a:pt x="443" y="1380"/>
                      </a:cubicBezTo>
                      <a:cubicBezTo>
                        <a:pt x="452" y="1386"/>
                        <a:pt x="454" y="1398"/>
                        <a:pt x="464" y="1403"/>
                      </a:cubicBezTo>
                      <a:cubicBezTo>
                        <a:pt x="488" y="1414"/>
                        <a:pt x="529" y="1420"/>
                        <a:pt x="556" y="1420"/>
                      </a:cubicBezTo>
                      <a:cubicBezTo>
                        <a:pt x="560" y="1446"/>
                        <a:pt x="620" y="1465"/>
                        <a:pt x="644" y="1460"/>
                      </a:cubicBezTo>
                      <a:cubicBezTo>
                        <a:pt x="666" y="1498"/>
                        <a:pt x="732" y="1490"/>
                        <a:pt x="768" y="1497"/>
                      </a:cubicBezTo>
                      <a:cubicBezTo>
                        <a:pt x="780" y="1500"/>
                        <a:pt x="794" y="1516"/>
                        <a:pt x="807" y="1511"/>
                      </a:cubicBezTo>
                      <a:cubicBezTo>
                        <a:pt x="818" y="1506"/>
                        <a:pt x="816" y="1489"/>
                        <a:pt x="816" y="1480"/>
                      </a:cubicBezTo>
                      <a:cubicBezTo>
                        <a:pt x="851" y="1498"/>
                        <a:pt x="896" y="1545"/>
                        <a:pt x="906" y="1584"/>
                      </a:cubicBezTo>
                      <a:cubicBezTo>
                        <a:pt x="912" y="1606"/>
                        <a:pt x="906" y="1627"/>
                        <a:pt x="910" y="1648"/>
                      </a:cubicBezTo>
                      <a:cubicBezTo>
                        <a:pt x="913" y="1665"/>
                        <a:pt x="926" y="1679"/>
                        <a:pt x="927" y="1696"/>
                      </a:cubicBezTo>
                      <a:cubicBezTo>
                        <a:pt x="928" y="1715"/>
                        <a:pt x="912" y="1732"/>
                        <a:pt x="917" y="1752"/>
                      </a:cubicBezTo>
                      <a:cubicBezTo>
                        <a:pt x="925" y="1786"/>
                        <a:pt x="972" y="1800"/>
                        <a:pt x="976" y="1836"/>
                      </a:cubicBezTo>
                      <a:cubicBezTo>
                        <a:pt x="1004" y="1844"/>
                        <a:pt x="1067" y="1850"/>
                        <a:pt x="1095" y="1843"/>
                      </a:cubicBezTo>
                      <a:cubicBezTo>
                        <a:pt x="1113" y="1838"/>
                        <a:pt x="1123" y="1815"/>
                        <a:pt x="1144" y="1816"/>
                      </a:cubicBezTo>
                      <a:cubicBezTo>
                        <a:pt x="1177" y="1817"/>
                        <a:pt x="1178" y="1857"/>
                        <a:pt x="1201" y="1863"/>
                      </a:cubicBezTo>
                      <a:cubicBezTo>
                        <a:pt x="1219" y="1867"/>
                        <a:pt x="1262" y="1868"/>
                        <a:pt x="1280" y="1863"/>
                      </a:cubicBezTo>
                      <a:cubicBezTo>
                        <a:pt x="1294" y="1858"/>
                        <a:pt x="1305" y="1843"/>
                        <a:pt x="1320" y="1842"/>
                      </a:cubicBezTo>
                      <a:cubicBezTo>
                        <a:pt x="1347" y="1840"/>
                        <a:pt x="1377" y="1867"/>
                        <a:pt x="1407" y="1866"/>
                      </a:cubicBezTo>
                      <a:cubicBezTo>
                        <a:pt x="1432" y="1866"/>
                        <a:pt x="1467" y="1840"/>
                        <a:pt x="1488" y="1828"/>
                      </a:cubicBezTo>
                      <a:cubicBezTo>
                        <a:pt x="1482" y="1804"/>
                        <a:pt x="1498" y="1786"/>
                        <a:pt x="1524" y="1788"/>
                      </a:cubicBezTo>
                      <a:cubicBezTo>
                        <a:pt x="1546" y="1790"/>
                        <a:pt x="1566" y="1809"/>
                        <a:pt x="1588" y="1809"/>
                      </a:cubicBezTo>
                      <a:cubicBezTo>
                        <a:pt x="1615" y="1808"/>
                        <a:pt x="1648" y="1776"/>
                        <a:pt x="1676" y="1768"/>
                      </a:cubicBezTo>
                      <a:cubicBezTo>
                        <a:pt x="1695" y="1762"/>
                        <a:pt x="1713" y="1775"/>
                        <a:pt x="1731" y="1769"/>
                      </a:cubicBezTo>
                      <a:cubicBezTo>
                        <a:pt x="1748" y="1763"/>
                        <a:pt x="1760" y="1746"/>
                        <a:pt x="1776" y="1739"/>
                      </a:cubicBezTo>
                      <a:cubicBezTo>
                        <a:pt x="1833" y="1714"/>
                        <a:pt x="1900" y="1692"/>
                        <a:pt x="1944" y="1644"/>
                      </a:cubicBezTo>
                      <a:cubicBezTo>
                        <a:pt x="1904" y="1596"/>
                        <a:pt x="1904" y="1596"/>
                        <a:pt x="1904" y="1596"/>
                      </a:cubicBezTo>
                      <a:cubicBezTo>
                        <a:pt x="1880" y="1604"/>
                        <a:pt x="1880" y="1604"/>
                        <a:pt x="1880" y="1604"/>
                      </a:cubicBezTo>
                      <a:cubicBezTo>
                        <a:pt x="1884" y="1592"/>
                        <a:pt x="1884" y="1592"/>
                        <a:pt x="1884" y="1592"/>
                      </a:cubicBezTo>
                      <a:cubicBezTo>
                        <a:pt x="1824" y="1560"/>
                        <a:pt x="1824" y="1560"/>
                        <a:pt x="1824" y="1560"/>
                      </a:cubicBezTo>
                      <a:cubicBezTo>
                        <a:pt x="1808" y="1488"/>
                        <a:pt x="1808" y="1488"/>
                        <a:pt x="1808" y="1488"/>
                      </a:cubicBezTo>
                      <a:cubicBezTo>
                        <a:pt x="1801" y="1428"/>
                        <a:pt x="1801" y="1428"/>
                        <a:pt x="1801" y="1428"/>
                      </a:cubicBezTo>
                      <a:cubicBezTo>
                        <a:pt x="1764" y="1380"/>
                        <a:pt x="1764" y="1380"/>
                        <a:pt x="1764" y="1380"/>
                      </a:cubicBezTo>
                      <a:cubicBezTo>
                        <a:pt x="1780" y="1376"/>
                        <a:pt x="1780" y="1376"/>
                        <a:pt x="1780" y="1376"/>
                      </a:cubicBezTo>
                      <a:cubicBezTo>
                        <a:pt x="1762" y="1350"/>
                        <a:pt x="1741" y="1330"/>
                        <a:pt x="1742" y="1296"/>
                      </a:cubicBezTo>
                      <a:cubicBezTo>
                        <a:pt x="1743" y="1262"/>
                        <a:pt x="1771" y="1229"/>
                        <a:pt x="1767" y="1196"/>
                      </a:cubicBezTo>
                      <a:cubicBezTo>
                        <a:pt x="1764" y="1168"/>
                        <a:pt x="1730" y="1162"/>
                        <a:pt x="1738" y="1128"/>
                      </a:cubicBezTo>
                      <a:cubicBezTo>
                        <a:pt x="1744" y="1098"/>
                        <a:pt x="1779" y="1080"/>
                        <a:pt x="1782" y="1052"/>
                      </a:cubicBezTo>
                      <a:cubicBezTo>
                        <a:pt x="1785" y="1028"/>
                        <a:pt x="1745" y="993"/>
                        <a:pt x="1724" y="992"/>
                      </a:cubicBezTo>
                      <a:cubicBezTo>
                        <a:pt x="1704" y="943"/>
                        <a:pt x="1655" y="940"/>
                        <a:pt x="1652" y="878"/>
                      </a:cubicBezTo>
                      <a:cubicBezTo>
                        <a:pt x="1650" y="840"/>
                        <a:pt x="1672" y="813"/>
                        <a:pt x="1686" y="780"/>
                      </a:cubicBezTo>
                      <a:cubicBezTo>
                        <a:pt x="1696" y="757"/>
                        <a:pt x="1699" y="731"/>
                        <a:pt x="1708" y="708"/>
                      </a:cubicBezTo>
                      <a:cubicBezTo>
                        <a:pt x="1714" y="692"/>
                        <a:pt x="1727" y="678"/>
                        <a:pt x="1727" y="660"/>
                      </a:cubicBezTo>
                      <a:cubicBezTo>
                        <a:pt x="1728" y="630"/>
                        <a:pt x="1689" y="616"/>
                        <a:pt x="1668" y="601"/>
                      </a:cubicBezTo>
                      <a:cubicBezTo>
                        <a:pt x="1612" y="562"/>
                        <a:pt x="1559" y="521"/>
                        <a:pt x="1504" y="481"/>
                      </a:cubicBezTo>
                      <a:cubicBezTo>
                        <a:pt x="1484" y="467"/>
                        <a:pt x="1473" y="438"/>
                        <a:pt x="1448" y="436"/>
                      </a:cubicBezTo>
                      <a:cubicBezTo>
                        <a:pt x="1468" y="404"/>
                        <a:pt x="1468" y="404"/>
                        <a:pt x="1468" y="404"/>
                      </a:cubicBezTo>
                      <a:cubicBezTo>
                        <a:pt x="1449" y="353"/>
                        <a:pt x="1449" y="353"/>
                        <a:pt x="1449" y="353"/>
                      </a:cubicBezTo>
                      <a:cubicBezTo>
                        <a:pt x="1364" y="303"/>
                        <a:pt x="1364" y="303"/>
                        <a:pt x="1364" y="303"/>
                      </a:cubicBezTo>
                      <a:cubicBezTo>
                        <a:pt x="1176" y="199"/>
                        <a:pt x="1176" y="199"/>
                        <a:pt x="1176" y="199"/>
                      </a:cubicBezTo>
                      <a:cubicBezTo>
                        <a:pt x="924" y="59"/>
                        <a:pt x="924" y="59"/>
                        <a:pt x="924" y="59"/>
                      </a:cubicBezTo>
                      <a:cubicBezTo>
                        <a:pt x="816" y="1"/>
                        <a:pt x="816" y="1"/>
                        <a:pt x="816" y="1"/>
                      </a:cubicBezTo>
                      <a:cubicBezTo>
                        <a:pt x="656" y="0"/>
                        <a:pt x="656" y="0"/>
                        <a:pt x="656" y="0"/>
                      </a:cubicBezTo>
                      <a:cubicBezTo>
                        <a:pt x="296" y="0"/>
                        <a:pt x="296" y="0"/>
                        <a:pt x="296" y="0"/>
                      </a:cubicBezTo>
                      <a:cubicBezTo>
                        <a:pt x="192" y="8"/>
                        <a:pt x="192" y="8"/>
                        <a:pt x="192" y="8"/>
                      </a:cubicBezTo>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4" name="Freeform 29">
                  <a:extLst>
                    <a:ext uri="{FF2B5EF4-FFF2-40B4-BE49-F238E27FC236}">
                      <a16:creationId xmlns:a16="http://schemas.microsoft.com/office/drawing/2014/main" id="{F7D9D274-ADAA-E50B-8661-8E592CE93C0E}"/>
                    </a:ext>
                  </a:extLst>
                </p:cNvPr>
                <p:cNvSpPr>
                  <a:spLocks/>
                </p:cNvSpPr>
                <p:nvPr/>
              </p:nvSpPr>
              <p:spPr bwMode="auto">
                <a:xfrm>
                  <a:off x="3197225" y="2562225"/>
                  <a:ext cx="271463" cy="293688"/>
                </a:xfrm>
                <a:custGeom>
                  <a:avLst/>
                  <a:gdLst/>
                  <a:ahLst/>
                  <a:cxnLst>
                    <a:cxn ang="0">
                      <a:pos x="768" y="0"/>
                    </a:cxn>
                    <a:cxn ang="0">
                      <a:pos x="672" y="83"/>
                    </a:cxn>
                    <a:cxn ang="0">
                      <a:pos x="600" y="66"/>
                    </a:cxn>
                    <a:cxn ang="0">
                      <a:pos x="552" y="82"/>
                    </a:cxn>
                    <a:cxn ang="0">
                      <a:pos x="452" y="124"/>
                    </a:cxn>
                    <a:cxn ang="0">
                      <a:pos x="412" y="108"/>
                    </a:cxn>
                    <a:cxn ang="0">
                      <a:pos x="344" y="97"/>
                    </a:cxn>
                    <a:cxn ang="0">
                      <a:pos x="296" y="78"/>
                    </a:cxn>
                    <a:cxn ang="0">
                      <a:pos x="216" y="132"/>
                    </a:cxn>
                    <a:cxn ang="0">
                      <a:pos x="232" y="132"/>
                    </a:cxn>
                    <a:cxn ang="0">
                      <a:pos x="206" y="192"/>
                    </a:cxn>
                    <a:cxn ang="0">
                      <a:pos x="221" y="241"/>
                    </a:cxn>
                    <a:cxn ang="0">
                      <a:pos x="196" y="316"/>
                    </a:cxn>
                    <a:cxn ang="0">
                      <a:pos x="244" y="328"/>
                    </a:cxn>
                    <a:cxn ang="0">
                      <a:pos x="248" y="328"/>
                    </a:cxn>
                    <a:cxn ang="0">
                      <a:pos x="290" y="369"/>
                    </a:cxn>
                    <a:cxn ang="0">
                      <a:pos x="229" y="441"/>
                    </a:cxn>
                    <a:cxn ang="0">
                      <a:pos x="155" y="519"/>
                    </a:cxn>
                    <a:cxn ang="0">
                      <a:pos x="118" y="537"/>
                    </a:cxn>
                    <a:cxn ang="0">
                      <a:pos x="101" y="571"/>
                    </a:cxn>
                    <a:cxn ang="0">
                      <a:pos x="72" y="593"/>
                    </a:cxn>
                    <a:cxn ang="0">
                      <a:pos x="24" y="732"/>
                    </a:cxn>
                    <a:cxn ang="0">
                      <a:pos x="0" y="984"/>
                    </a:cxn>
                    <a:cxn ang="0">
                      <a:pos x="52" y="972"/>
                    </a:cxn>
                    <a:cxn ang="0">
                      <a:pos x="132" y="948"/>
                    </a:cxn>
                    <a:cxn ang="0">
                      <a:pos x="140" y="924"/>
                    </a:cxn>
                    <a:cxn ang="0">
                      <a:pos x="216" y="917"/>
                    </a:cxn>
                    <a:cxn ang="0">
                      <a:pos x="312" y="916"/>
                    </a:cxn>
                    <a:cxn ang="0">
                      <a:pos x="756" y="916"/>
                    </a:cxn>
                    <a:cxn ang="0">
                      <a:pos x="766" y="768"/>
                    </a:cxn>
                    <a:cxn ang="0">
                      <a:pos x="763" y="715"/>
                    </a:cxn>
                    <a:cxn ang="0">
                      <a:pos x="800" y="642"/>
                    </a:cxn>
                    <a:cxn ang="0">
                      <a:pos x="860" y="552"/>
                    </a:cxn>
                    <a:cxn ang="0">
                      <a:pos x="908" y="496"/>
                    </a:cxn>
                    <a:cxn ang="0">
                      <a:pos x="924" y="492"/>
                    </a:cxn>
                    <a:cxn ang="0">
                      <a:pos x="943" y="448"/>
                    </a:cxn>
                    <a:cxn ang="0">
                      <a:pos x="929" y="330"/>
                    </a:cxn>
                    <a:cxn ang="0">
                      <a:pos x="908" y="280"/>
                    </a:cxn>
                    <a:cxn ang="0">
                      <a:pos x="881" y="230"/>
                    </a:cxn>
                    <a:cxn ang="0">
                      <a:pos x="854" y="176"/>
                    </a:cxn>
                    <a:cxn ang="0">
                      <a:pos x="854" y="105"/>
                    </a:cxn>
                    <a:cxn ang="0">
                      <a:pos x="807" y="75"/>
                    </a:cxn>
                    <a:cxn ang="0">
                      <a:pos x="768" y="0"/>
                    </a:cxn>
                  </a:cxnLst>
                  <a:rect l="0" t="0" r="r" b="b"/>
                  <a:pathLst>
                    <a:path w="951" h="1028">
                      <a:moveTo>
                        <a:pt x="768" y="0"/>
                      </a:moveTo>
                      <a:cubicBezTo>
                        <a:pt x="743" y="25"/>
                        <a:pt x="707" y="73"/>
                        <a:pt x="672" y="83"/>
                      </a:cubicBezTo>
                      <a:cubicBezTo>
                        <a:pt x="644" y="90"/>
                        <a:pt x="626" y="70"/>
                        <a:pt x="600" y="66"/>
                      </a:cubicBezTo>
                      <a:cubicBezTo>
                        <a:pt x="583" y="64"/>
                        <a:pt x="568" y="78"/>
                        <a:pt x="552" y="82"/>
                      </a:cubicBezTo>
                      <a:cubicBezTo>
                        <a:pt x="519" y="91"/>
                        <a:pt x="460" y="76"/>
                        <a:pt x="452" y="124"/>
                      </a:cubicBezTo>
                      <a:cubicBezTo>
                        <a:pt x="412" y="108"/>
                        <a:pt x="412" y="108"/>
                        <a:pt x="412" y="108"/>
                      </a:cubicBezTo>
                      <a:cubicBezTo>
                        <a:pt x="411" y="52"/>
                        <a:pt x="369" y="99"/>
                        <a:pt x="344" y="97"/>
                      </a:cubicBezTo>
                      <a:cubicBezTo>
                        <a:pt x="327" y="96"/>
                        <a:pt x="313" y="81"/>
                        <a:pt x="296" y="78"/>
                      </a:cubicBezTo>
                      <a:cubicBezTo>
                        <a:pt x="258" y="71"/>
                        <a:pt x="232" y="103"/>
                        <a:pt x="216" y="132"/>
                      </a:cubicBezTo>
                      <a:cubicBezTo>
                        <a:pt x="232" y="132"/>
                        <a:pt x="232" y="132"/>
                        <a:pt x="232" y="132"/>
                      </a:cubicBezTo>
                      <a:cubicBezTo>
                        <a:pt x="206" y="192"/>
                        <a:pt x="206" y="192"/>
                        <a:pt x="206" y="192"/>
                      </a:cubicBezTo>
                      <a:cubicBezTo>
                        <a:pt x="221" y="241"/>
                        <a:pt x="221" y="241"/>
                        <a:pt x="221" y="241"/>
                      </a:cubicBezTo>
                      <a:cubicBezTo>
                        <a:pt x="196" y="316"/>
                        <a:pt x="196" y="316"/>
                        <a:pt x="196" y="316"/>
                      </a:cubicBezTo>
                      <a:cubicBezTo>
                        <a:pt x="212" y="328"/>
                        <a:pt x="226" y="342"/>
                        <a:pt x="244" y="328"/>
                      </a:cubicBezTo>
                      <a:cubicBezTo>
                        <a:pt x="248" y="328"/>
                        <a:pt x="248" y="328"/>
                        <a:pt x="248" y="328"/>
                      </a:cubicBezTo>
                      <a:cubicBezTo>
                        <a:pt x="258" y="341"/>
                        <a:pt x="287" y="353"/>
                        <a:pt x="290" y="369"/>
                      </a:cubicBezTo>
                      <a:cubicBezTo>
                        <a:pt x="294" y="395"/>
                        <a:pt x="246" y="427"/>
                        <a:pt x="229" y="441"/>
                      </a:cubicBezTo>
                      <a:cubicBezTo>
                        <a:pt x="200" y="463"/>
                        <a:pt x="181" y="494"/>
                        <a:pt x="155" y="519"/>
                      </a:cubicBezTo>
                      <a:cubicBezTo>
                        <a:pt x="144" y="529"/>
                        <a:pt x="129" y="529"/>
                        <a:pt x="118" y="537"/>
                      </a:cubicBezTo>
                      <a:cubicBezTo>
                        <a:pt x="107" y="545"/>
                        <a:pt x="109" y="561"/>
                        <a:pt x="101" y="571"/>
                      </a:cubicBezTo>
                      <a:cubicBezTo>
                        <a:pt x="93" y="581"/>
                        <a:pt x="79" y="583"/>
                        <a:pt x="72" y="593"/>
                      </a:cubicBezTo>
                      <a:cubicBezTo>
                        <a:pt x="48" y="632"/>
                        <a:pt x="75" y="707"/>
                        <a:pt x="24" y="732"/>
                      </a:cubicBezTo>
                      <a:cubicBezTo>
                        <a:pt x="0" y="984"/>
                        <a:pt x="0" y="984"/>
                        <a:pt x="0" y="984"/>
                      </a:cubicBezTo>
                      <a:cubicBezTo>
                        <a:pt x="52" y="972"/>
                        <a:pt x="52" y="972"/>
                        <a:pt x="52" y="972"/>
                      </a:cubicBezTo>
                      <a:cubicBezTo>
                        <a:pt x="47" y="1028"/>
                        <a:pt x="118" y="959"/>
                        <a:pt x="132" y="948"/>
                      </a:cubicBezTo>
                      <a:cubicBezTo>
                        <a:pt x="140" y="924"/>
                        <a:pt x="140" y="924"/>
                        <a:pt x="140" y="924"/>
                      </a:cubicBezTo>
                      <a:cubicBezTo>
                        <a:pt x="216" y="917"/>
                        <a:pt x="216" y="917"/>
                        <a:pt x="216" y="917"/>
                      </a:cubicBezTo>
                      <a:cubicBezTo>
                        <a:pt x="312" y="916"/>
                        <a:pt x="312" y="916"/>
                        <a:pt x="312" y="916"/>
                      </a:cubicBezTo>
                      <a:cubicBezTo>
                        <a:pt x="756" y="916"/>
                        <a:pt x="756" y="916"/>
                        <a:pt x="756" y="916"/>
                      </a:cubicBezTo>
                      <a:cubicBezTo>
                        <a:pt x="756" y="866"/>
                        <a:pt x="763" y="818"/>
                        <a:pt x="766" y="768"/>
                      </a:cubicBezTo>
                      <a:cubicBezTo>
                        <a:pt x="767" y="751"/>
                        <a:pt x="758" y="731"/>
                        <a:pt x="763" y="715"/>
                      </a:cubicBezTo>
                      <a:cubicBezTo>
                        <a:pt x="770" y="695"/>
                        <a:pt x="787" y="658"/>
                        <a:pt x="800" y="642"/>
                      </a:cubicBezTo>
                      <a:cubicBezTo>
                        <a:pt x="823" y="611"/>
                        <a:pt x="857" y="597"/>
                        <a:pt x="860" y="552"/>
                      </a:cubicBezTo>
                      <a:cubicBezTo>
                        <a:pt x="889" y="543"/>
                        <a:pt x="925" y="529"/>
                        <a:pt x="908" y="496"/>
                      </a:cubicBezTo>
                      <a:cubicBezTo>
                        <a:pt x="924" y="492"/>
                        <a:pt x="924" y="492"/>
                        <a:pt x="924" y="492"/>
                      </a:cubicBezTo>
                      <a:cubicBezTo>
                        <a:pt x="926" y="476"/>
                        <a:pt x="940" y="465"/>
                        <a:pt x="943" y="448"/>
                      </a:cubicBezTo>
                      <a:cubicBezTo>
                        <a:pt x="951" y="406"/>
                        <a:pt x="939" y="370"/>
                        <a:pt x="929" y="330"/>
                      </a:cubicBezTo>
                      <a:cubicBezTo>
                        <a:pt x="923" y="310"/>
                        <a:pt x="928" y="293"/>
                        <a:pt x="908" y="280"/>
                      </a:cubicBezTo>
                      <a:cubicBezTo>
                        <a:pt x="918" y="247"/>
                        <a:pt x="897" y="251"/>
                        <a:pt x="881" y="230"/>
                      </a:cubicBezTo>
                      <a:cubicBezTo>
                        <a:pt x="871" y="216"/>
                        <a:pt x="863" y="192"/>
                        <a:pt x="854" y="176"/>
                      </a:cubicBezTo>
                      <a:cubicBezTo>
                        <a:pt x="837" y="148"/>
                        <a:pt x="864" y="131"/>
                        <a:pt x="854" y="105"/>
                      </a:cubicBezTo>
                      <a:cubicBezTo>
                        <a:pt x="846" y="87"/>
                        <a:pt x="820" y="89"/>
                        <a:pt x="807" y="75"/>
                      </a:cubicBezTo>
                      <a:cubicBezTo>
                        <a:pt x="787" y="53"/>
                        <a:pt x="792" y="20"/>
                        <a:pt x="768" y="0"/>
                      </a:cubicBez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5" name="Freeform 30">
                  <a:extLst>
                    <a:ext uri="{FF2B5EF4-FFF2-40B4-BE49-F238E27FC236}">
                      <a16:creationId xmlns:a16="http://schemas.microsoft.com/office/drawing/2014/main" id="{0D07F086-37D8-3D55-B792-97056ED1DB4E}"/>
                    </a:ext>
                  </a:extLst>
                </p:cNvPr>
                <p:cNvSpPr>
                  <a:spLocks/>
                </p:cNvSpPr>
                <p:nvPr/>
              </p:nvSpPr>
              <p:spPr bwMode="auto">
                <a:xfrm>
                  <a:off x="3149600" y="2887663"/>
                  <a:ext cx="107950" cy="111125"/>
                </a:xfrm>
                <a:custGeom>
                  <a:avLst/>
                  <a:gdLst/>
                  <a:ahLst/>
                  <a:cxnLst>
                    <a:cxn ang="0">
                      <a:pos x="205" y="11"/>
                    </a:cxn>
                    <a:cxn ang="0">
                      <a:pos x="113" y="95"/>
                    </a:cxn>
                    <a:cxn ang="0">
                      <a:pos x="58" y="119"/>
                    </a:cxn>
                    <a:cxn ang="0">
                      <a:pos x="85" y="139"/>
                    </a:cxn>
                    <a:cxn ang="0">
                      <a:pos x="85" y="231"/>
                    </a:cxn>
                    <a:cxn ang="0">
                      <a:pos x="83" y="283"/>
                    </a:cxn>
                    <a:cxn ang="0">
                      <a:pos x="113" y="387"/>
                    </a:cxn>
                    <a:cxn ang="0">
                      <a:pos x="231" y="350"/>
                    </a:cxn>
                    <a:cxn ang="0">
                      <a:pos x="297" y="267"/>
                    </a:cxn>
                    <a:cxn ang="0">
                      <a:pos x="337" y="187"/>
                    </a:cxn>
                    <a:cxn ang="0">
                      <a:pos x="369" y="123"/>
                    </a:cxn>
                    <a:cxn ang="0">
                      <a:pos x="301" y="111"/>
                    </a:cxn>
                    <a:cxn ang="0">
                      <a:pos x="301" y="10"/>
                    </a:cxn>
                    <a:cxn ang="0">
                      <a:pos x="249" y="23"/>
                    </a:cxn>
                    <a:cxn ang="0">
                      <a:pos x="205" y="11"/>
                    </a:cxn>
                  </a:cxnLst>
                  <a:rect l="0" t="0" r="r" b="b"/>
                  <a:pathLst>
                    <a:path w="379" h="387">
                      <a:moveTo>
                        <a:pt x="205" y="11"/>
                      </a:moveTo>
                      <a:cubicBezTo>
                        <a:pt x="206" y="87"/>
                        <a:pt x="178" y="84"/>
                        <a:pt x="113" y="95"/>
                      </a:cubicBezTo>
                      <a:cubicBezTo>
                        <a:pt x="117" y="32"/>
                        <a:pt x="0" y="60"/>
                        <a:pt x="58" y="119"/>
                      </a:cubicBezTo>
                      <a:cubicBezTo>
                        <a:pt x="66" y="128"/>
                        <a:pt x="74" y="134"/>
                        <a:pt x="85" y="139"/>
                      </a:cubicBezTo>
                      <a:cubicBezTo>
                        <a:pt x="85" y="231"/>
                        <a:pt x="85" y="231"/>
                        <a:pt x="85" y="231"/>
                      </a:cubicBezTo>
                      <a:cubicBezTo>
                        <a:pt x="83" y="283"/>
                        <a:pt x="83" y="283"/>
                        <a:pt x="83" y="283"/>
                      </a:cubicBezTo>
                      <a:cubicBezTo>
                        <a:pt x="113" y="387"/>
                        <a:pt x="113" y="387"/>
                        <a:pt x="113" y="387"/>
                      </a:cubicBezTo>
                      <a:cubicBezTo>
                        <a:pt x="157" y="384"/>
                        <a:pt x="197" y="383"/>
                        <a:pt x="231" y="350"/>
                      </a:cubicBezTo>
                      <a:cubicBezTo>
                        <a:pt x="258" y="322"/>
                        <a:pt x="257" y="278"/>
                        <a:pt x="297" y="267"/>
                      </a:cubicBezTo>
                      <a:cubicBezTo>
                        <a:pt x="279" y="228"/>
                        <a:pt x="340" y="221"/>
                        <a:pt x="337" y="187"/>
                      </a:cubicBezTo>
                      <a:cubicBezTo>
                        <a:pt x="379" y="176"/>
                        <a:pt x="370" y="160"/>
                        <a:pt x="369" y="123"/>
                      </a:cubicBezTo>
                      <a:cubicBezTo>
                        <a:pt x="301" y="111"/>
                        <a:pt x="301" y="111"/>
                        <a:pt x="301" y="111"/>
                      </a:cubicBezTo>
                      <a:cubicBezTo>
                        <a:pt x="307" y="84"/>
                        <a:pt x="335" y="27"/>
                        <a:pt x="301" y="10"/>
                      </a:cubicBezTo>
                      <a:cubicBezTo>
                        <a:pt x="282" y="0"/>
                        <a:pt x="268" y="22"/>
                        <a:pt x="249" y="23"/>
                      </a:cubicBezTo>
                      <a:cubicBezTo>
                        <a:pt x="235" y="23"/>
                        <a:pt x="221" y="12"/>
                        <a:pt x="205" y="11"/>
                      </a:cubicBez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6" name="Freeform 31">
                  <a:extLst>
                    <a:ext uri="{FF2B5EF4-FFF2-40B4-BE49-F238E27FC236}">
                      <a16:creationId xmlns:a16="http://schemas.microsoft.com/office/drawing/2014/main" id="{DCAEFAC4-D36E-34CA-C34C-086B510A1FD3}"/>
                    </a:ext>
                  </a:extLst>
                </p:cNvPr>
                <p:cNvSpPr>
                  <a:spLocks/>
                </p:cNvSpPr>
                <p:nvPr/>
              </p:nvSpPr>
              <p:spPr bwMode="auto">
                <a:xfrm>
                  <a:off x="3157538" y="2827338"/>
                  <a:ext cx="106363" cy="92075"/>
                </a:xfrm>
                <a:custGeom>
                  <a:avLst/>
                  <a:gdLst/>
                  <a:ahLst/>
                  <a:cxnLst>
                    <a:cxn ang="0">
                      <a:pos x="193" y="72"/>
                    </a:cxn>
                    <a:cxn ang="0">
                      <a:pos x="78" y="100"/>
                    </a:cxn>
                    <a:cxn ang="0">
                      <a:pos x="48" y="207"/>
                    </a:cxn>
                    <a:cxn ang="0">
                      <a:pos x="3" y="248"/>
                    </a:cxn>
                    <a:cxn ang="0">
                      <a:pos x="49" y="276"/>
                    </a:cxn>
                    <a:cxn ang="0">
                      <a:pos x="98" y="313"/>
                    </a:cxn>
                    <a:cxn ang="0">
                      <a:pos x="197" y="287"/>
                    </a:cxn>
                    <a:cxn ang="0">
                      <a:pos x="201" y="232"/>
                    </a:cxn>
                    <a:cxn ang="0">
                      <a:pos x="273" y="224"/>
                    </a:cxn>
                    <a:cxn ang="0">
                      <a:pos x="277" y="224"/>
                    </a:cxn>
                    <a:cxn ang="0">
                      <a:pos x="293" y="248"/>
                    </a:cxn>
                    <a:cxn ang="0">
                      <a:pos x="352" y="233"/>
                    </a:cxn>
                    <a:cxn ang="0">
                      <a:pos x="358" y="160"/>
                    </a:cxn>
                    <a:cxn ang="0">
                      <a:pos x="342" y="76"/>
                    </a:cxn>
                    <a:cxn ang="0">
                      <a:pos x="293" y="0"/>
                    </a:cxn>
                    <a:cxn ang="0">
                      <a:pos x="193" y="72"/>
                    </a:cxn>
                  </a:cxnLst>
                  <a:rect l="0" t="0" r="r" b="b"/>
                  <a:pathLst>
                    <a:path w="372" h="322">
                      <a:moveTo>
                        <a:pt x="193" y="72"/>
                      </a:moveTo>
                      <a:cubicBezTo>
                        <a:pt x="191" y="18"/>
                        <a:pt x="94" y="81"/>
                        <a:pt x="78" y="100"/>
                      </a:cubicBezTo>
                      <a:cubicBezTo>
                        <a:pt x="46" y="137"/>
                        <a:pt x="71" y="173"/>
                        <a:pt x="48" y="207"/>
                      </a:cubicBezTo>
                      <a:cubicBezTo>
                        <a:pt x="37" y="224"/>
                        <a:pt x="5" y="226"/>
                        <a:pt x="3" y="248"/>
                      </a:cubicBezTo>
                      <a:cubicBezTo>
                        <a:pt x="0" y="274"/>
                        <a:pt x="36" y="313"/>
                        <a:pt x="49" y="276"/>
                      </a:cubicBezTo>
                      <a:cubicBezTo>
                        <a:pt x="79" y="280"/>
                        <a:pt x="77" y="305"/>
                        <a:pt x="98" y="313"/>
                      </a:cubicBezTo>
                      <a:cubicBezTo>
                        <a:pt x="122" y="322"/>
                        <a:pt x="187" y="314"/>
                        <a:pt x="197" y="287"/>
                      </a:cubicBezTo>
                      <a:cubicBezTo>
                        <a:pt x="204" y="271"/>
                        <a:pt x="197" y="250"/>
                        <a:pt x="201" y="232"/>
                      </a:cubicBezTo>
                      <a:cubicBezTo>
                        <a:pt x="226" y="246"/>
                        <a:pt x="253" y="250"/>
                        <a:pt x="273" y="224"/>
                      </a:cubicBezTo>
                      <a:cubicBezTo>
                        <a:pt x="277" y="224"/>
                        <a:pt x="277" y="224"/>
                        <a:pt x="277" y="224"/>
                      </a:cubicBezTo>
                      <a:cubicBezTo>
                        <a:pt x="293" y="248"/>
                        <a:pt x="293" y="248"/>
                        <a:pt x="293" y="248"/>
                      </a:cubicBezTo>
                      <a:cubicBezTo>
                        <a:pt x="308" y="242"/>
                        <a:pt x="340" y="241"/>
                        <a:pt x="352" y="233"/>
                      </a:cubicBezTo>
                      <a:cubicBezTo>
                        <a:pt x="372" y="217"/>
                        <a:pt x="363" y="179"/>
                        <a:pt x="358" y="160"/>
                      </a:cubicBezTo>
                      <a:cubicBezTo>
                        <a:pt x="351" y="130"/>
                        <a:pt x="357" y="104"/>
                        <a:pt x="342" y="76"/>
                      </a:cubicBezTo>
                      <a:cubicBezTo>
                        <a:pt x="326" y="44"/>
                        <a:pt x="292" y="43"/>
                        <a:pt x="293" y="0"/>
                      </a:cubicBezTo>
                      <a:cubicBezTo>
                        <a:pt x="249" y="1"/>
                        <a:pt x="235" y="60"/>
                        <a:pt x="193" y="72"/>
                      </a:cubicBez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37" name="Freeform 32">
                  <a:extLst>
                    <a:ext uri="{FF2B5EF4-FFF2-40B4-BE49-F238E27FC236}">
                      <a16:creationId xmlns:a16="http://schemas.microsoft.com/office/drawing/2014/main" id="{BF210282-5EB1-4975-405E-07AAB0605B0E}"/>
                    </a:ext>
                  </a:extLst>
                </p:cNvPr>
                <p:cNvSpPr>
                  <a:spLocks noEditPoints="1"/>
                </p:cNvSpPr>
                <p:nvPr/>
              </p:nvSpPr>
              <p:spPr bwMode="auto">
                <a:xfrm>
                  <a:off x="2333625" y="2511425"/>
                  <a:ext cx="955675" cy="963613"/>
                </a:xfrm>
                <a:custGeom>
                  <a:avLst/>
                  <a:gdLst/>
                  <a:ahLst/>
                  <a:cxnLst>
                    <a:cxn ang="0">
                      <a:pos x="1948" y="136"/>
                    </a:cxn>
                    <a:cxn ang="0">
                      <a:pos x="1664" y="186"/>
                    </a:cxn>
                    <a:cxn ang="0">
                      <a:pos x="1464" y="163"/>
                    </a:cxn>
                    <a:cxn ang="0">
                      <a:pos x="1280" y="40"/>
                    </a:cxn>
                    <a:cxn ang="0">
                      <a:pos x="1115" y="372"/>
                    </a:cxn>
                    <a:cxn ang="0">
                      <a:pos x="1021" y="556"/>
                    </a:cxn>
                    <a:cxn ang="0">
                      <a:pos x="998" y="860"/>
                    </a:cxn>
                    <a:cxn ang="0">
                      <a:pos x="821" y="1138"/>
                    </a:cxn>
                    <a:cxn ang="0">
                      <a:pos x="696" y="1392"/>
                    </a:cxn>
                    <a:cxn ang="0">
                      <a:pos x="536" y="1672"/>
                    </a:cxn>
                    <a:cxn ang="0">
                      <a:pos x="396" y="1772"/>
                    </a:cxn>
                    <a:cxn ang="0">
                      <a:pos x="314" y="1702"/>
                    </a:cxn>
                    <a:cxn ang="0">
                      <a:pos x="248" y="1760"/>
                    </a:cxn>
                    <a:cxn ang="0">
                      <a:pos x="168" y="1727"/>
                    </a:cxn>
                    <a:cxn ang="0">
                      <a:pos x="60" y="1924"/>
                    </a:cxn>
                    <a:cxn ang="0">
                      <a:pos x="129" y="1954"/>
                    </a:cxn>
                    <a:cxn ang="0">
                      <a:pos x="624" y="1953"/>
                    </a:cxn>
                    <a:cxn ang="0">
                      <a:pos x="824" y="2144"/>
                    </a:cxn>
                    <a:cxn ang="0">
                      <a:pos x="934" y="2337"/>
                    </a:cxn>
                    <a:cxn ang="0">
                      <a:pos x="1036" y="2324"/>
                    </a:cxn>
                    <a:cxn ang="0">
                      <a:pos x="1252" y="2324"/>
                    </a:cxn>
                    <a:cxn ang="0">
                      <a:pos x="1420" y="2136"/>
                    </a:cxn>
                    <a:cxn ang="0">
                      <a:pos x="1612" y="2200"/>
                    </a:cxn>
                    <a:cxn ang="0">
                      <a:pos x="1688" y="2408"/>
                    </a:cxn>
                    <a:cxn ang="0">
                      <a:pos x="1732" y="2832"/>
                    </a:cxn>
                    <a:cxn ang="0">
                      <a:pos x="1952" y="2840"/>
                    </a:cxn>
                    <a:cxn ang="0">
                      <a:pos x="2056" y="2824"/>
                    </a:cxn>
                    <a:cxn ang="0">
                      <a:pos x="2188" y="2899"/>
                    </a:cxn>
                    <a:cxn ang="0">
                      <a:pos x="2392" y="2998"/>
                    </a:cxn>
                    <a:cxn ang="0">
                      <a:pos x="2604" y="2944"/>
                    </a:cxn>
                    <a:cxn ang="0">
                      <a:pos x="2806" y="3098"/>
                    </a:cxn>
                    <a:cxn ang="0">
                      <a:pos x="2956" y="3264"/>
                    </a:cxn>
                    <a:cxn ang="0">
                      <a:pos x="3064" y="3208"/>
                    </a:cxn>
                    <a:cxn ang="0">
                      <a:pos x="2929" y="3072"/>
                    </a:cxn>
                    <a:cxn ang="0">
                      <a:pos x="2848" y="2810"/>
                    </a:cxn>
                    <a:cxn ang="0">
                      <a:pos x="2848" y="2588"/>
                    </a:cxn>
                    <a:cxn ang="0">
                      <a:pos x="2908" y="2404"/>
                    </a:cxn>
                    <a:cxn ang="0">
                      <a:pos x="3123" y="2132"/>
                    </a:cxn>
                    <a:cxn ang="0">
                      <a:pos x="3032" y="1924"/>
                    </a:cxn>
                    <a:cxn ang="0">
                      <a:pos x="2965" y="1600"/>
                    </a:cxn>
                    <a:cxn ang="0">
                      <a:pos x="2932" y="1392"/>
                    </a:cxn>
                    <a:cxn ang="0">
                      <a:pos x="2970" y="1216"/>
                    </a:cxn>
                    <a:cxn ang="0">
                      <a:pos x="3033" y="1068"/>
                    </a:cxn>
                    <a:cxn ang="0">
                      <a:pos x="3089" y="848"/>
                    </a:cxn>
                    <a:cxn ang="0">
                      <a:pos x="3142" y="740"/>
                    </a:cxn>
                    <a:cxn ang="0">
                      <a:pos x="3324" y="560"/>
                    </a:cxn>
                    <a:cxn ang="0">
                      <a:pos x="3233" y="388"/>
                    </a:cxn>
                    <a:cxn ang="0">
                      <a:pos x="3192" y="260"/>
                    </a:cxn>
                    <a:cxn ang="0">
                      <a:pos x="2960" y="170"/>
                    </a:cxn>
                    <a:cxn ang="0">
                      <a:pos x="2637" y="44"/>
                    </a:cxn>
                    <a:cxn ang="0">
                      <a:pos x="2372" y="26"/>
                    </a:cxn>
                    <a:cxn ang="0">
                      <a:pos x="2172" y="80"/>
                    </a:cxn>
                    <a:cxn ang="0">
                      <a:pos x="3340" y="292"/>
                    </a:cxn>
                    <a:cxn ang="0">
                      <a:pos x="1712" y="3376"/>
                    </a:cxn>
                  </a:cxnLst>
                  <a:rect l="0" t="0" r="r" b="b"/>
                  <a:pathLst>
                    <a:path w="3344" h="3376">
                      <a:moveTo>
                        <a:pt x="2172" y="80"/>
                      </a:moveTo>
                      <a:cubicBezTo>
                        <a:pt x="2163" y="63"/>
                        <a:pt x="2111" y="22"/>
                        <a:pt x="2112" y="64"/>
                      </a:cubicBezTo>
                      <a:cubicBezTo>
                        <a:pt x="2067" y="81"/>
                        <a:pt x="1972" y="91"/>
                        <a:pt x="1948" y="136"/>
                      </a:cubicBezTo>
                      <a:cubicBezTo>
                        <a:pt x="1901" y="109"/>
                        <a:pt x="1834" y="70"/>
                        <a:pt x="1824" y="152"/>
                      </a:cubicBezTo>
                      <a:cubicBezTo>
                        <a:pt x="1790" y="157"/>
                        <a:pt x="1803" y="204"/>
                        <a:pt x="1768" y="213"/>
                      </a:cubicBezTo>
                      <a:cubicBezTo>
                        <a:pt x="1743" y="219"/>
                        <a:pt x="1691" y="192"/>
                        <a:pt x="1664" y="186"/>
                      </a:cubicBezTo>
                      <a:cubicBezTo>
                        <a:pt x="1640" y="181"/>
                        <a:pt x="1614" y="194"/>
                        <a:pt x="1588" y="191"/>
                      </a:cubicBezTo>
                      <a:cubicBezTo>
                        <a:pt x="1564" y="189"/>
                        <a:pt x="1551" y="168"/>
                        <a:pt x="1528" y="162"/>
                      </a:cubicBezTo>
                      <a:cubicBezTo>
                        <a:pt x="1507" y="157"/>
                        <a:pt x="1485" y="168"/>
                        <a:pt x="1464" y="163"/>
                      </a:cubicBezTo>
                      <a:cubicBezTo>
                        <a:pt x="1445" y="158"/>
                        <a:pt x="1445" y="138"/>
                        <a:pt x="1435" y="124"/>
                      </a:cubicBezTo>
                      <a:cubicBezTo>
                        <a:pt x="1418" y="100"/>
                        <a:pt x="1383" y="72"/>
                        <a:pt x="1352" y="72"/>
                      </a:cubicBezTo>
                      <a:cubicBezTo>
                        <a:pt x="1338" y="43"/>
                        <a:pt x="1310" y="40"/>
                        <a:pt x="1280" y="40"/>
                      </a:cubicBezTo>
                      <a:cubicBezTo>
                        <a:pt x="1215" y="40"/>
                        <a:pt x="1161" y="112"/>
                        <a:pt x="1140" y="168"/>
                      </a:cubicBezTo>
                      <a:cubicBezTo>
                        <a:pt x="1082" y="165"/>
                        <a:pt x="1120" y="223"/>
                        <a:pt x="1114" y="256"/>
                      </a:cubicBezTo>
                      <a:cubicBezTo>
                        <a:pt x="1108" y="295"/>
                        <a:pt x="1121" y="335"/>
                        <a:pt x="1115" y="372"/>
                      </a:cubicBezTo>
                      <a:cubicBezTo>
                        <a:pt x="1112" y="395"/>
                        <a:pt x="1091" y="418"/>
                        <a:pt x="1081" y="440"/>
                      </a:cubicBezTo>
                      <a:cubicBezTo>
                        <a:pt x="1072" y="461"/>
                        <a:pt x="1065" y="484"/>
                        <a:pt x="1044" y="496"/>
                      </a:cubicBezTo>
                      <a:cubicBezTo>
                        <a:pt x="1042" y="519"/>
                        <a:pt x="1024" y="533"/>
                        <a:pt x="1021" y="556"/>
                      </a:cubicBezTo>
                      <a:cubicBezTo>
                        <a:pt x="1015" y="597"/>
                        <a:pt x="1027" y="640"/>
                        <a:pt x="1017" y="680"/>
                      </a:cubicBezTo>
                      <a:cubicBezTo>
                        <a:pt x="1010" y="707"/>
                        <a:pt x="988" y="732"/>
                        <a:pt x="985" y="760"/>
                      </a:cubicBezTo>
                      <a:cubicBezTo>
                        <a:pt x="981" y="793"/>
                        <a:pt x="1000" y="828"/>
                        <a:pt x="998" y="860"/>
                      </a:cubicBezTo>
                      <a:cubicBezTo>
                        <a:pt x="996" y="890"/>
                        <a:pt x="963" y="924"/>
                        <a:pt x="957" y="956"/>
                      </a:cubicBezTo>
                      <a:cubicBezTo>
                        <a:pt x="952" y="987"/>
                        <a:pt x="965" y="1010"/>
                        <a:pt x="947" y="1040"/>
                      </a:cubicBezTo>
                      <a:cubicBezTo>
                        <a:pt x="913" y="1095"/>
                        <a:pt x="868" y="1101"/>
                        <a:pt x="821" y="1138"/>
                      </a:cubicBezTo>
                      <a:cubicBezTo>
                        <a:pt x="783" y="1168"/>
                        <a:pt x="776" y="1218"/>
                        <a:pt x="747" y="1256"/>
                      </a:cubicBezTo>
                      <a:cubicBezTo>
                        <a:pt x="732" y="1276"/>
                        <a:pt x="703" y="1288"/>
                        <a:pt x="694" y="1312"/>
                      </a:cubicBezTo>
                      <a:cubicBezTo>
                        <a:pt x="685" y="1336"/>
                        <a:pt x="696" y="1367"/>
                        <a:pt x="696" y="1392"/>
                      </a:cubicBezTo>
                      <a:cubicBezTo>
                        <a:pt x="697" y="1469"/>
                        <a:pt x="697" y="1545"/>
                        <a:pt x="644" y="1607"/>
                      </a:cubicBezTo>
                      <a:cubicBezTo>
                        <a:pt x="629" y="1626"/>
                        <a:pt x="604" y="1621"/>
                        <a:pt x="585" y="1632"/>
                      </a:cubicBezTo>
                      <a:cubicBezTo>
                        <a:pt x="560" y="1647"/>
                        <a:pt x="572" y="1673"/>
                        <a:pt x="536" y="1672"/>
                      </a:cubicBezTo>
                      <a:cubicBezTo>
                        <a:pt x="477" y="1736"/>
                        <a:pt x="477" y="1736"/>
                        <a:pt x="477" y="1736"/>
                      </a:cubicBezTo>
                      <a:cubicBezTo>
                        <a:pt x="444" y="1773"/>
                        <a:pt x="444" y="1773"/>
                        <a:pt x="444" y="1773"/>
                      </a:cubicBezTo>
                      <a:cubicBezTo>
                        <a:pt x="396" y="1772"/>
                        <a:pt x="396" y="1772"/>
                        <a:pt x="396" y="1772"/>
                      </a:cubicBezTo>
                      <a:cubicBezTo>
                        <a:pt x="391" y="1736"/>
                        <a:pt x="392" y="1732"/>
                        <a:pt x="408" y="1700"/>
                      </a:cubicBezTo>
                      <a:cubicBezTo>
                        <a:pt x="392" y="1672"/>
                        <a:pt x="392" y="1672"/>
                        <a:pt x="392" y="1672"/>
                      </a:cubicBezTo>
                      <a:cubicBezTo>
                        <a:pt x="314" y="1702"/>
                        <a:pt x="314" y="1702"/>
                        <a:pt x="314" y="1702"/>
                      </a:cubicBezTo>
                      <a:cubicBezTo>
                        <a:pt x="264" y="1704"/>
                        <a:pt x="264" y="1704"/>
                        <a:pt x="264" y="1704"/>
                      </a:cubicBezTo>
                      <a:cubicBezTo>
                        <a:pt x="252" y="1760"/>
                        <a:pt x="252" y="1760"/>
                        <a:pt x="252" y="1760"/>
                      </a:cubicBezTo>
                      <a:cubicBezTo>
                        <a:pt x="248" y="1760"/>
                        <a:pt x="248" y="1760"/>
                        <a:pt x="248" y="1760"/>
                      </a:cubicBezTo>
                      <a:cubicBezTo>
                        <a:pt x="233" y="1751"/>
                        <a:pt x="224" y="1763"/>
                        <a:pt x="216" y="1776"/>
                      </a:cubicBezTo>
                      <a:cubicBezTo>
                        <a:pt x="212" y="1776"/>
                        <a:pt x="212" y="1776"/>
                        <a:pt x="212" y="1776"/>
                      </a:cubicBezTo>
                      <a:cubicBezTo>
                        <a:pt x="203" y="1763"/>
                        <a:pt x="184" y="1729"/>
                        <a:pt x="168" y="1727"/>
                      </a:cubicBezTo>
                      <a:cubicBezTo>
                        <a:pt x="158" y="1726"/>
                        <a:pt x="148" y="1737"/>
                        <a:pt x="140" y="1741"/>
                      </a:cubicBezTo>
                      <a:cubicBezTo>
                        <a:pt x="110" y="1757"/>
                        <a:pt x="77" y="1778"/>
                        <a:pt x="63" y="1812"/>
                      </a:cubicBezTo>
                      <a:cubicBezTo>
                        <a:pt x="51" y="1842"/>
                        <a:pt x="60" y="1891"/>
                        <a:pt x="60" y="1924"/>
                      </a:cubicBezTo>
                      <a:cubicBezTo>
                        <a:pt x="0" y="1928"/>
                        <a:pt x="0" y="1928"/>
                        <a:pt x="0" y="1928"/>
                      </a:cubicBezTo>
                      <a:cubicBezTo>
                        <a:pt x="4" y="1937"/>
                        <a:pt x="8" y="1946"/>
                        <a:pt x="14" y="1954"/>
                      </a:cubicBezTo>
                      <a:cubicBezTo>
                        <a:pt x="53" y="2006"/>
                        <a:pt x="83" y="1966"/>
                        <a:pt x="129" y="1954"/>
                      </a:cubicBezTo>
                      <a:cubicBezTo>
                        <a:pt x="146" y="1950"/>
                        <a:pt x="177" y="1953"/>
                        <a:pt x="196" y="1952"/>
                      </a:cubicBezTo>
                      <a:cubicBezTo>
                        <a:pt x="269" y="1947"/>
                        <a:pt x="343" y="1962"/>
                        <a:pt x="416" y="1961"/>
                      </a:cubicBezTo>
                      <a:cubicBezTo>
                        <a:pt x="485" y="1961"/>
                        <a:pt x="554" y="1949"/>
                        <a:pt x="624" y="1953"/>
                      </a:cubicBezTo>
                      <a:cubicBezTo>
                        <a:pt x="660" y="1955"/>
                        <a:pt x="719" y="1938"/>
                        <a:pt x="751" y="1957"/>
                      </a:cubicBezTo>
                      <a:cubicBezTo>
                        <a:pt x="787" y="1978"/>
                        <a:pt x="785" y="2056"/>
                        <a:pt x="797" y="2092"/>
                      </a:cubicBezTo>
                      <a:cubicBezTo>
                        <a:pt x="803" y="2110"/>
                        <a:pt x="820" y="2127"/>
                        <a:pt x="824" y="2144"/>
                      </a:cubicBezTo>
                      <a:cubicBezTo>
                        <a:pt x="829" y="2162"/>
                        <a:pt x="819" y="2177"/>
                        <a:pt x="830" y="2195"/>
                      </a:cubicBezTo>
                      <a:cubicBezTo>
                        <a:pt x="843" y="2218"/>
                        <a:pt x="864" y="2236"/>
                        <a:pt x="877" y="2260"/>
                      </a:cubicBezTo>
                      <a:cubicBezTo>
                        <a:pt x="888" y="2280"/>
                        <a:pt x="913" y="2328"/>
                        <a:pt x="934" y="2337"/>
                      </a:cubicBezTo>
                      <a:cubicBezTo>
                        <a:pt x="949" y="2345"/>
                        <a:pt x="968" y="2333"/>
                        <a:pt x="984" y="2334"/>
                      </a:cubicBezTo>
                      <a:cubicBezTo>
                        <a:pt x="1002" y="2335"/>
                        <a:pt x="1018" y="2344"/>
                        <a:pt x="1036" y="2344"/>
                      </a:cubicBezTo>
                      <a:cubicBezTo>
                        <a:pt x="1036" y="2324"/>
                        <a:pt x="1036" y="2324"/>
                        <a:pt x="1036" y="2324"/>
                      </a:cubicBezTo>
                      <a:cubicBezTo>
                        <a:pt x="1124" y="2313"/>
                        <a:pt x="1124" y="2313"/>
                        <a:pt x="1124" y="2313"/>
                      </a:cubicBezTo>
                      <a:cubicBezTo>
                        <a:pt x="1156" y="2323"/>
                        <a:pt x="1156" y="2323"/>
                        <a:pt x="1156" y="2323"/>
                      </a:cubicBezTo>
                      <a:cubicBezTo>
                        <a:pt x="1252" y="2324"/>
                        <a:pt x="1252" y="2324"/>
                        <a:pt x="1252" y="2324"/>
                      </a:cubicBezTo>
                      <a:cubicBezTo>
                        <a:pt x="1256" y="2252"/>
                        <a:pt x="1256" y="2252"/>
                        <a:pt x="1256" y="2252"/>
                      </a:cubicBezTo>
                      <a:cubicBezTo>
                        <a:pt x="1304" y="2238"/>
                        <a:pt x="1259" y="2189"/>
                        <a:pt x="1289" y="2161"/>
                      </a:cubicBezTo>
                      <a:cubicBezTo>
                        <a:pt x="1318" y="2134"/>
                        <a:pt x="1407" y="2177"/>
                        <a:pt x="1420" y="2136"/>
                      </a:cubicBezTo>
                      <a:cubicBezTo>
                        <a:pt x="1460" y="2136"/>
                        <a:pt x="1460" y="2136"/>
                        <a:pt x="1460" y="2136"/>
                      </a:cubicBezTo>
                      <a:cubicBezTo>
                        <a:pt x="1455" y="2155"/>
                        <a:pt x="1429" y="2196"/>
                        <a:pt x="1464" y="2200"/>
                      </a:cubicBezTo>
                      <a:cubicBezTo>
                        <a:pt x="1513" y="2204"/>
                        <a:pt x="1563" y="2200"/>
                        <a:pt x="1612" y="2200"/>
                      </a:cubicBezTo>
                      <a:cubicBezTo>
                        <a:pt x="1628" y="2200"/>
                        <a:pt x="1657" y="2194"/>
                        <a:pt x="1667" y="2209"/>
                      </a:cubicBezTo>
                      <a:cubicBezTo>
                        <a:pt x="1686" y="2238"/>
                        <a:pt x="1656" y="2281"/>
                        <a:pt x="1657" y="2312"/>
                      </a:cubicBezTo>
                      <a:cubicBezTo>
                        <a:pt x="1658" y="2344"/>
                        <a:pt x="1686" y="2374"/>
                        <a:pt x="1688" y="2408"/>
                      </a:cubicBezTo>
                      <a:cubicBezTo>
                        <a:pt x="1691" y="2486"/>
                        <a:pt x="1617" y="2627"/>
                        <a:pt x="1736" y="2660"/>
                      </a:cubicBezTo>
                      <a:cubicBezTo>
                        <a:pt x="1729" y="2699"/>
                        <a:pt x="1753" y="2737"/>
                        <a:pt x="1752" y="2776"/>
                      </a:cubicBezTo>
                      <a:cubicBezTo>
                        <a:pt x="1751" y="2799"/>
                        <a:pt x="1726" y="2808"/>
                        <a:pt x="1732" y="2832"/>
                      </a:cubicBezTo>
                      <a:cubicBezTo>
                        <a:pt x="1742" y="2874"/>
                        <a:pt x="1770" y="2900"/>
                        <a:pt x="1800" y="2852"/>
                      </a:cubicBezTo>
                      <a:cubicBezTo>
                        <a:pt x="1828" y="2862"/>
                        <a:pt x="1883" y="2866"/>
                        <a:pt x="1912" y="2858"/>
                      </a:cubicBezTo>
                      <a:cubicBezTo>
                        <a:pt x="1927" y="2854"/>
                        <a:pt x="1937" y="2842"/>
                        <a:pt x="1952" y="2840"/>
                      </a:cubicBezTo>
                      <a:cubicBezTo>
                        <a:pt x="1970" y="2837"/>
                        <a:pt x="1987" y="2847"/>
                        <a:pt x="2004" y="2848"/>
                      </a:cubicBezTo>
                      <a:cubicBezTo>
                        <a:pt x="2024" y="2849"/>
                        <a:pt x="2035" y="2841"/>
                        <a:pt x="2052" y="2836"/>
                      </a:cubicBezTo>
                      <a:cubicBezTo>
                        <a:pt x="2056" y="2824"/>
                        <a:pt x="2056" y="2824"/>
                        <a:pt x="2056" y="2824"/>
                      </a:cubicBezTo>
                      <a:cubicBezTo>
                        <a:pt x="2071" y="2835"/>
                        <a:pt x="2108" y="2852"/>
                        <a:pt x="2116" y="2868"/>
                      </a:cubicBezTo>
                      <a:cubicBezTo>
                        <a:pt x="2123" y="2884"/>
                        <a:pt x="2102" y="2902"/>
                        <a:pt x="2118" y="2916"/>
                      </a:cubicBezTo>
                      <a:cubicBezTo>
                        <a:pt x="2142" y="2938"/>
                        <a:pt x="2167" y="2907"/>
                        <a:pt x="2188" y="2899"/>
                      </a:cubicBezTo>
                      <a:cubicBezTo>
                        <a:pt x="2216" y="2887"/>
                        <a:pt x="2250" y="2890"/>
                        <a:pt x="2280" y="2880"/>
                      </a:cubicBezTo>
                      <a:cubicBezTo>
                        <a:pt x="2280" y="2956"/>
                        <a:pt x="2280" y="2956"/>
                        <a:pt x="2280" y="2956"/>
                      </a:cubicBezTo>
                      <a:cubicBezTo>
                        <a:pt x="2318" y="2967"/>
                        <a:pt x="2355" y="2988"/>
                        <a:pt x="2392" y="2998"/>
                      </a:cubicBezTo>
                      <a:cubicBezTo>
                        <a:pt x="2415" y="3004"/>
                        <a:pt x="2441" y="2998"/>
                        <a:pt x="2464" y="3002"/>
                      </a:cubicBezTo>
                      <a:cubicBezTo>
                        <a:pt x="2495" y="3007"/>
                        <a:pt x="2520" y="3021"/>
                        <a:pt x="2552" y="3010"/>
                      </a:cubicBezTo>
                      <a:cubicBezTo>
                        <a:pt x="2591" y="2996"/>
                        <a:pt x="2559" y="2949"/>
                        <a:pt x="2604" y="2944"/>
                      </a:cubicBezTo>
                      <a:cubicBezTo>
                        <a:pt x="2604" y="2986"/>
                        <a:pt x="2634" y="2985"/>
                        <a:pt x="2652" y="3017"/>
                      </a:cubicBezTo>
                      <a:cubicBezTo>
                        <a:pt x="2664" y="3038"/>
                        <a:pt x="2660" y="3060"/>
                        <a:pt x="2688" y="3069"/>
                      </a:cubicBezTo>
                      <a:cubicBezTo>
                        <a:pt x="2722" y="3080"/>
                        <a:pt x="2775" y="3074"/>
                        <a:pt x="2806" y="3098"/>
                      </a:cubicBezTo>
                      <a:cubicBezTo>
                        <a:pt x="2828" y="3116"/>
                        <a:pt x="2828" y="3147"/>
                        <a:pt x="2836" y="3172"/>
                      </a:cubicBezTo>
                      <a:cubicBezTo>
                        <a:pt x="2864" y="3164"/>
                        <a:pt x="2864" y="3164"/>
                        <a:pt x="2864" y="3164"/>
                      </a:cubicBezTo>
                      <a:cubicBezTo>
                        <a:pt x="2882" y="3200"/>
                        <a:pt x="2907" y="3273"/>
                        <a:pt x="2956" y="3264"/>
                      </a:cubicBezTo>
                      <a:cubicBezTo>
                        <a:pt x="2984" y="3259"/>
                        <a:pt x="3004" y="3235"/>
                        <a:pt x="3032" y="3232"/>
                      </a:cubicBezTo>
                      <a:cubicBezTo>
                        <a:pt x="3018" y="3254"/>
                        <a:pt x="3041" y="3289"/>
                        <a:pt x="3060" y="3265"/>
                      </a:cubicBezTo>
                      <a:cubicBezTo>
                        <a:pt x="3070" y="3253"/>
                        <a:pt x="3064" y="3223"/>
                        <a:pt x="3064" y="3208"/>
                      </a:cubicBezTo>
                      <a:cubicBezTo>
                        <a:pt x="3064" y="3155"/>
                        <a:pt x="3075" y="3087"/>
                        <a:pt x="3060" y="3036"/>
                      </a:cubicBezTo>
                      <a:cubicBezTo>
                        <a:pt x="3029" y="3042"/>
                        <a:pt x="2990" y="3042"/>
                        <a:pt x="2996" y="3084"/>
                      </a:cubicBezTo>
                      <a:cubicBezTo>
                        <a:pt x="2977" y="3078"/>
                        <a:pt x="2944" y="3080"/>
                        <a:pt x="2929" y="3072"/>
                      </a:cubicBezTo>
                      <a:cubicBezTo>
                        <a:pt x="2916" y="3065"/>
                        <a:pt x="2910" y="3046"/>
                        <a:pt x="2900" y="3036"/>
                      </a:cubicBezTo>
                      <a:cubicBezTo>
                        <a:pt x="2862" y="3002"/>
                        <a:pt x="2813" y="2983"/>
                        <a:pt x="2814" y="2924"/>
                      </a:cubicBezTo>
                      <a:cubicBezTo>
                        <a:pt x="2814" y="2896"/>
                        <a:pt x="2835" y="2836"/>
                        <a:pt x="2848" y="2810"/>
                      </a:cubicBezTo>
                      <a:cubicBezTo>
                        <a:pt x="2852" y="2800"/>
                        <a:pt x="2863" y="2794"/>
                        <a:pt x="2865" y="2783"/>
                      </a:cubicBezTo>
                      <a:cubicBezTo>
                        <a:pt x="2868" y="2769"/>
                        <a:pt x="2858" y="2754"/>
                        <a:pt x="2857" y="2740"/>
                      </a:cubicBezTo>
                      <a:cubicBezTo>
                        <a:pt x="2850" y="2684"/>
                        <a:pt x="2869" y="2641"/>
                        <a:pt x="2848" y="2588"/>
                      </a:cubicBezTo>
                      <a:cubicBezTo>
                        <a:pt x="2838" y="2565"/>
                        <a:pt x="2843" y="2554"/>
                        <a:pt x="2816" y="2544"/>
                      </a:cubicBezTo>
                      <a:cubicBezTo>
                        <a:pt x="2816" y="2536"/>
                        <a:pt x="2816" y="2536"/>
                        <a:pt x="2816" y="2536"/>
                      </a:cubicBezTo>
                      <a:cubicBezTo>
                        <a:pt x="2868" y="2516"/>
                        <a:pt x="2920" y="2460"/>
                        <a:pt x="2908" y="2404"/>
                      </a:cubicBezTo>
                      <a:cubicBezTo>
                        <a:pt x="3228" y="2360"/>
                        <a:pt x="3228" y="2360"/>
                        <a:pt x="3228" y="2360"/>
                      </a:cubicBezTo>
                      <a:cubicBezTo>
                        <a:pt x="3221" y="2317"/>
                        <a:pt x="3196" y="2290"/>
                        <a:pt x="3180" y="2252"/>
                      </a:cubicBezTo>
                      <a:cubicBezTo>
                        <a:pt x="3162" y="2210"/>
                        <a:pt x="3153" y="2169"/>
                        <a:pt x="3123" y="2132"/>
                      </a:cubicBezTo>
                      <a:cubicBezTo>
                        <a:pt x="3106" y="2113"/>
                        <a:pt x="3083" y="2109"/>
                        <a:pt x="3064" y="2094"/>
                      </a:cubicBezTo>
                      <a:cubicBezTo>
                        <a:pt x="3038" y="2073"/>
                        <a:pt x="3019" y="2032"/>
                        <a:pt x="3012" y="2000"/>
                      </a:cubicBezTo>
                      <a:cubicBezTo>
                        <a:pt x="3005" y="1969"/>
                        <a:pt x="3036" y="1950"/>
                        <a:pt x="3032" y="1924"/>
                      </a:cubicBezTo>
                      <a:cubicBezTo>
                        <a:pt x="3024" y="1877"/>
                        <a:pt x="2985" y="1834"/>
                        <a:pt x="2984" y="1787"/>
                      </a:cubicBezTo>
                      <a:cubicBezTo>
                        <a:pt x="2983" y="1757"/>
                        <a:pt x="3016" y="1706"/>
                        <a:pt x="2988" y="1688"/>
                      </a:cubicBezTo>
                      <a:cubicBezTo>
                        <a:pt x="2965" y="1600"/>
                        <a:pt x="2965" y="1600"/>
                        <a:pt x="2965" y="1600"/>
                      </a:cubicBezTo>
                      <a:cubicBezTo>
                        <a:pt x="2965" y="1464"/>
                        <a:pt x="2965" y="1464"/>
                        <a:pt x="2965" y="1464"/>
                      </a:cubicBezTo>
                      <a:cubicBezTo>
                        <a:pt x="2928" y="1425"/>
                        <a:pt x="2928" y="1425"/>
                        <a:pt x="2928" y="1425"/>
                      </a:cubicBezTo>
                      <a:cubicBezTo>
                        <a:pt x="2932" y="1392"/>
                        <a:pt x="2932" y="1392"/>
                        <a:pt x="2932" y="1392"/>
                      </a:cubicBezTo>
                      <a:cubicBezTo>
                        <a:pt x="2908" y="1394"/>
                        <a:pt x="2887" y="1379"/>
                        <a:pt x="2904" y="1353"/>
                      </a:cubicBezTo>
                      <a:cubicBezTo>
                        <a:pt x="2917" y="1333"/>
                        <a:pt x="2942" y="1334"/>
                        <a:pt x="2950" y="1308"/>
                      </a:cubicBezTo>
                      <a:cubicBezTo>
                        <a:pt x="2962" y="1271"/>
                        <a:pt x="2938" y="1251"/>
                        <a:pt x="2970" y="1216"/>
                      </a:cubicBezTo>
                      <a:cubicBezTo>
                        <a:pt x="2990" y="1194"/>
                        <a:pt x="3028" y="1189"/>
                        <a:pt x="3044" y="1164"/>
                      </a:cubicBezTo>
                      <a:cubicBezTo>
                        <a:pt x="3028" y="1164"/>
                        <a:pt x="3028" y="1164"/>
                        <a:pt x="3028" y="1164"/>
                      </a:cubicBezTo>
                      <a:cubicBezTo>
                        <a:pt x="3033" y="1068"/>
                        <a:pt x="3033" y="1068"/>
                        <a:pt x="3033" y="1068"/>
                      </a:cubicBezTo>
                      <a:cubicBezTo>
                        <a:pt x="3028" y="1032"/>
                        <a:pt x="3028" y="1032"/>
                        <a:pt x="3028" y="1032"/>
                      </a:cubicBezTo>
                      <a:cubicBezTo>
                        <a:pt x="3038" y="1007"/>
                        <a:pt x="3035" y="978"/>
                        <a:pt x="3043" y="952"/>
                      </a:cubicBezTo>
                      <a:cubicBezTo>
                        <a:pt x="3055" y="917"/>
                        <a:pt x="3080" y="882"/>
                        <a:pt x="3089" y="848"/>
                      </a:cubicBezTo>
                      <a:cubicBezTo>
                        <a:pt x="3093" y="831"/>
                        <a:pt x="3083" y="813"/>
                        <a:pt x="3092" y="797"/>
                      </a:cubicBezTo>
                      <a:cubicBezTo>
                        <a:pt x="3100" y="785"/>
                        <a:pt x="3115" y="785"/>
                        <a:pt x="3124" y="775"/>
                      </a:cubicBezTo>
                      <a:cubicBezTo>
                        <a:pt x="3133" y="765"/>
                        <a:pt x="3133" y="749"/>
                        <a:pt x="3142" y="740"/>
                      </a:cubicBezTo>
                      <a:cubicBezTo>
                        <a:pt x="3151" y="731"/>
                        <a:pt x="3165" y="732"/>
                        <a:pt x="3175" y="724"/>
                      </a:cubicBezTo>
                      <a:cubicBezTo>
                        <a:pt x="3196" y="709"/>
                        <a:pt x="3210" y="683"/>
                        <a:pt x="3229" y="665"/>
                      </a:cubicBezTo>
                      <a:cubicBezTo>
                        <a:pt x="3262" y="631"/>
                        <a:pt x="3304" y="605"/>
                        <a:pt x="3324" y="560"/>
                      </a:cubicBezTo>
                      <a:cubicBezTo>
                        <a:pt x="3308" y="548"/>
                        <a:pt x="3264" y="501"/>
                        <a:pt x="3248" y="524"/>
                      </a:cubicBezTo>
                      <a:cubicBezTo>
                        <a:pt x="3196" y="499"/>
                        <a:pt x="3245" y="474"/>
                        <a:pt x="3249" y="440"/>
                      </a:cubicBezTo>
                      <a:cubicBezTo>
                        <a:pt x="3251" y="421"/>
                        <a:pt x="3230" y="407"/>
                        <a:pt x="3233" y="388"/>
                      </a:cubicBezTo>
                      <a:cubicBezTo>
                        <a:pt x="3236" y="370"/>
                        <a:pt x="3284" y="315"/>
                        <a:pt x="3236" y="320"/>
                      </a:cubicBezTo>
                      <a:cubicBezTo>
                        <a:pt x="3230" y="299"/>
                        <a:pt x="3220" y="297"/>
                        <a:pt x="3200" y="300"/>
                      </a:cubicBezTo>
                      <a:cubicBezTo>
                        <a:pt x="3192" y="260"/>
                        <a:pt x="3192" y="260"/>
                        <a:pt x="3192" y="260"/>
                      </a:cubicBezTo>
                      <a:cubicBezTo>
                        <a:pt x="3141" y="257"/>
                        <a:pt x="3061" y="194"/>
                        <a:pt x="3064" y="140"/>
                      </a:cubicBezTo>
                      <a:cubicBezTo>
                        <a:pt x="3047" y="135"/>
                        <a:pt x="3016" y="113"/>
                        <a:pt x="2998" y="124"/>
                      </a:cubicBezTo>
                      <a:cubicBezTo>
                        <a:pt x="2982" y="135"/>
                        <a:pt x="2985" y="165"/>
                        <a:pt x="2960" y="170"/>
                      </a:cubicBezTo>
                      <a:cubicBezTo>
                        <a:pt x="2934" y="174"/>
                        <a:pt x="2902" y="136"/>
                        <a:pt x="2873" y="144"/>
                      </a:cubicBezTo>
                      <a:cubicBezTo>
                        <a:pt x="2847" y="151"/>
                        <a:pt x="2832" y="190"/>
                        <a:pt x="2800" y="183"/>
                      </a:cubicBezTo>
                      <a:cubicBezTo>
                        <a:pt x="2720" y="167"/>
                        <a:pt x="2706" y="77"/>
                        <a:pt x="2637" y="44"/>
                      </a:cubicBezTo>
                      <a:cubicBezTo>
                        <a:pt x="2582" y="18"/>
                        <a:pt x="2551" y="54"/>
                        <a:pt x="2496" y="53"/>
                      </a:cubicBezTo>
                      <a:cubicBezTo>
                        <a:pt x="2473" y="52"/>
                        <a:pt x="2455" y="30"/>
                        <a:pt x="2432" y="25"/>
                      </a:cubicBezTo>
                      <a:cubicBezTo>
                        <a:pt x="2411" y="22"/>
                        <a:pt x="2394" y="34"/>
                        <a:pt x="2372" y="26"/>
                      </a:cubicBezTo>
                      <a:cubicBezTo>
                        <a:pt x="2354" y="19"/>
                        <a:pt x="2331" y="0"/>
                        <a:pt x="2312" y="1"/>
                      </a:cubicBezTo>
                      <a:cubicBezTo>
                        <a:pt x="2269" y="4"/>
                        <a:pt x="2288" y="43"/>
                        <a:pt x="2264" y="60"/>
                      </a:cubicBezTo>
                      <a:cubicBezTo>
                        <a:pt x="2241" y="76"/>
                        <a:pt x="2199" y="69"/>
                        <a:pt x="2172" y="80"/>
                      </a:cubicBezTo>
                      <a:moveTo>
                        <a:pt x="3340" y="292"/>
                      </a:moveTo>
                      <a:cubicBezTo>
                        <a:pt x="3344" y="296"/>
                        <a:pt x="3344" y="296"/>
                        <a:pt x="3344" y="296"/>
                      </a:cubicBezTo>
                      <a:cubicBezTo>
                        <a:pt x="3340" y="292"/>
                        <a:pt x="3340" y="292"/>
                        <a:pt x="3340" y="292"/>
                      </a:cubicBezTo>
                      <a:moveTo>
                        <a:pt x="1700" y="3368"/>
                      </a:moveTo>
                      <a:cubicBezTo>
                        <a:pt x="1700" y="3376"/>
                        <a:pt x="1700" y="3376"/>
                        <a:pt x="1700" y="3376"/>
                      </a:cubicBezTo>
                      <a:cubicBezTo>
                        <a:pt x="1712" y="3376"/>
                        <a:pt x="1712" y="3376"/>
                        <a:pt x="1712" y="3376"/>
                      </a:cubicBezTo>
                      <a:cubicBezTo>
                        <a:pt x="1712" y="3368"/>
                        <a:pt x="1712" y="3368"/>
                        <a:pt x="1712" y="3368"/>
                      </a:cubicBezTo>
                      <a:lnTo>
                        <a:pt x="1700" y="3368"/>
                      </a:ln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8" name="Freeform 33">
                  <a:extLst>
                    <a:ext uri="{FF2B5EF4-FFF2-40B4-BE49-F238E27FC236}">
                      <a16:creationId xmlns:a16="http://schemas.microsoft.com/office/drawing/2014/main" id="{92BF4447-3755-7B57-3964-6240A619F45E}"/>
                    </a:ext>
                  </a:extLst>
                </p:cNvPr>
                <p:cNvSpPr>
                  <a:spLocks/>
                </p:cNvSpPr>
                <p:nvPr/>
              </p:nvSpPr>
              <p:spPr bwMode="auto">
                <a:xfrm>
                  <a:off x="2306638" y="3062288"/>
                  <a:ext cx="615950" cy="611188"/>
                </a:xfrm>
                <a:custGeom>
                  <a:avLst/>
                  <a:gdLst/>
                  <a:ahLst/>
                  <a:cxnLst>
                    <a:cxn ang="0">
                      <a:pos x="197" y="217"/>
                    </a:cxn>
                    <a:cxn ang="0">
                      <a:pos x="295" y="461"/>
                    </a:cxn>
                    <a:cxn ang="0">
                      <a:pos x="232" y="589"/>
                    </a:cxn>
                    <a:cxn ang="0">
                      <a:pos x="325" y="817"/>
                    </a:cxn>
                    <a:cxn ang="0">
                      <a:pos x="369" y="981"/>
                    </a:cxn>
                    <a:cxn ang="0">
                      <a:pos x="300" y="1186"/>
                    </a:cxn>
                    <a:cxn ang="0">
                      <a:pos x="214" y="1269"/>
                    </a:cxn>
                    <a:cxn ang="0">
                      <a:pos x="146" y="1405"/>
                    </a:cxn>
                    <a:cxn ang="0">
                      <a:pos x="111" y="1537"/>
                    </a:cxn>
                    <a:cxn ang="0">
                      <a:pos x="14" y="1757"/>
                    </a:cxn>
                    <a:cxn ang="0">
                      <a:pos x="24" y="1913"/>
                    </a:cxn>
                    <a:cxn ang="0">
                      <a:pos x="0" y="1873"/>
                    </a:cxn>
                    <a:cxn ang="0">
                      <a:pos x="16" y="2017"/>
                    </a:cxn>
                    <a:cxn ang="0">
                      <a:pos x="156" y="2007"/>
                    </a:cxn>
                    <a:cxn ang="0">
                      <a:pos x="424" y="2036"/>
                    </a:cxn>
                    <a:cxn ang="0">
                      <a:pos x="1164" y="2030"/>
                    </a:cxn>
                    <a:cxn ang="0">
                      <a:pos x="1312" y="2103"/>
                    </a:cxn>
                    <a:cxn ang="0">
                      <a:pos x="1588" y="2136"/>
                    </a:cxn>
                    <a:cxn ang="0">
                      <a:pos x="1700" y="2136"/>
                    </a:cxn>
                    <a:cxn ang="0">
                      <a:pos x="2000" y="2028"/>
                    </a:cxn>
                    <a:cxn ang="0">
                      <a:pos x="1830" y="1869"/>
                    </a:cxn>
                    <a:cxn ang="0">
                      <a:pos x="1804" y="1269"/>
                    </a:cxn>
                    <a:cxn ang="0">
                      <a:pos x="2146" y="1265"/>
                    </a:cxn>
                    <a:cxn ang="0">
                      <a:pos x="2160" y="1161"/>
                    </a:cxn>
                    <a:cxn ang="0">
                      <a:pos x="2156" y="1133"/>
                    </a:cxn>
                    <a:cxn ang="0">
                      <a:pos x="2148" y="893"/>
                    </a:cxn>
                    <a:cxn ang="0">
                      <a:pos x="2052" y="907"/>
                    </a:cxn>
                    <a:cxn ang="0">
                      <a:pos x="1884" y="921"/>
                    </a:cxn>
                    <a:cxn ang="0">
                      <a:pos x="1833" y="905"/>
                    </a:cxn>
                    <a:cxn ang="0">
                      <a:pos x="1831" y="738"/>
                    </a:cxn>
                    <a:cxn ang="0">
                      <a:pos x="1791" y="485"/>
                    </a:cxn>
                    <a:cxn ang="0">
                      <a:pos x="1772" y="277"/>
                    </a:cxn>
                    <a:cxn ang="0">
                      <a:pos x="1560" y="211"/>
                    </a:cxn>
                    <a:cxn ang="0">
                      <a:pos x="1404" y="221"/>
                    </a:cxn>
                    <a:cxn ang="0">
                      <a:pos x="1362" y="306"/>
                    </a:cxn>
                    <a:cxn ang="0">
                      <a:pos x="1336" y="393"/>
                    </a:cxn>
                    <a:cxn ang="0">
                      <a:pos x="1182" y="388"/>
                    </a:cxn>
                    <a:cxn ang="0">
                      <a:pos x="1107" y="410"/>
                    </a:cxn>
                    <a:cxn ang="0">
                      <a:pos x="1000" y="360"/>
                    </a:cxn>
                    <a:cxn ang="0">
                      <a:pos x="885" y="133"/>
                    </a:cxn>
                    <a:cxn ang="0">
                      <a:pos x="664" y="25"/>
                    </a:cxn>
                    <a:cxn ang="0">
                      <a:pos x="235" y="23"/>
                    </a:cxn>
                    <a:cxn ang="0">
                      <a:pos x="108" y="24"/>
                    </a:cxn>
                  </a:cxnLst>
                  <a:rect l="0" t="0" r="r" b="b"/>
                  <a:pathLst>
                    <a:path w="2160" h="2138">
                      <a:moveTo>
                        <a:pt x="108" y="24"/>
                      </a:moveTo>
                      <a:cubicBezTo>
                        <a:pt x="132" y="81"/>
                        <a:pt x="169" y="164"/>
                        <a:pt x="197" y="217"/>
                      </a:cubicBezTo>
                      <a:cubicBezTo>
                        <a:pt x="217" y="255"/>
                        <a:pt x="220" y="305"/>
                        <a:pt x="239" y="345"/>
                      </a:cubicBezTo>
                      <a:cubicBezTo>
                        <a:pt x="256" y="380"/>
                        <a:pt x="288" y="424"/>
                        <a:pt x="295" y="461"/>
                      </a:cubicBezTo>
                      <a:cubicBezTo>
                        <a:pt x="298" y="473"/>
                        <a:pt x="302" y="513"/>
                        <a:pt x="294" y="523"/>
                      </a:cubicBezTo>
                      <a:cubicBezTo>
                        <a:pt x="276" y="543"/>
                        <a:pt x="222" y="548"/>
                        <a:pt x="232" y="589"/>
                      </a:cubicBezTo>
                      <a:cubicBezTo>
                        <a:pt x="237" y="609"/>
                        <a:pt x="254" y="626"/>
                        <a:pt x="261" y="645"/>
                      </a:cubicBezTo>
                      <a:cubicBezTo>
                        <a:pt x="283" y="704"/>
                        <a:pt x="297" y="760"/>
                        <a:pt x="325" y="817"/>
                      </a:cubicBezTo>
                      <a:cubicBezTo>
                        <a:pt x="342" y="852"/>
                        <a:pt x="368" y="878"/>
                        <a:pt x="378" y="917"/>
                      </a:cubicBezTo>
                      <a:cubicBezTo>
                        <a:pt x="384" y="939"/>
                        <a:pt x="372" y="960"/>
                        <a:pt x="369" y="981"/>
                      </a:cubicBezTo>
                      <a:cubicBezTo>
                        <a:pt x="365" y="1010"/>
                        <a:pt x="372" y="1040"/>
                        <a:pt x="366" y="1069"/>
                      </a:cubicBezTo>
                      <a:cubicBezTo>
                        <a:pt x="360" y="1104"/>
                        <a:pt x="328" y="1165"/>
                        <a:pt x="300" y="1186"/>
                      </a:cubicBezTo>
                      <a:cubicBezTo>
                        <a:pt x="280" y="1200"/>
                        <a:pt x="256" y="1198"/>
                        <a:pt x="236" y="1216"/>
                      </a:cubicBezTo>
                      <a:cubicBezTo>
                        <a:pt x="218" y="1232"/>
                        <a:pt x="227" y="1251"/>
                        <a:pt x="214" y="1269"/>
                      </a:cubicBezTo>
                      <a:cubicBezTo>
                        <a:pt x="198" y="1293"/>
                        <a:pt x="166" y="1309"/>
                        <a:pt x="152" y="1334"/>
                      </a:cubicBezTo>
                      <a:cubicBezTo>
                        <a:pt x="141" y="1354"/>
                        <a:pt x="155" y="1382"/>
                        <a:pt x="146" y="1405"/>
                      </a:cubicBezTo>
                      <a:cubicBezTo>
                        <a:pt x="139" y="1421"/>
                        <a:pt x="125" y="1432"/>
                        <a:pt x="119" y="1449"/>
                      </a:cubicBezTo>
                      <a:cubicBezTo>
                        <a:pt x="109" y="1476"/>
                        <a:pt x="117" y="1508"/>
                        <a:pt x="111" y="1537"/>
                      </a:cubicBezTo>
                      <a:cubicBezTo>
                        <a:pt x="99" y="1592"/>
                        <a:pt x="75" y="1646"/>
                        <a:pt x="62" y="1701"/>
                      </a:cubicBezTo>
                      <a:cubicBezTo>
                        <a:pt x="56" y="1728"/>
                        <a:pt x="17" y="1736"/>
                        <a:pt x="14" y="1757"/>
                      </a:cubicBezTo>
                      <a:cubicBezTo>
                        <a:pt x="8" y="1806"/>
                        <a:pt x="38" y="1862"/>
                        <a:pt x="28" y="1913"/>
                      </a:cubicBezTo>
                      <a:cubicBezTo>
                        <a:pt x="24" y="1913"/>
                        <a:pt x="24" y="1913"/>
                        <a:pt x="24" y="1913"/>
                      </a:cubicBezTo>
                      <a:cubicBezTo>
                        <a:pt x="16" y="1873"/>
                        <a:pt x="16" y="1873"/>
                        <a:pt x="16" y="1873"/>
                      </a:cubicBezTo>
                      <a:cubicBezTo>
                        <a:pt x="0" y="1873"/>
                        <a:pt x="0" y="1873"/>
                        <a:pt x="0" y="1873"/>
                      </a:cubicBezTo>
                      <a:cubicBezTo>
                        <a:pt x="19" y="1941"/>
                        <a:pt x="19" y="1941"/>
                        <a:pt x="19" y="1941"/>
                      </a:cubicBezTo>
                      <a:cubicBezTo>
                        <a:pt x="16" y="2017"/>
                        <a:pt x="16" y="2017"/>
                        <a:pt x="16" y="2017"/>
                      </a:cubicBezTo>
                      <a:cubicBezTo>
                        <a:pt x="34" y="2010"/>
                        <a:pt x="53" y="1988"/>
                        <a:pt x="72" y="1988"/>
                      </a:cubicBezTo>
                      <a:cubicBezTo>
                        <a:pt x="98" y="1988"/>
                        <a:pt x="130" y="2012"/>
                        <a:pt x="156" y="2007"/>
                      </a:cubicBezTo>
                      <a:cubicBezTo>
                        <a:pt x="212" y="1995"/>
                        <a:pt x="237" y="1944"/>
                        <a:pt x="300" y="1959"/>
                      </a:cubicBezTo>
                      <a:cubicBezTo>
                        <a:pt x="346" y="1971"/>
                        <a:pt x="367" y="2040"/>
                        <a:pt x="424" y="2036"/>
                      </a:cubicBezTo>
                      <a:cubicBezTo>
                        <a:pt x="587" y="2028"/>
                        <a:pt x="752" y="2029"/>
                        <a:pt x="916" y="2029"/>
                      </a:cubicBezTo>
                      <a:cubicBezTo>
                        <a:pt x="996" y="2029"/>
                        <a:pt x="1086" y="2017"/>
                        <a:pt x="1164" y="2030"/>
                      </a:cubicBezTo>
                      <a:cubicBezTo>
                        <a:pt x="1200" y="2035"/>
                        <a:pt x="1215" y="2089"/>
                        <a:pt x="1252" y="2101"/>
                      </a:cubicBezTo>
                      <a:cubicBezTo>
                        <a:pt x="1272" y="2108"/>
                        <a:pt x="1292" y="2101"/>
                        <a:pt x="1312" y="2103"/>
                      </a:cubicBezTo>
                      <a:cubicBezTo>
                        <a:pt x="1376" y="2109"/>
                        <a:pt x="1442" y="2106"/>
                        <a:pt x="1504" y="2112"/>
                      </a:cubicBezTo>
                      <a:cubicBezTo>
                        <a:pt x="1533" y="2115"/>
                        <a:pt x="1555" y="2136"/>
                        <a:pt x="1588" y="2136"/>
                      </a:cubicBezTo>
                      <a:cubicBezTo>
                        <a:pt x="1605" y="2136"/>
                        <a:pt x="1620" y="2126"/>
                        <a:pt x="1636" y="2125"/>
                      </a:cubicBezTo>
                      <a:cubicBezTo>
                        <a:pt x="1659" y="2124"/>
                        <a:pt x="1678" y="2138"/>
                        <a:pt x="1700" y="2136"/>
                      </a:cubicBezTo>
                      <a:cubicBezTo>
                        <a:pt x="1818" y="2128"/>
                        <a:pt x="1939" y="2086"/>
                        <a:pt x="2056" y="2069"/>
                      </a:cubicBezTo>
                      <a:cubicBezTo>
                        <a:pt x="2044" y="2052"/>
                        <a:pt x="2017" y="2043"/>
                        <a:pt x="2000" y="2028"/>
                      </a:cubicBezTo>
                      <a:cubicBezTo>
                        <a:pt x="1959" y="1994"/>
                        <a:pt x="1925" y="1955"/>
                        <a:pt x="1887" y="1918"/>
                      </a:cubicBezTo>
                      <a:cubicBezTo>
                        <a:pt x="1870" y="1901"/>
                        <a:pt x="1843" y="1889"/>
                        <a:pt x="1830" y="1869"/>
                      </a:cubicBezTo>
                      <a:cubicBezTo>
                        <a:pt x="1793" y="1812"/>
                        <a:pt x="1804" y="1738"/>
                        <a:pt x="1804" y="1673"/>
                      </a:cubicBezTo>
                      <a:cubicBezTo>
                        <a:pt x="1804" y="1269"/>
                        <a:pt x="1804" y="1269"/>
                        <a:pt x="1804" y="1269"/>
                      </a:cubicBezTo>
                      <a:cubicBezTo>
                        <a:pt x="2056" y="1269"/>
                        <a:pt x="2056" y="1269"/>
                        <a:pt x="2056" y="1269"/>
                      </a:cubicBezTo>
                      <a:cubicBezTo>
                        <a:pt x="2076" y="1269"/>
                        <a:pt x="2130" y="1278"/>
                        <a:pt x="2146" y="1265"/>
                      </a:cubicBezTo>
                      <a:cubicBezTo>
                        <a:pt x="2156" y="1256"/>
                        <a:pt x="2134" y="1232"/>
                        <a:pt x="2132" y="1221"/>
                      </a:cubicBezTo>
                      <a:cubicBezTo>
                        <a:pt x="2129" y="1197"/>
                        <a:pt x="2145" y="1177"/>
                        <a:pt x="2160" y="1161"/>
                      </a:cubicBezTo>
                      <a:cubicBezTo>
                        <a:pt x="2160" y="1157"/>
                        <a:pt x="2160" y="1157"/>
                        <a:pt x="2160" y="1157"/>
                      </a:cubicBezTo>
                      <a:cubicBezTo>
                        <a:pt x="2156" y="1133"/>
                        <a:pt x="2156" y="1133"/>
                        <a:pt x="2156" y="1133"/>
                      </a:cubicBezTo>
                      <a:cubicBezTo>
                        <a:pt x="2118" y="1099"/>
                        <a:pt x="2157" y="1027"/>
                        <a:pt x="2157" y="985"/>
                      </a:cubicBezTo>
                      <a:cubicBezTo>
                        <a:pt x="2157" y="953"/>
                        <a:pt x="2144" y="926"/>
                        <a:pt x="2148" y="893"/>
                      </a:cubicBezTo>
                      <a:cubicBezTo>
                        <a:pt x="2112" y="916"/>
                        <a:pt x="2112" y="916"/>
                        <a:pt x="2112" y="916"/>
                      </a:cubicBezTo>
                      <a:cubicBezTo>
                        <a:pt x="2052" y="907"/>
                        <a:pt x="2052" y="907"/>
                        <a:pt x="2052" y="907"/>
                      </a:cubicBezTo>
                      <a:cubicBezTo>
                        <a:pt x="1992" y="928"/>
                        <a:pt x="1992" y="928"/>
                        <a:pt x="1992" y="928"/>
                      </a:cubicBezTo>
                      <a:cubicBezTo>
                        <a:pt x="1884" y="921"/>
                        <a:pt x="1884" y="921"/>
                        <a:pt x="1884" y="921"/>
                      </a:cubicBezTo>
                      <a:cubicBezTo>
                        <a:pt x="1848" y="953"/>
                        <a:pt x="1848" y="953"/>
                        <a:pt x="1848" y="953"/>
                      </a:cubicBezTo>
                      <a:cubicBezTo>
                        <a:pt x="1848" y="934"/>
                        <a:pt x="1833" y="922"/>
                        <a:pt x="1833" y="905"/>
                      </a:cubicBezTo>
                      <a:cubicBezTo>
                        <a:pt x="1832" y="888"/>
                        <a:pt x="1851" y="880"/>
                        <a:pt x="1855" y="865"/>
                      </a:cubicBezTo>
                      <a:cubicBezTo>
                        <a:pt x="1862" y="830"/>
                        <a:pt x="1845" y="770"/>
                        <a:pt x="1831" y="738"/>
                      </a:cubicBezTo>
                      <a:cubicBezTo>
                        <a:pt x="1818" y="706"/>
                        <a:pt x="1775" y="698"/>
                        <a:pt x="1769" y="657"/>
                      </a:cubicBezTo>
                      <a:cubicBezTo>
                        <a:pt x="1760" y="598"/>
                        <a:pt x="1788" y="542"/>
                        <a:pt x="1791" y="485"/>
                      </a:cubicBezTo>
                      <a:cubicBezTo>
                        <a:pt x="1794" y="449"/>
                        <a:pt x="1763" y="419"/>
                        <a:pt x="1760" y="385"/>
                      </a:cubicBezTo>
                      <a:cubicBezTo>
                        <a:pt x="1757" y="348"/>
                        <a:pt x="1776" y="316"/>
                        <a:pt x="1772" y="277"/>
                      </a:cubicBezTo>
                      <a:cubicBezTo>
                        <a:pt x="1715" y="249"/>
                        <a:pt x="1611" y="269"/>
                        <a:pt x="1548" y="269"/>
                      </a:cubicBezTo>
                      <a:cubicBezTo>
                        <a:pt x="1548" y="254"/>
                        <a:pt x="1566" y="222"/>
                        <a:pt x="1560" y="211"/>
                      </a:cubicBezTo>
                      <a:cubicBezTo>
                        <a:pt x="1549" y="194"/>
                        <a:pt x="1506" y="204"/>
                        <a:pt x="1500" y="221"/>
                      </a:cubicBezTo>
                      <a:cubicBezTo>
                        <a:pt x="1404" y="221"/>
                        <a:pt x="1404" y="221"/>
                        <a:pt x="1404" y="221"/>
                      </a:cubicBezTo>
                      <a:cubicBezTo>
                        <a:pt x="1366" y="230"/>
                        <a:pt x="1366" y="230"/>
                        <a:pt x="1366" y="230"/>
                      </a:cubicBezTo>
                      <a:cubicBezTo>
                        <a:pt x="1362" y="306"/>
                        <a:pt x="1362" y="306"/>
                        <a:pt x="1362" y="306"/>
                      </a:cubicBezTo>
                      <a:cubicBezTo>
                        <a:pt x="1341" y="327"/>
                        <a:pt x="1341" y="327"/>
                        <a:pt x="1341" y="327"/>
                      </a:cubicBezTo>
                      <a:cubicBezTo>
                        <a:pt x="1336" y="393"/>
                        <a:pt x="1336" y="393"/>
                        <a:pt x="1336" y="393"/>
                      </a:cubicBezTo>
                      <a:cubicBezTo>
                        <a:pt x="1297" y="393"/>
                        <a:pt x="1262" y="384"/>
                        <a:pt x="1224" y="381"/>
                      </a:cubicBezTo>
                      <a:cubicBezTo>
                        <a:pt x="1208" y="380"/>
                        <a:pt x="1188" y="372"/>
                        <a:pt x="1182" y="388"/>
                      </a:cubicBezTo>
                      <a:cubicBezTo>
                        <a:pt x="1128" y="385"/>
                        <a:pt x="1128" y="385"/>
                        <a:pt x="1128" y="385"/>
                      </a:cubicBezTo>
                      <a:cubicBezTo>
                        <a:pt x="1107" y="410"/>
                        <a:pt x="1107" y="410"/>
                        <a:pt x="1107" y="410"/>
                      </a:cubicBezTo>
                      <a:cubicBezTo>
                        <a:pt x="1080" y="400"/>
                        <a:pt x="1057" y="416"/>
                        <a:pt x="1033" y="406"/>
                      </a:cubicBezTo>
                      <a:cubicBezTo>
                        <a:pt x="1019" y="401"/>
                        <a:pt x="1009" y="372"/>
                        <a:pt x="1000" y="360"/>
                      </a:cubicBezTo>
                      <a:cubicBezTo>
                        <a:pt x="977" y="330"/>
                        <a:pt x="910" y="265"/>
                        <a:pt x="932" y="229"/>
                      </a:cubicBezTo>
                      <a:cubicBezTo>
                        <a:pt x="915" y="196"/>
                        <a:pt x="893" y="171"/>
                        <a:pt x="885" y="133"/>
                      </a:cubicBezTo>
                      <a:cubicBezTo>
                        <a:pt x="878" y="102"/>
                        <a:pt x="887" y="55"/>
                        <a:pt x="859" y="32"/>
                      </a:cubicBezTo>
                      <a:cubicBezTo>
                        <a:pt x="818" y="0"/>
                        <a:pt x="713" y="25"/>
                        <a:pt x="664" y="25"/>
                      </a:cubicBezTo>
                      <a:cubicBezTo>
                        <a:pt x="607" y="25"/>
                        <a:pt x="547" y="33"/>
                        <a:pt x="491" y="30"/>
                      </a:cubicBezTo>
                      <a:cubicBezTo>
                        <a:pt x="412" y="25"/>
                        <a:pt x="314" y="7"/>
                        <a:pt x="235" y="23"/>
                      </a:cubicBezTo>
                      <a:cubicBezTo>
                        <a:pt x="203" y="26"/>
                        <a:pt x="174" y="37"/>
                        <a:pt x="156" y="49"/>
                      </a:cubicBezTo>
                      <a:cubicBezTo>
                        <a:pt x="130" y="13"/>
                        <a:pt x="133" y="18"/>
                        <a:pt x="108" y="24"/>
                      </a:cubicBezTo>
                      <a:close/>
                    </a:path>
                  </a:pathLst>
                </a:custGeom>
                <a:solidFill>
                  <a:schemeClr val="accent4">
                    <a:lumMod val="50000"/>
                  </a:scheme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39" name="Freeform 34">
                  <a:extLst>
                    <a:ext uri="{FF2B5EF4-FFF2-40B4-BE49-F238E27FC236}">
                      <a16:creationId xmlns:a16="http://schemas.microsoft.com/office/drawing/2014/main" id="{026AA5D7-FA2F-04E8-8981-28BC2FF64BF6}"/>
                    </a:ext>
                  </a:extLst>
                </p:cNvPr>
                <p:cNvSpPr>
                  <a:spLocks/>
                </p:cNvSpPr>
                <p:nvPr/>
              </p:nvSpPr>
              <p:spPr bwMode="auto">
                <a:xfrm>
                  <a:off x="2305050" y="3617913"/>
                  <a:ext cx="676275" cy="596900"/>
                </a:xfrm>
                <a:custGeom>
                  <a:avLst/>
                  <a:gdLst/>
                  <a:ahLst/>
                  <a:cxnLst>
                    <a:cxn ang="0">
                      <a:pos x="506" y="1039"/>
                    </a:cxn>
                    <a:cxn ang="0">
                      <a:pos x="502" y="1171"/>
                    </a:cxn>
                    <a:cxn ang="0">
                      <a:pos x="549" y="1370"/>
                    </a:cxn>
                    <a:cxn ang="0">
                      <a:pos x="560" y="1531"/>
                    </a:cxn>
                    <a:cxn ang="0">
                      <a:pos x="584" y="1626"/>
                    </a:cxn>
                    <a:cxn ang="0">
                      <a:pos x="634" y="1767"/>
                    </a:cxn>
                    <a:cxn ang="0">
                      <a:pos x="719" y="1927"/>
                    </a:cxn>
                    <a:cxn ang="0">
                      <a:pos x="838" y="2026"/>
                    </a:cxn>
                    <a:cxn ang="0">
                      <a:pos x="898" y="2001"/>
                    </a:cxn>
                    <a:cxn ang="0">
                      <a:pos x="999" y="1976"/>
                    </a:cxn>
                    <a:cxn ang="0">
                      <a:pos x="1090" y="2058"/>
                    </a:cxn>
                    <a:cxn ang="0">
                      <a:pos x="1254" y="2067"/>
                    </a:cxn>
                    <a:cxn ang="0">
                      <a:pos x="1330" y="2051"/>
                    </a:cxn>
                    <a:cxn ang="0">
                      <a:pos x="1460" y="1992"/>
                    </a:cxn>
                    <a:cxn ang="0">
                      <a:pos x="1466" y="1767"/>
                    </a:cxn>
                    <a:cxn ang="0">
                      <a:pos x="1586" y="883"/>
                    </a:cxn>
                    <a:cxn ang="0">
                      <a:pos x="1638" y="835"/>
                    </a:cxn>
                    <a:cxn ang="0">
                      <a:pos x="1638" y="243"/>
                    </a:cxn>
                    <a:cxn ang="0">
                      <a:pos x="2068" y="243"/>
                    </a:cxn>
                    <a:cxn ang="0">
                      <a:pos x="2118" y="252"/>
                    </a:cxn>
                    <a:cxn ang="0">
                      <a:pos x="2249" y="197"/>
                    </a:cxn>
                    <a:cxn ang="0">
                      <a:pos x="2370" y="147"/>
                    </a:cxn>
                    <a:cxn ang="0">
                      <a:pos x="2326" y="107"/>
                    </a:cxn>
                    <a:cxn ang="0">
                      <a:pos x="2322" y="119"/>
                    </a:cxn>
                    <a:cxn ang="0">
                      <a:pos x="2182" y="96"/>
                    </a:cxn>
                    <a:cxn ang="0">
                      <a:pos x="1514" y="156"/>
                    </a:cxn>
                    <a:cxn ang="0">
                      <a:pos x="1266" y="145"/>
                    </a:cxn>
                    <a:cxn ang="0">
                      <a:pos x="986" y="75"/>
                    </a:cxn>
                    <a:cxn ang="0">
                      <a:pos x="422" y="76"/>
                    </a:cxn>
                    <a:cxn ang="0">
                      <a:pos x="170" y="47"/>
                    </a:cxn>
                    <a:cxn ang="0">
                      <a:pos x="58" y="235"/>
                    </a:cxn>
                    <a:cxn ang="0">
                      <a:pos x="136" y="331"/>
                    </a:cxn>
                    <a:cxn ang="0">
                      <a:pos x="276" y="579"/>
                    </a:cxn>
                    <a:cxn ang="0">
                      <a:pos x="406" y="847"/>
                    </a:cxn>
                  </a:cxnLst>
                  <a:rect l="0" t="0" r="r" b="b"/>
                  <a:pathLst>
                    <a:path w="2370" h="2091">
                      <a:moveTo>
                        <a:pt x="406" y="847"/>
                      </a:moveTo>
                      <a:cubicBezTo>
                        <a:pt x="468" y="890"/>
                        <a:pt x="515" y="961"/>
                        <a:pt x="506" y="1039"/>
                      </a:cubicBezTo>
                      <a:cubicBezTo>
                        <a:pt x="490" y="1031"/>
                        <a:pt x="490" y="1031"/>
                        <a:pt x="490" y="1031"/>
                      </a:cubicBezTo>
                      <a:cubicBezTo>
                        <a:pt x="502" y="1171"/>
                        <a:pt x="502" y="1171"/>
                        <a:pt x="502" y="1171"/>
                      </a:cubicBezTo>
                      <a:cubicBezTo>
                        <a:pt x="499" y="1259"/>
                        <a:pt x="499" y="1259"/>
                        <a:pt x="499" y="1259"/>
                      </a:cubicBezTo>
                      <a:cubicBezTo>
                        <a:pt x="549" y="1370"/>
                        <a:pt x="549" y="1370"/>
                        <a:pt x="549" y="1370"/>
                      </a:cubicBezTo>
                      <a:cubicBezTo>
                        <a:pt x="565" y="1491"/>
                        <a:pt x="565" y="1491"/>
                        <a:pt x="565" y="1491"/>
                      </a:cubicBezTo>
                      <a:cubicBezTo>
                        <a:pt x="560" y="1531"/>
                        <a:pt x="560" y="1531"/>
                        <a:pt x="560" y="1531"/>
                      </a:cubicBezTo>
                      <a:cubicBezTo>
                        <a:pt x="581" y="1579"/>
                        <a:pt x="581" y="1579"/>
                        <a:pt x="581" y="1579"/>
                      </a:cubicBezTo>
                      <a:cubicBezTo>
                        <a:pt x="584" y="1626"/>
                        <a:pt x="584" y="1626"/>
                        <a:pt x="584" y="1626"/>
                      </a:cubicBezTo>
                      <a:cubicBezTo>
                        <a:pt x="618" y="1679"/>
                        <a:pt x="618" y="1679"/>
                        <a:pt x="618" y="1679"/>
                      </a:cubicBezTo>
                      <a:cubicBezTo>
                        <a:pt x="580" y="1691"/>
                        <a:pt x="632" y="1744"/>
                        <a:pt x="634" y="1767"/>
                      </a:cubicBezTo>
                      <a:cubicBezTo>
                        <a:pt x="636" y="1802"/>
                        <a:pt x="651" y="1815"/>
                        <a:pt x="669" y="1843"/>
                      </a:cubicBezTo>
                      <a:cubicBezTo>
                        <a:pt x="687" y="1870"/>
                        <a:pt x="697" y="1902"/>
                        <a:pt x="719" y="1927"/>
                      </a:cubicBezTo>
                      <a:cubicBezTo>
                        <a:pt x="734" y="1945"/>
                        <a:pt x="756" y="1956"/>
                        <a:pt x="774" y="1972"/>
                      </a:cubicBezTo>
                      <a:cubicBezTo>
                        <a:pt x="792" y="1988"/>
                        <a:pt x="813" y="2020"/>
                        <a:pt x="838" y="2026"/>
                      </a:cubicBezTo>
                      <a:cubicBezTo>
                        <a:pt x="851" y="2029"/>
                        <a:pt x="860" y="2017"/>
                        <a:pt x="870" y="2012"/>
                      </a:cubicBezTo>
                      <a:cubicBezTo>
                        <a:pt x="879" y="2007"/>
                        <a:pt x="891" y="2009"/>
                        <a:pt x="898" y="2001"/>
                      </a:cubicBezTo>
                      <a:cubicBezTo>
                        <a:pt x="928" y="1969"/>
                        <a:pt x="907" y="1925"/>
                        <a:pt x="970" y="1939"/>
                      </a:cubicBezTo>
                      <a:cubicBezTo>
                        <a:pt x="963" y="1969"/>
                        <a:pt x="991" y="1955"/>
                        <a:pt x="999" y="1976"/>
                      </a:cubicBezTo>
                      <a:cubicBezTo>
                        <a:pt x="1011" y="2008"/>
                        <a:pt x="984" y="2053"/>
                        <a:pt x="1038" y="2039"/>
                      </a:cubicBezTo>
                      <a:cubicBezTo>
                        <a:pt x="1042" y="2057"/>
                        <a:pt x="1074" y="2054"/>
                        <a:pt x="1090" y="2058"/>
                      </a:cubicBezTo>
                      <a:cubicBezTo>
                        <a:pt x="1108" y="2063"/>
                        <a:pt x="1122" y="2077"/>
                        <a:pt x="1142" y="2078"/>
                      </a:cubicBezTo>
                      <a:cubicBezTo>
                        <a:pt x="1179" y="2079"/>
                        <a:pt x="1216" y="2064"/>
                        <a:pt x="1254" y="2067"/>
                      </a:cubicBezTo>
                      <a:cubicBezTo>
                        <a:pt x="1275" y="2068"/>
                        <a:pt x="1288" y="2091"/>
                        <a:pt x="1310" y="2089"/>
                      </a:cubicBezTo>
                      <a:cubicBezTo>
                        <a:pt x="1333" y="2086"/>
                        <a:pt x="1340" y="2070"/>
                        <a:pt x="1330" y="2051"/>
                      </a:cubicBezTo>
                      <a:cubicBezTo>
                        <a:pt x="1365" y="2049"/>
                        <a:pt x="1366" y="2032"/>
                        <a:pt x="1391" y="2015"/>
                      </a:cubicBezTo>
                      <a:cubicBezTo>
                        <a:pt x="1410" y="2002"/>
                        <a:pt x="1442" y="2010"/>
                        <a:pt x="1460" y="1992"/>
                      </a:cubicBezTo>
                      <a:cubicBezTo>
                        <a:pt x="1472" y="1979"/>
                        <a:pt x="1466" y="1947"/>
                        <a:pt x="1466" y="1931"/>
                      </a:cubicBezTo>
                      <a:cubicBezTo>
                        <a:pt x="1466" y="1767"/>
                        <a:pt x="1466" y="1767"/>
                        <a:pt x="1466" y="1767"/>
                      </a:cubicBezTo>
                      <a:cubicBezTo>
                        <a:pt x="1466" y="883"/>
                        <a:pt x="1466" y="883"/>
                        <a:pt x="1466" y="883"/>
                      </a:cubicBezTo>
                      <a:cubicBezTo>
                        <a:pt x="1586" y="883"/>
                        <a:pt x="1586" y="883"/>
                        <a:pt x="1586" y="883"/>
                      </a:cubicBezTo>
                      <a:cubicBezTo>
                        <a:pt x="1632" y="879"/>
                        <a:pt x="1632" y="879"/>
                        <a:pt x="1632" y="879"/>
                      </a:cubicBezTo>
                      <a:cubicBezTo>
                        <a:pt x="1638" y="835"/>
                        <a:pt x="1638" y="835"/>
                        <a:pt x="1638" y="835"/>
                      </a:cubicBezTo>
                      <a:cubicBezTo>
                        <a:pt x="1638" y="719"/>
                        <a:pt x="1638" y="719"/>
                        <a:pt x="1638" y="719"/>
                      </a:cubicBezTo>
                      <a:cubicBezTo>
                        <a:pt x="1638" y="243"/>
                        <a:pt x="1638" y="243"/>
                        <a:pt x="1638" y="243"/>
                      </a:cubicBezTo>
                      <a:cubicBezTo>
                        <a:pt x="2030" y="187"/>
                        <a:pt x="2030" y="187"/>
                        <a:pt x="2030" y="187"/>
                      </a:cubicBezTo>
                      <a:cubicBezTo>
                        <a:pt x="2068" y="243"/>
                        <a:pt x="2068" y="243"/>
                        <a:pt x="2068" y="243"/>
                      </a:cubicBezTo>
                      <a:cubicBezTo>
                        <a:pt x="2087" y="270"/>
                        <a:pt x="2087" y="270"/>
                        <a:pt x="2087" y="270"/>
                      </a:cubicBezTo>
                      <a:cubicBezTo>
                        <a:pt x="2118" y="252"/>
                        <a:pt x="2118" y="252"/>
                        <a:pt x="2118" y="252"/>
                      </a:cubicBezTo>
                      <a:cubicBezTo>
                        <a:pt x="2202" y="191"/>
                        <a:pt x="2202" y="191"/>
                        <a:pt x="2202" y="191"/>
                      </a:cubicBezTo>
                      <a:cubicBezTo>
                        <a:pt x="2249" y="197"/>
                        <a:pt x="2249" y="197"/>
                        <a:pt x="2249" y="197"/>
                      </a:cubicBezTo>
                      <a:cubicBezTo>
                        <a:pt x="2302" y="160"/>
                        <a:pt x="2302" y="160"/>
                        <a:pt x="2302" y="160"/>
                      </a:cubicBezTo>
                      <a:cubicBezTo>
                        <a:pt x="2370" y="147"/>
                        <a:pt x="2370" y="147"/>
                        <a:pt x="2370" y="147"/>
                      </a:cubicBezTo>
                      <a:cubicBezTo>
                        <a:pt x="2330" y="107"/>
                        <a:pt x="2330" y="107"/>
                        <a:pt x="2330" y="107"/>
                      </a:cubicBezTo>
                      <a:cubicBezTo>
                        <a:pt x="2326" y="107"/>
                        <a:pt x="2326" y="107"/>
                        <a:pt x="2326" y="107"/>
                      </a:cubicBezTo>
                      <a:cubicBezTo>
                        <a:pt x="2326" y="119"/>
                        <a:pt x="2326" y="119"/>
                        <a:pt x="2326" y="119"/>
                      </a:cubicBezTo>
                      <a:cubicBezTo>
                        <a:pt x="2322" y="119"/>
                        <a:pt x="2322" y="119"/>
                        <a:pt x="2322" y="119"/>
                      </a:cubicBezTo>
                      <a:cubicBezTo>
                        <a:pt x="2322" y="103"/>
                        <a:pt x="2322" y="103"/>
                        <a:pt x="2322" y="103"/>
                      </a:cubicBezTo>
                      <a:cubicBezTo>
                        <a:pt x="2275" y="101"/>
                        <a:pt x="2229" y="91"/>
                        <a:pt x="2182" y="96"/>
                      </a:cubicBezTo>
                      <a:cubicBezTo>
                        <a:pt x="1982" y="116"/>
                        <a:pt x="1790" y="184"/>
                        <a:pt x="1590" y="179"/>
                      </a:cubicBezTo>
                      <a:cubicBezTo>
                        <a:pt x="1562" y="178"/>
                        <a:pt x="1541" y="157"/>
                        <a:pt x="1514" y="156"/>
                      </a:cubicBezTo>
                      <a:cubicBezTo>
                        <a:pt x="1451" y="154"/>
                        <a:pt x="1390" y="153"/>
                        <a:pt x="1326" y="147"/>
                      </a:cubicBezTo>
                      <a:cubicBezTo>
                        <a:pt x="1306" y="145"/>
                        <a:pt x="1285" y="150"/>
                        <a:pt x="1266" y="145"/>
                      </a:cubicBezTo>
                      <a:cubicBezTo>
                        <a:pt x="1228" y="134"/>
                        <a:pt x="1217" y="81"/>
                        <a:pt x="1182" y="75"/>
                      </a:cubicBezTo>
                      <a:cubicBezTo>
                        <a:pt x="1119" y="66"/>
                        <a:pt x="1049" y="75"/>
                        <a:pt x="986" y="75"/>
                      </a:cubicBezTo>
                      <a:cubicBezTo>
                        <a:pt x="586" y="75"/>
                        <a:pt x="586" y="75"/>
                        <a:pt x="586" y="75"/>
                      </a:cubicBezTo>
                      <a:cubicBezTo>
                        <a:pt x="539" y="75"/>
                        <a:pt x="465" y="90"/>
                        <a:pt x="422" y="76"/>
                      </a:cubicBezTo>
                      <a:cubicBezTo>
                        <a:pt x="362" y="58"/>
                        <a:pt x="339" y="3"/>
                        <a:pt x="274" y="1"/>
                      </a:cubicBezTo>
                      <a:cubicBezTo>
                        <a:pt x="230" y="0"/>
                        <a:pt x="210" y="41"/>
                        <a:pt x="170" y="47"/>
                      </a:cubicBezTo>
                      <a:cubicBezTo>
                        <a:pt x="124" y="54"/>
                        <a:pt x="55" y="6"/>
                        <a:pt x="25" y="67"/>
                      </a:cubicBezTo>
                      <a:cubicBezTo>
                        <a:pt x="0" y="121"/>
                        <a:pt x="32" y="190"/>
                        <a:pt x="58" y="235"/>
                      </a:cubicBezTo>
                      <a:cubicBezTo>
                        <a:pt x="66" y="249"/>
                        <a:pt x="67" y="266"/>
                        <a:pt x="79" y="278"/>
                      </a:cubicBezTo>
                      <a:cubicBezTo>
                        <a:pt x="96" y="298"/>
                        <a:pt x="120" y="310"/>
                        <a:pt x="136" y="331"/>
                      </a:cubicBezTo>
                      <a:cubicBezTo>
                        <a:pt x="160" y="363"/>
                        <a:pt x="173" y="401"/>
                        <a:pt x="192" y="435"/>
                      </a:cubicBezTo>
                      <a:cubicBezTo>
                        <a:pt x="218" y="482"/>
                        <a:pt x="256" y="531"/>
                        <a:pt x="276" y="579"/>
                      </a:cubicBezTo>
                      <a:cubicBezTo>
                        <a:pt x="290" y="612"/>
                        <a:pt x="296" y="651"/>
                        <a:pt x="313" y="683"/>
                      </a:cubicBezTo>
                      <a:cubicBezTo>
                        <a:pt x="339" y="733"/>
                        <a:pt x="406" y="787"/>
                        <a:pt x="406" y="847"/>
                      </a:cubicBez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0" name="Freeform 35">
                  <a:extLst>
                    <a:ext uri="{FF2B5EF4-FFF2-40B4-BE49-F238E27FC236}">
                      <a16:creationId xmlns:a16="http://schemas.microsoft.com/office/drawing/2014/main" id="{0EB4497B-3F37-6E50-3DF6-194021DD92B7}"/>
                    </a:ext>
                  </a:extLst>
                </p:cNvPr>
                <p:cNvSpPr>
                  <a:spLocks/>
                </p:cNvSpPr>
                <p:nvPr/>
              </p:nvSpPr>
              <p:spPr bwMode="auto">
                <a:xfrm>
                  <a:off x="2717800" y="3656013"/>
                  <a:ext cx="469900" cy="458788"/>
                </a:xfrm>
                <a:custGeom>
                  <a:avLst/>
                  <a:gdLst/>
                  <a:ahLst/>
                  <a:cxnLst>
                    <a:cxn ang="0">
                      <a:pos x="181" y="735"/>
                    </a:cxn>
                    <a:cxn ang="0">
                      <a:pos x="13" y="735"/>
                    </a:cxn>
                    <a:cxn ang="0">
                      <a:pos x="13" y="1079"/>
                    </a:cxn>
                    <a:cxn ang="0">
                      <a:pos x="15" y="1222"/>
                    </a:cxn>
                    <a:cxn ang="0">
                      <a:pos x="79" y="1271"/>
                    </a:cxn>
                    <a:cxn ang="0">
                      <a:pos x="152" y="1427"/>
                    </a:cxn>
                    <a:cxn ang="0">
                      <a:pos x="121" y="1570"/>
                    </a:cxn>
                    <a:cxn ang="0">
                      <a:pos x="173" y="1578"/>
                    </a:cxn>
                    <a:cxn ang="0">
                      <a:pos x="325" y="1551"/>
                    </a:cxn>
                    <a:cxn ang="0">
                      <a:pos x="422" y="1490"/>
                    </a:cxn>
                    <a:cxn ang="0">
                      <a:pos x="484" y="1439"/>
                    </a:cxn>
                    <a:cxn ang="0">
                      <a:pos x="509" y="1379"/>
                    </a:cxn>
                    <a:cxn ang="0">
                      <a:pos x="601" y="1309"/>
                    </a:cxn>
                    <a:cxn ang="0">
                      <a:pos x="690" y="1369"/>
                    </a:cxn>
                    <a:cxn ang="0">
                      <a:pos x="737" y="1375"/>
                    </a:cxn>
                    <a:cxn ang="0">
                      <a:pos x="833" y="1406"/>
                    </a:cxn>
                    <a:cxn ang="0">
                      <a:pos x="892" y="1395"/>
                    </a:cxn>
                    <a:cxn ang="0">
                      <a:pos x="953" y="1389"/>
                    </a:cxn>
                    <a:cxn ang="0">
                      <a:pos x="1052" y="1222"/>
                    </a:cxn>
                    <a:cxn ang="0">
                      <a:pos x="1129" y="1194"/>
                    </a:cxn>
                    <a:cxn ang="0">
                      <a:pos x="1159" y="1159"/>
                    </a:cxn>
                    <a:cxn ang="0">
                      <a:pos x="1202" y="1133"/>
                    </a:cxn>
                    <a:cxn ang="0">
                      <a:pos x="1231" y="1036"/>
                    </a:cxn>
                    <a:cxn ang="0">
                      <a:pos x="1285" y="989"/>
                    </a:cxn>
                    <a:cxn ang="0">
                      <a:pos x="1324" y="976"/>
                    </a:cxn>
                    <a:cxn ang="0">
                      <a:pos x="1390" y="921"/>
                    </a:cxn>
                    <a:cxn ang="0">
                      <a:pos x="1450" y="851"/>
                    </a:cxn>
                    <a:cxn ang="0">
                      <a:pos x="1545" y="827"/>
                    </a:cxn>
                    <a:cxn ang="0">
                      <a:pos x="1586" y="782"/>
                    </a:cxn>
                    <a:cxn ang="0">
                      <a:pos x="1641" y="775"/>
                    </a:cxn>
                    <a:cxn ang="0">
                      <a:pos x="1593" y="703"/>
                    </a:cxn>
                    <a:cxn ang="0">
                      <a:pos x="1509" y="674"/>
                    </a:cxn>
                    <a:cxn ang="0">
                      <a:pos x="1381" y="603"/>
                    </a:cxn>
                    <a:cxn ang="0">
                      <a:pos x="1353" y="556"/>
                    </a:cxn>
                    <a:cxn ang="0">
                      <a:pos x="1355" y="477"/>
                    </a:cxn>
                    <a:cxn ang="0">
                      <a:pos x="1294" y="466"/>
                    </a:cxn>
                    <a:cxn ang="0">
                      <a:pos x="1264" y="404"/>
                    </a:cxn>
                    <a:cxn ang="0">
                      <a:pos x="1201" y="384"/>
                    </a:cxn>
                    <a:cxn ang="0">
                      <a:pos x="1087" y="302"/>
                    </a:cxn>
                    <a:cxn ang="0">
                      <a:pos x="1055" y="207"/>
                    </a:cxn>
                    <a:cxn ang="0">
                      <a:pos x="1026" y="174"/>
                    </a:cxn>
                    <a:cxn ang="0">
                      <a:pos x="938" y="50"/>
                    </a:cxn>
                    <a:cxn ang="0">
                      <a:pos x="923" y="7"/>
                    </a:cxn>
                    <a:cxn ang="0">
                      <a:pos x="889" y="9"/>
                    </a:cxn>
                    <a:cxn ang="0">
                      <a:pos x="812" y="41"/>
                    </a:cxn>
                    <a:cxn ang="0">
                      <a:pos x="765" y="35"/>
                    </a:cxn>
                    <a:cxn ang="0">
                      <a:pos x="681" y="89"/>
                    </a:cxn>
                    <a:cxn ang="0">
                      <a:pos x="646" y="115"/>
                    </a:cxn>
                    <a:cxn ang="0">
                      <a:pos x="584" y="44"/>
                    </a:cxn>
                    <a:cxn ang="0">
                      <a:pos x="501" y="51"/>
                    </a:cxn>
                    <a:cxn ang="0">
                      <a:pos x="285" y="92"/>
                    </a:cxn>
                    <a:cxn ang="0">
                      <a:pos x="187" y="99"/>
                    </a:cxn>
                    <a:cxn ang="0">
                      <a:pos x="181" y="143"/>
                    </a:cxn>
                    <a:cxn ang="0">
                      <a:pos x="181" y="259"/>
                    </a:cxn>
                    <a:cxn ang="0">
                      <a:pos x="181" y="735"/>
                    </a:cxn>
                  </a:cxnLst>
                  <a:rect l="0" t="0" r="r" b="b"/>
                  <a:pathLst>
                    <a:path w="1641" h="1607">
                      <a:moveTo>
                        <a:pt x="181" y="735"/>
                      </a:moveTo>
                      <a:cubicBezTo>
                        <a:pt x="13" y="735"/>
                        <a:pt x="13" y="735"/>
                        <a:pt x="13" y="735"/>
                      </a:cubicBezTo>
                      <a:cubicBezTo>
                        <a:pt x="13" y="1079"/>
                        <a:pt x="13" y="1079"/>
                        <a:pt x="13" y="1079"/>
                      </a:cubicBezTo>
                      <a:cubicBezTo>
                        <a:pt x="13" y="1119"/>
                        <a:pt x="0" y="1185"/>
                        <a:pt x="15" y="1222"/>
                      </a:cubicBezTo>
                      <a:cubicBezTo>
                        <a:pt x="25" y="1246"/>
                        <a:pt x="63" y="1251"/>
                        <a:pt x="79" y="1271"/>
                      </a:cubicBezTo>
                      <a:cubicBezTo>
                        <a:pt x="112" y="1313"/>
                        <a:pt x="138" y="1376"/>
                        <a:pt x="152" y="1427"/>
                      </a:cubicBezTo>
                      <a:cubicBezTo>
                        <a:pt x="167" y="1481"/>
                        <a:pt x="94" y="1510"/>
                        <a:pt x="121" y="1570"/>
                      </a:cubicBezTo>
                      <a:cubicBezTo>
                        <a:pt x="132" y="1595"/>
                        <a:pt x="154" y="1577"/>
                        <a:pt x="173" y="1578"/>
                      </a:cubicBezTo>
                      <a:cubicBezTo>
                        <a:pt x="207" y="1580"/>
                        <a:pt x="331" y="1607"/>
                        <a:pt x="325" y="1551"/>
                      </a:cubicBezTo>
                      <a:cubicBezTo>
                        <a:pt x="379" y="1551"/>
                        <a:pt x="385" y="1521"/>
                        <a:pt x="422" y="1490"/>
                      </a:cubicBezTo>
                      <a:cubicBezTo>
                        <a:pt x="443" y="1472"/>
                        <a:pt x="469" y="1464"/>
                        <a:pt x="484" y="1439"/>
                      </a:cubicBezTo>
                      <a:cubicBezTo>
                        <a:pt x="496" y="1419"/>
                        <a:pt x="491" y="1395"/>
                        <a:pt x="509" y="1379"/>
                      </a:cubicBezTo>
                      <a:cubicBezTo>
                        <a:pt x="507" y="1329"/>
                        <a:pt x="552" y="1295"/>
                        <a:pt x="601" y="1309"/>
                      </a:cubicBezTo>
                      <a:cubicBezTo>
                        <a:pt x="635" y="1318"/>
                        <a:pt x="659" y="1354"/>
                        <a:pt x="690" y="1369"/>
                      </a:cubicBezTo>
                      <a:cubicBezTo>
                        <a:pt x="705" y="1376"/>
                        <a:pt x="722" y="1369"/>
                        <a:pt x="737" y="1375"/>
                      </a:cubicBezTo>
                      <a:cubicBezTo>
                        <a:pt x="767" y="1387"/>
                        <a:pt x="799" y="1406"/>
                        <a:pt x="833" y="1406"/>
                      </a:cubicBezTo>
                      <a:cubicBezTo>
                        <a:pt x="854" y="1407"/>
                        <a:pt x="872" y="1397"/>
                        <a:pt x="892" y="1395"/>
                      </a:cubicBezTo>
                      <a:cubicBezTo>
                        <a:pt x="913" y="1392"/>
                        <a:pt x="933" y="1398"/>
                        <a:pt x="953" y="1389"/>
                      </a:cubicBezTo>
                      <a:cubicBezTo>
                        <a:pt x="1025" y="1357"/>
                        <a:pt x="1006" y="1272"/>
                        <a:pt x="1052" y="1222"/>
                      </a:cubicBezTo>
                      <a:cubicBezTo>
                        <a:pt x="1076" y="1197"/>
                        <a:pt x="1102" y="1207"/>
                        <a:pt x="1129" y="1194"/>
                      </a:cubicBezTo>
                      <a:cubicBezTo>
                        <a:pt x="1144" y="1187"/>
                        <a:pt x="1148" y="1170"/>
                        <a:pt x="1159" y="1159"/>
                      </a:cubicBezTo>
                      <a:cubicBezTo>
                        <a:pt x="1171" y="1148"/>
                        <a:pt x="1192" y="1146"/>
                        <a:pt x="1202" y="1133"/>
                      </a:cubicBezTo>
                      <a:cubicBezTo>
                        <a:pt x="1220" y="1108"/>
                        <a:pt x="1209" y="1063"/>
                        <a:pt x="1231" y="1036"/>
                      </a:cubicBezTo>
                      <a:cubicBezTo>
                        <a:pt x="1245" y="1019"/>
                        <a:pt x="1264" y="998"/>
                        <a:pt x="1285" y="989"/>
                      </a:cubicBezTo>
                      <a:cubicBezTo>
                        <a:pt x="1297" y="983"/>
                        <a:pt x="1313" y="985"/>
                        <a:pt x="1324" y="976"/>
                      </a:cubicBezTo>
                      <a:cubicBezTo>
                        <a:pt x="1344" y="960"/>
                        <a:pt x="1373" y="941"/>
                        <a:pt x="1390" y="921"/>
                      </a:cubicBezTo>
                      <a:cubicBezTo>
                        <a:pt x="1409" y="900"/>
                        <a:pt x="1427" y="867"/>
                        <a:pt x="1450" y="851"/>
                      </a:cubicBezTo>
                      <a:cubicBezTo>
                        <a:pt x="1475" y="833"/>
                        <a:pt x="1516" y="839"/>
                        <a:pt x="1545" y="827"/>
                      </a:cubicBezTo>
                      <a:cubicBezTo>
                        <a:pt x="1570" y="817"/>
                        <a:pt x="1567" y="796"/>
                        <a:pt x="1586" y="782"/>
                      </a:cubicBezTo>
                      <a:cubicBezTo>
                        <a:pt x="1601" y="771"/>
                        <a:pt x="1624" y="775"/>
                        <a:pt x="1641" y="775"/>
                      </a:cubicBezTo>
                      <a:cubicBezTo>
                        <a:pt x="1624" y="738"/>
                        <a:pt x="1584" y="752"/>
                        <a:pt x="1593" y="703"/>
                      </a:cubicBezTo>
                      <a:cubicBezTo>
                        <a:pt x="1568" y="692"/>
                        <a:pt x="1535" y="679"/>
                        <a:pt x="1509" y="674"/>
                      </a:cubicBezTo>
                      <a:cubicBezTo>
                        <a:pt x="1457" y="664"/>
                        <a:pt x="1393" y="670"/>
                        <a:pt x="1381" y="603"/>
                      </a:cubicBezTo>
                      <a:cubicBezTo>
                        <a:pt x="1365" y="590"/>
                        <a:pt x="1351" y="578"/>
                        <a:pt x="1353" y="556"/>
                      </a:cubicBezTo>
                      <a:cubicBezTo>
                        <a:pt x="1355" y="535"/>
                        <a:pt x="1373" y="496"/>
                        <a:pt x="1355" y="477"/>
                      </a:cubicBezTo>
                      <a:cubicBezTo>
                        <a:pt x="1339" y="462"/>
                        <a:pt x="1312" y="478"/>
                        <a:pt x="1294" y="466"/>
                      </a:cubicBezTo>
                      <a:cubicBezTo>
                        <a:pt x="1276" y="454"/>
                        <a:pt x="1285" y="419"/>
                        <a:pt x="1264" y="404"/>
                      </a:cubicBezTo>
                      <a:cubicBezTo>
                        <a:pt x="1245" y="390"/>
                        <a:pt x="1222" y="393"/>
                        <a:pt x="1201" y="384"/>
                      </a:cubicBezTo>
                      <a:cubicBezTo>
                        <a:pt x="1169" y="370"/>
                        <a:pt x="1110" y="328"/>
                        <a:pt x="1087" y="302"/>
                      </a:cubicBezTo>
                      <a:cubicBezTo>
                        <a:pt x="1061" y="274"/>
                        <a:pt x="1068" y="238"/>
                        <a:pt x="1055" y="207"/>
                      </a:cubicBezTo>
                      <a:cubicBezTo>
                        <a:pt x="1049" y="194"/>
                        <a:pt x="1034" y="186"/>
                        <a:pt x="1026" y="174"/>
                      </a:cubicBezTo>
                      <a:cubicBezTo>
                        <a:pt x="998" y="133"/>
                        <a:pt x="970" y="89"/>
                        <a:pt x="938" y="50"/>
                      </a:cubicBezTo>
                      <a:cubicBezTo>
                        <a:pt x="929" y="38"/>
                        <a:pt x="933" y="15"/>
                        <a:pt x="923" y="7"/>
                      </a:cubicBezTo>
                      <a:cubicBezTo>
                        <a:pt x="913" y="0"/>
                        <a:pt x="899" y="8"/>
                        <a:pt x="889" y="9"/>
                      </a:cubicBezTo>
                      <a:cubicBezTo>
                        <a:pt x="851" y="13"/>
                        <a:pt x="844" y="21"/>
                        <a:pt x="812" y="41"/>
                      </a:cubicBezTo>
                      <a:cubicBezTo>
                        <a:pt x="794" y="53"/>
                        <a:pt x="784" y="29"/>
                        <a:pt x="765" y="35"/>
                      </a:cubicBezTo>
                      <a:cubicBezTo>
                        <a:pt x="737" y="45"/>
                        <a:pt x="704" y="71"/>
                        <a:pt x="681" y="89"/>
                      </a:cubicBezTo>
                      <a:cubicBezTo>
                        <a:pt x="672" y="97"/>
                        <a:pt x="658" y="115"/>
                        <a:pt x="646" y="115"/>
                      </a:cubicBezTo>
                      <a:cubicBezTo>
                        <a:pt x="627" y="115"/>
                        <a:pt x="607" y="51"/>
                        <a:pt x="584" y="44"/>
                      </a:cubicBezTo>
                      <a:cubicBezTo>
                        <a:pt x="559" y="37"/>
                        <a:pt x="526" y="48"/>
                        <a:pt x="501" y="51"/>
                      </a:cubicBezTo>
                      <a:cubicBezTo>
                        <a:pt x="428" y="61"/>
                        <a:pt x="357" y="80"/>
                        <a:pt x="285" y="92"/>
                      </a:cubicBezTo>
                      <a:cubicBezTo>
                        <a:pt x="261" y="96"/>
                        <a:pt x="206" y="84"/>
                        <a:pt x="187" y="99"/>
                      </a:cubicBezTo>
                      <a:cubicBezTo>
                        <a:pt x="177" y="107"/>
                        <a:pt x="181" y="131"/>
                        <a:pt x="181" y="143"/>
                      </a:cubicBezTo>
                      <a:cubicBezTo>
                        <a:pt x="181" y="259"/>
                        <a:pt x="181" y="259"/>
                        <a:pt x="181" y="259"/>
                      </a:cubicBezTo>
                      <a:lnTo>
                        <a:pt x="181" y="735"/>
                      </a:ln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1" name="Freeform 36">
                  <a:extLst>
                    <a:ext uri="{FF2B5EF4-FFF2-40B4-BE49-F238E27FC236}">
                      <a16:creationId xmlns:a16="http://schemas.microsoft.com/office/drawing/2014/main" id="{35371FA6-3CEF-183C-D4FB-2528A84D9FFA}"/>
                    </a:ext>
                  </a:extLst>
                </p:cNvPr>
                <p:cNvSpPr>
                  <a:spLocks noEditPoints="1"/>
                </p:cNvSpPr>
                <p:nvPr/>
              </p:nvSpPr>
              <p:spPr bwMode="auto">
                <a:xfrm>
                  <a:off x="2544763" y="3873500"/>
                  <a:ext cx="817563" cy="630238"/>
                </a:xfrm>
                <a:custGeom>
                  <a:avLst/>
                  <a:gdLst/>
                  <a:ahLst/>
                  <a:cxnLst>
                    <a:cxn ang="0">
                      <a:pos x="2186" y="15"/>
                    </a:cxn>
                    <a:cxn ang="0">
                      <a:pos x="2046" y="87"/>
                    </a:cxn>
                    <a:cxn ang="0">
                      <a:pos x="1842" y="264"/>
                    </a:cxn>
                    <a:cxn ang="0">
                      <a:pos x="1806" y="336"/>
                    </a:cxn>
                    <a:cxn ang="0">
                      <a:pos x="1750" y="396"/>
                    </a:cxn>
                    <a:cxn ang="0">
                      <a:pos x="1634" y="448"/>
                    </a:cxn>
                    <a:cxn ang="0">
                      <a:pos x="1546" y="628"/>
                    </a:cxn>
                    <a:cxn ang="0">
                      <a:pos x="1430" y="640"/>
                    </a:cxn>
                    <a:cxn ang="0">
                      <a:pos x="1374" y="628"/>
                    </a:cxn>
                    <a:cxn ang="0">
                      <a:pos x="1306" y="608"/>
                    </a:cxn>
                    <a:cxn ang="0">
                      <a:pos x="1190" y="540"/>
                    </a:cxn>
                    <a:cxn ang="0">
                      <a:pos x="1102" y="628"/>
                    </a:cxn>
                    <a:cxn ang="0">
                      <a:pos x="973" y="775"/>
                    </a:cxn>
                    <a:cxn ang="0">
                      <a:pos x="906" y="815"/>
                    </a:cxn>
                    <a:cxn ang="0">
                      <a:pos x="739" y="813"/>
                    </a:cxn>
                    <a:cxn ang="0">
                      <a:pos x="774" y="700"/>
                    </a:cxn>
                    <a:cxn ang="0">
                      <a:pos x="734" y="588"/>
                    </a:cxn>
                    <a:cxn ang="0">
                      <a:pos x="618" y="500"/>
                    </a:cxn>
                    <a:cxn ang="0">
                      <a:pos x="618" y="1092"/>
                    </a:cxn>
                    <a:cxn ang="0">
                      <a:pos x="486" y="1176"/>
                    </a:cxn>
                    <a:cxn ang="0">
                      <a:pos x="294" y="1166"/>
                    </a:cxn>
                    <a:cxn ang="0">
                      <a:pos x="158" y="1052"/>
                    </a:cxn>
                    <a:cxn ang="0">
                      <a:pos x="138" y="1036"/>
                    </a:cxn>
                    <a:cxn ang="0">
                      <a:pos x="52" y="1090"/>
                    </a:cxn>
                    <a:cxn ang="0">
                      <a:pos x="65" y="1220"/>
                    </a:cxn>
                    <a:cxn ang="0">
                      <a:pos x="326" y="1784"/>
                    </a:cxn>
                    <a:cxn ang="0">
                      <a:pos x="245" y="1860"/>
                    </a:cxn>
                    <a:cxn ang="0">
                      <a:pos x="350" y="2012"/>
                    </a:cxn>
                    <a:cxn ang="0">
                      <a:pos x="362" y="2124"/>
                    </a:cxn>
                    <a:cxn ang="0">
                      <a:pos x="413" y="2125"/>
                    </a:cxn>
                    <a:cxn ang="0">
                      <a:pos x="614" y="2202"/>
                    </a:cxn>
                    <a:cxn ang="0">
                      <a:pos x="790" y="2128"/>
                    </a:cxn>
                    <a:cxn ang="0">
                      <a:pos x="882" y="2128"/>
                    </a:cxn>
                    <a:cxn ang="0">
                      <a:pos x="1014" y="2075"/>
                    </a:cxn>
                    <a:cxn ang="0">
                      <a:pos x="1246" y="2060"/>
                    </a:cxn>
                    <a:cxn ang="0">
                      <a:pos x="1614" y="2064"/>
                    </a:cxn>
                    <a:cxn ang="0">
                      <a:pos x="1738" y="2023"/>
                    </a:cxn>
                    <a:cxn ang="0">
                      <a:pos x="2122" y="1802"/>
                    </a:cxn>
                    <a:cxn ang="0">
                      <a:pos x="2381" y="1568"/>
                    </a:cxn>
                    <a:cxn ang="0">
                      <a:pos x="2554" y="1308"/>
                    </a:cxn>
                    <a:cxn ang="0">
                      <a:pos x="2771" y="1112"/>
                    </a:cxn>
                    <a:cxn ang="0">
                      <a:pos x="2854" y="808"/>
                    </a:cxn>
                    <a:cxn ang="0">
                      <a:pos x="2704" y="812"/>
                    </a:cxn>
                    <a:cxn ang="0">
                      <a:pos x="2514" y="808"/>
                    </a:cxn>
                    <a:cxn ang="0">
                      <a:pos x="2598" y="637"/>
                    </a:cxn>
                    <a:cxn ang="0">
                      <a:pos x="2695" y="632"/>
                    </a:cxn>
                    <a:cxn ang="0">
                      <a:pos x="2702" y="432"/>
                    </a:cxn>
                    <a:cxn ang="0">
                      <a:pos x="2627" y="226"/>
                    </a:cxn>
                    <a:cxn ang="0">
                      <a:pos x="2578" y="36"/>
                    </a:cxn>
                    <a:cxn ang="0">
                      <a:pos x="2402" y="34"/>
                    </a:cxn>
                    <a:cxn ang="0">
                      <a:pos x="2263" y="1"/>
                    </a:cxn>
                    <a:cxn ang="0">
                      <a:pos x="2158" y="1152"/>
                    </a:cxn>
                    <a:cxn ang="0">
                      <a:pos x="2194" y="1332"/>
                    </a:cxn>
                    <a:cxn ang="0">
                      <a:pos x="2206" y="1352"/>
                    </a:cxn>
                    <a:cxn ang="0">
                      <a:pos x="2068" y="1394"/>
                    </a:cxn>
                    <a:cxn ang="0">
                      <a:pos x="1933" y="1436"/>
                    </a:cxn>
                    <a:cxn ang="0">
                      <a:pos x="1902" y="1260"/>
                    </a:cxn>
                    <a:cxn ang="0">
                      <a:pos x="2034" y="1157"/>
                    </a:cxn>
                  </a:cxnLst>
                  <a:rect l="0" t="0" r="r" b="b"/>
                  <a:pathLst>
                    <a:path w="2864" h="2205">
                      <a:moveTo>
                        <a:pt x="2263" y="1"/>
                      </a:moveTo>
                      <a:cubicBezTo>
                        <a:pt x="2235" y="2"/>
                        <a:pt x="2206" y="7"/>
                        <a:pt x="2186" y="15"/>
                      </a:cubicBezTo>
                      <a:cubicBezTo>
                        <a:pt x="2166" y="24"/>
                        <a:pt x="2169" y="45"/>
                        <a:pt x="2153" y="56"/>
                      </a:cubicBezTo>
                      <a:cubicBezTo>
                        <a:pt x="2120" y="80"/>
                        <a:pt x="2078" y="66"/>
                        <a:pt x="2046" y="87"/>
                      </a:cubicBezTo>
                      <a:cubicBezTo>
                        <a:pt x="2014" y="107"/>
                        <a:pt x="2000" y="151"/>
                        <a:pt x="1970" y="174"/>
                      </a:cubicBezTo>
                      <a:cubicBezTo>
                        <a:pt x="1931" y="204"/>
                        <a:pt x="1865" y="217"/>
                        <a:pt x="1842" y="264"/>
                      </a:cubicBezTo>
                      <a:cubicBezTo>
                        <a:pt x="1830" y="260"/>
                        <a:pt x="1830" y="260"/>
                        <a:pt x="1830" y="260"/>
                      </a:cubicBezTo>
                      <a:cubicBezTo>
                        <a:pt x="1819" y="281"/>
                        <a:pt x="1812" y="313"/>
                        <a:pt x="1806" y="336"/>
                      </a:cubicBezTo>
                      <a:cubicBezTo>
                        <a:pt x="1803" y="347"/>
                        <a:pt x="1809" y="359"/>
                        <a:pt x="1802" y="368"/>
                      </a:cubicBezTo>
                      <a:cubicBezTo>
                        <a:pt x="1791" y="382"/>
                        <a:pt x="1763" y="383"/>
                        <a:pt x="1750" y="396"/>
                      </a:cubicBezTo>
                      <a:cubicBezTo>
                        <a:pt x="1740" y="405"/>
                        <a:pt x="1740" y="425"/>
                        <a:pt x="1726" y="432"/>
                      </a:cubicBezTo>
                      <a:cubicBezTo>
                        <a:pt x="1701" y="444"/>
                        <a:pt x="1652" y="421"/>
                        <a:pt x="1634" y="448"/>
                      </a:cubicBezTo>
                      <a:cubicBezTo>
                        <a:pt x="1629" y="456"/>
                        <a:pt x="1636" y="475"/>
                        <a:pt x="1634" y="484"/>
                      </a:cubicBezTo>
                      <a:cubicBezTo>
                        <a:pt x="1621" y="535"/>
                        <a:pt x="1600" y="606"/>
                        <a:pt x="1546" y="628"/>
                      </a:cubicBezTo>
                      <a:cubicBezTo>
                        <a:pt x="1526" y="636"/>
                        <a:pt x="1505" y="614"/>
                        <a:pt x="1490" y="620"/>
                      </a:cubicBezTo>
                      <a:cubicBezTo>
                        <a:pt x="1469" y="629"/>
                        <a:pt x="1457" y="647"/>
                        <a:pt x="1430" y="640"/>
                      </a:cubicBezTo>
                      <a:cubicBezTo>
                        <a:pt x="1419" y="637"/>
                        <a:pt x="1409" y="627"/>
                        <a:pt x="1398" y="624"/>
                      </a:cubicBezTo>
                      <a:cubicBezTo>
                        <a:pt x="1388" y="622"/>
                        <a:pt x="1382" y="631"/>
                        <a:pt x="1374" y="628"/>
                      </a:cubicBezTo>
                      <a:cubicBezTo>
                        <a:pt x="1362" y="623"/>
                        <a:pt x="1362" y="608"/>
                        <a:pt x="1350" y="604"/>
                      </a:cubicBezTo>
                      <a:cubicBezTo>
                        <a:pt x="1336" y="599"/>
                        <a:pt x="1320" y="615"/>
                        <a:pt x="1306" y="608"/>
                      </a:cubicBezTo>
                      <a:cubicBezTo>
                        <a:pt x="1290" y="600"/>
                        <a:pt x="1281" y="581"/>
                        <a:pt x="1266" y="572"/>
                      </a:cubicBezTo>
                      <a:cubicBezTo>
                        <a:pt x="1241" y="557"/>
                        <a:pt x="1218" y="547"/>
                        <a:pt x="1190" y="540"/>
                      </a:cubicBezTo>
                      <a:cubicBezTo>
                        <a:pt x="1141" y="528"/>
                        <a:pt x="1109" y="572"/>
                        <a:pt x="1106" y="608"/>
                      </a:cubicBezTo>
                      <a:cubicBezTo>
                        <a:pt x="1104" y="624"/>
                        <a:pt x="1086" y="615"/>
                        <a:pt x="1102" y="628"/>
                      </a:cubicBezTo>
                      <a:cubicBezTo>
                        <a:pt x="1054" y="708"/>
                        <a:pt x="1054" y="708"/>
                        <a:pt x="1054" y="708"/>
                      </a:cubicBezTo>
                      <a:cubicBezTo>
                        <a:pt x="1009" y="715"/>
                        <a:pt x="1003" y="750"/>
                        <a:pt x="973" y="775"/>
                      </a:cubicBezTo>
                      <a:cubicBezTo>
                        <a:pt x="959" y="787"/>
                        <a:pt x="935" y="785"/>
                        <a:pt x="918" y="792"/>
                      </a:cubicBezTo>
                      <a:cubicBezTo>
                        <a:pt x="918" y="803"/>
                        <a:pt x="918" y="812"/>
                        <a:pt x="906" y="815"/>
                      </a:cubicBezTo>
                      <a:cubicBezTo>
                        <a:pt x="866" y="826"/>
                        <a:pt x="817" y="811"/>
                        <a:pt x="778" y="809"/>
                      </a:cubicBezTo>
                      <a:cubicBezTo>
                        <a:pt x="765" y="808"/>
                        <a:pt x="751" y="820"/>
                        <a:pt x="739" y="813"/>
                      </a:cubicBezTo>
                      <a:cubicBezTo>
                        <a:pt x="720" y="801"/>
                        <a:pt x="724" y="767"/>
                        <a:pt x="734" y="752"/>
                      </a:cubicBezTo>
                      <a:cubicBezTo>
                        <a:pt x="746" y="734"/>
                        <a:pt x="761" y="717"/>
                        <a:pt x="774" y="700"/>
                      </a:cubicBezTo>
                      <a:cubicBezTo>
                        <a:pt x="774" y="696"/>
                        <a:pt x="774" y="696"/>
                        <a:pt x="774" y="696"/>
                      </a:cubicBezTo>
                      <a:cubicBezTo>
                        <a:pt x="734" y="588"/>
                        <a:pt x="734" y="588"/>
                        <a:pt x="734" y="588"/>
                      </a:cubicBezTo>
                      <a:cubicBezTo>
                        <a:pt x="737" y="530"/>
                        <a:pt x="663" y="497"/>
                        <a:pt x="634" y="460"/>
                      </a:cubicBezTo>
                      <a:cubicBezTo>
                        <a:pt x="615" y="466"/>
                        <a:pt x="618" y="483"/>
                        <a:pt x="618" y="500"/>
                      </a:cubicBezTo>
                      <a:cubicBezTo>
                        <a:pt x="618" y="612"/>
                        <a:pt x="618" y="612"/>
                        <a:pt x="618" y="612"/>
                      </a:cubicBezTo>
                      <a:cubicBezTo>
                        <a:pt x="618" y="1092"/>
                        <a:pt x="618" y="1092"/>
                        <a:pt x="618" y="1092"/>
                      </a:cubicBezTo>
                      <a:cubicBezTo>
                        <a:pt x="563" y="1097"/>
                        <a:pt x="529" y="1129"/>
                        <a:pt x="482" y="1148"/>
                      </a:cubicBezTo>
                      <a:cubicBezTo>
                        <a:pt x="486" y="1176"/>
                        <a:pt x="486" y="1176"/>
                        <a:pt x="486" y="1176"/>
                      </a:cubicBezTo>
                      <a:cubicBezTo>
                        <a:pt x="461" y="1180"/>
                        <a:pt x="450" y="1166"/>
                        <a:pt x="426" y="1164"/>
                      </a:cubicBezTo>
                      <a:cubicBezTo>
                        <a:pt x="385" y="1161"/>
                        <a:pt x="332" y="1178"/>
                        <a:pt x="294" y="1166"/>
                      </a:cubicBezTo>
                      <a:cubicBezTo>
                        <a:pt x="260" y="1155"/>
                        <a:pt x="209" y="1126"/>
                        <a:pt x="174" y="1136"/>
                      </a:cubicBezTo>
                      <a:cubicBezTo>
                        <a:pt x="158" y="1052"/>
                        <a:pt x="158" y="1052"/>
                        <a:pt x="158" y="1052"/>
                      </a:cubicBezTo>
                      <a:cubicBezTo>
                        <a:pt x="142" y="1060"/>
                        <a:pt x="142" y="1060"/>
                        <a:pt x="142" y="1060"/>
                      </a:cubicBezTo>
                      <a:cubicBezTo>
                        <a:pt x="138" y="1036"/>
                        <a:pt x="138" y="1036"/>
                        <a:pt x="138" y="1036"/>
                      </a:cubicBezTo>
                      <a:cubicBezTo>
                        <a:pt x="131" y="1032"/>
                        <a:pt x="125" y="1027"/>
                        <a:pt x="118" y="1024"/>
                      </a:cubicBezTo>
                      <a:cubicBezTo>
                        <a:pt x="64" y="1002"/>
                        <a:pt x="73" y="1067"/>
                        <a:pt x="52" y="1090"/>
                      </a:cubicBezTo>
                      <a:cubicBezTo>
                        <a:pt x="39" y="1103"/>
                        <a:pt x="0" y="1108"/>
                        <a:pt x="7" y="1132"/>
                      </a:cubicBezTo>
                      <a:cubicBezTo>
                        <a:pt x="16" y="1168"/>
                        <a:pt x="50" y="1187"/>
                        <a:pt x="65" y="1220"/>
                      </a:cubicBezTo>
                      <a:cubicBezTo>
                        <a:pt x="111" y="1326"/>
                        <a:pt x="140" y="1434"/>
                        <a:pt x="204" y="1532"/>
                      </a:cubicBezTo>
                      <a:cubicBezTo>
                        <a:pt x="259" y="1616"/>
                        <a:pt x="326" y="1677"/>
                        <a:pt x="326" y="1784"/>
                      </a:cubicBezTo>
                      <a:cubicBezTo>
                        <a:pt x="326" y="1805"/>
                        <a:pt x="315" y="1831"/>
                        <a:pt x="294" y="1839"/>
                      </a:cubicBezTo>
                      <a:cubicBezTo>
                        <a:pt x="277" y="1846"/>
                        <a:pt x="248" y="1833"/>
                        <a:pt x="245" y="1860"/>
                      </a:cubicBezTo>
                      <a:cubicBezTo>
                        <a:pt x="240" y="1898"/>
                        <a:pt x="265" y="1885"/>
                        <a:pt x="280" y="1905"/>
                      </a:cubicBezTo>
                      <a:cubicBezTo>
                        <a:pt x="303" y="1937"/>
                        <a:pt x="313" y="1988"/>
                        <a:pt x="350" y="2012"/>
                      </a:cubicBezTo>
                      <a:cubicBezTo>
                        <a:pt x="350" y="2016"/>
                        <a:pt x="350" y="2016"/>
                        <a:pt x="350" y="2016"/>
                      </a:cubicBezTo>
                      <a:cubicBezTo>
                        <a:pt x="327" y="2038"/>
                        <a:pt x="305" y="2137"/>
                        <a:pt x="362" y="2124"/>
                      </a:cubicBezTo>
                      <a:cubicBezTo>
                        <a:pt x="357" y="2098"/>
                        <a:pt x="377" y="2048"/>
                        <a:pt x="408" y="2085"/>
                      </a:cubicBezTo>
                      <a:cubicBezTo>
                        <a:pt x="417" y="2097"/>
                        <a:pt x="402" y="2115"/>
                        <a:pt x="413" y="2125"/>
                      </a:cubicBezTo>
                      <a:cubicBezTo>
                        <a:pt x="432" y="2143"/>
                        <a:pt x="506" y="2114"/>
                        <a:pt x="498" y="2168"/>
                      </a:cubicBezTo>
                      <a:cubicBezTo>
                        <a:pt x="538" y="2175"/>
                        <a:pt x="570" y="2205"/>
                        <a:pt x="614" y="2202"/>
                      </a:cubicBezTo>
                      <a:cubicBezTo>
                        <a:pt x="634" y="2200"/>
                        <a:pt x="656" y="2177"/>
                        <a:pt x="674" y="2168"/>
                      </a:cubicBezTo>
                      <a:cubicBezTo>
                        <a:pt x="708" y="2149"/>
                        <a:pt x="752" y="2132"/>
                        <a:pt x="790" y="2128"/>
                      </a:cubicBezTo>
                      <a:cubicBezTo>
                        <a:pt x="806" y="2126"/>
                        <a:pt x="822" y="2136"/>
                        <a:pt x="838" y="2138"/>
                      </a:cubicBezTo>
                      <a:cubicBezTo>
                        <a:pt x="854" y="2140"/>
                        <a:pt x="866" y="2129"/>
                        <a:pt x="882" y="2128"/>
                      </a:cubicBezTo>
                      <a:cubicBezTo>
                        <a:pt x="902" y="2126"/>
                        <a:pt x="918" y="2134"/>
                        <a:pt x="938" y="2127"/>
                      </a:cubicBezTo>
                      <a:cubicBezTo>
                        <a:pt x="967" y="2116"/>
                        <a:pt x="981" y="2082"/>
                        <a:pt x="1014" y="2075"/>
                      </a:cubicBezTo>
                      <a:cubicBezTo>
                        <a:pt x="1077" y="2062"/>
                        <a:pt x="1127" y="2080"/>
                        <a:pt x="1190" y="2079"/>
                      </a:cubicBezTo>
                      <a:cubicBezTo>
                        <a:pt x="1211" y="2079"/>
                        <a:pt x="1224" y="2061"/>
                        <a:pt x="1246" y="2060"/>
                      </a:cubicBezTo>
                      <a:cubicBezTo>
                        <a:pt x="1314" y="2059"/>
                        <a:pt x="1393" y="2083"/>
                        <a:pt x="1458" y="2100"/>
                      </a:cubicBezTo>
                      <a:cubicBezTo>
                        <a:pt x="1497" y="2025"/>
                        <a:pt x="1555" y="2089"/>
                        <a:pt x="1614" y="2064"/>
                      </a:cubicBezTo>
                      <a:cubicBezTo>
                        <a:pt x="1594" y="2033"/>
                        <a:pt x="1612" y="2019"/>
                        <a:pt x="1646" y="2014"/>
                      </a:cubicBezTo>
                      <a:cubicBezTo>
                        <a:pt x="1677" y="2009"/>
                        <a:pt x="1706" y="2028"/>
                        <a:pt x="1738" y="2023"/>
                      </a:cubicBezTo>
                      <a:cubicBezTo>
                        <a:pt x="1837" y="2007"/>
                        <a:pt x="1949" y="1932"/>
                        <a:pt x="2025" y="1869"/>
                      </a:cubicBezTo>
                      <a:cubicBezTo>
                        <a:pt x="2055" y="1844"/>
                        <a:pt x="2093" y="1829"/>
                        <a:pt x="2122" y="1802"/>
                      </a:cubicBezTo>
                      <a:cubicBezTo>
                        <a:pt x="2168" y="1759"/>
                        <a:pt x="2207" y="1705"/>
                        <a:pt x="2256" y="1665"/>
                      </a:cubicBezTo>
                      <a:cubicBezTo>
                        <a:pt x="2297" y="1631"/>
                        <a:pt x="2346" y="1610"/>
                        <a:pt x="2381" y="1568"/>
                      </a:cubicBezTo>
                      <a:cubicBezTo>
                        <a:pt x="2438" y="1500"/>
                        <a:pt x="2488" y="1423"/>
                        <a:pt x="2539" y="1351"/>
                      </a:cubicBezTo>
                      <a:cubicBezTo>
                        <a:pt x="2548" y="1339"/>
                        <a:pt x="2546" y="1322"/>
                        <a:pt x="2554" y="1308"/>
                      </a:cubicBezTo>
                      <a:cubicBezTo>
                        <a:pt x="2568" y="1283"/>
                        <a:pt x="2592" y="1262"/>
                        <a:pt x="2611" y="1240"/>
                      </a:cubicBezTo>
                      <a:cubicBezTo>
                        <a:pt x="2658" y="1189"/>
                        <a:pt x="2731" y="1170"/>
                        <a:pt x="2771" y="1112"/>
                      </a:cubicBezTo>
                      <a:cubicBezTo>
                        <a:pt x="2808" y="1060"/>
                        <a:pt x="2801" y="997"/>
                        <a:pt x="2820" y="939"/>
                      </a:cubicBezTo>
                      <a:cubicBezTo>
                        <a:pt x="2834" y="894"/>
                        <a:pt x="2864" y="857"/>
                        <a:pt x="2854" y="808"/>
                      </a:cubicBezTo>
                      <a:cubicBezTo>
                        <a:pt x="2823" y="821"/>
                        <a:pt x="2783" y="818"/>
                        <a:pt x="2750" y="816"/>
                      </a:cubicBezTo>
                      <a:cubicBezTo>
                        <a:pt x="2736" y="815"/>
                        <a:pt x="2717" y="803"/>
                        <a:pt x="2704" y="812"/>
                      </a:cubicBezTo>
                      <a:cubicBezTo>
                        <a:pt x="2684" y="827"/>
                        <a:pt x="2688" y="875"/>
                        <a:pt x="2690" y="896"/>
                      </a:cubicBezTo>
                      <a:cubicBezTo>
                        <a:pt x="2623" y="896"/>
                        <a:pt x="2527" y="893"/>
                        <a:pt x="2514" y="808"/>
                      </a:cubicBezTo>
                      <a:cubicBezTo>
                        <a:pt x="2485" y="791"/>
                        <a:pt x="2495" y="733"/>
                        <a:pt x="2526" y="724"/>
                      </a:cubicBezTo>
                      <a:cubicBezTo>
                        <a:pt x="2539" y="696"/>
                        <a:pt x="2557" y="632"/>
                        <a:pt x="2598" y="637"/>
                      </a:cubicBezTo>
                      <a:cubicBezTo>
                        <a:pt x="2635" y="641"/>
                        <a:pt x="2657" y="680"/>
                        <a:pt x="2694" y="684"/>
                      </a:cubicBezTo>
                      <a:cubicBezTo>
                        <a:pt x="2697" y="666"/>
                        <a:pt x="2691" y="649"/>
                        <a:pt x="2695" y="632"/>
                      </a:cubicBezTo>
                      <a:cubicBezTo>
                        <a:pt x="2702" y="594"/>
                        <a:pt x="2727" y="528"/>
                        <a:pt x="2702" y="492"/>
                      </a:cubicBezTo>
                      <a:cubicBezTo>
                        <a:pt x="2711" y="479"/>
                        <a:pt x="2703" y="448"/>
                        <a:pt x="2702" y="432"/>
                      </a:cubicBezTo>
                      <a:cubicBezTo>
                        <a:pt x="2701" y="400"/>
                        <a:pt x="2697" y="345"/>
                        <a:pt x="2682" y="316"/>
                      </a:cubicBezTo>
                      <a:cubicBezTo>
                        <a:pt x="2666" y="287"/>
                        <a:pt x="2637" y="259"/>
                        <a:pt x="2627" y="226"/>
                      </a:cubicBezTo>
                      <a:cubicBezTo>
                        <a:pt x="2616" y="189"/>
                        <a:pt x="2627" y="128"/>
                        <a:pt x="2590" y="100"/>
                      </a:cubicBezTo>
                      <a:cubicBezTo>
                        <a:pt x="2578" y="36"/>
                        <a:pt x="2578" y="36"/>
                        <a:pt x="2578" y="36"/>
                      </a:cubicBezTo>
                      <a:cubicBezTo>
                        <a:pt x="2553" y="34"/>
                        <a:pt x="2526" y="24"/>
                        <a:pt x="2502" y="26"/>
                      </a:cubicBezTo>
                      <a:cubicBezTo>
                        <a:pt x="2470" y="27"/>
                        <a:pt x="2433" y="39"/>
                        <a:pt x="2402" y="34"/>
                      </a:cubicBezTo>
                      <a:cubicBezTo>
                        <a:pt x="2381" y="31"/>
                        <a:pt x="2362" y="15"/>
                        <a:pt x="2342" y="9"/>
                      </a:cubicBezTo>
                      <a:cubicBezTo>
                        <a:pt x="2321" y="3"/>
                        <a:pt x="2292" y="0"/>
                        <a:pt x="2263" y="1"/>
                      </a:cubicBezTo>
                      <a:close/>
                      <a:moveTo>
                        <a:pt x="2102" y="1128"/>
                      </a:moveTo>
                      <a:cubicBezTo>
                        <a:pt x="2126" y="1128"/>
                        <a:pt x="2136" y="1146"/>
                        <a:pt x="2158" y="1152"/>
                      </a:cubicBezTo>
                      <a:cubicBezTo>
                        <a:pt x="2172" y="1188"/>
                        <a:pt x="2210" y="1191"/>
                        <a:pt x="2235" y="1215"/>
                      </a:cubicBezTo>
                      <a:cubicBezTo>
                        <a:pt x="2275" y="1251"/>
                        <a:pt x="2217" y="1302"/>
                        <a:pt x="2194" y="1332"/>
                      </a:cubicBezTo>
                      <a:cubicBezTo>
                        <a:pt x="2194" y="1336"/>
                        <a:pt x="2194" y="1336"/>
                        <a:pt x="2194" y="1336"/>
                      </a:cubicBezTo>
                      <a:cubicBezTo>
                        <a:pt x="2206" y="1352"/>
                        <a:pt x="2206" y="1352"/>
                        <a:pt x="2206" y="1352"/>
                      </a:cubicBezTo>
                      <a:cubicBezTo>
                        <a:pt x="2178" y="1356"/>
                        <a:pt x="2160" y="1377"/>
                        <a:pt x="2134" y="1382"/>
                      </a:cubicBezTo>
                      <a:cubicBezTo>
                        <a:pt x="2112" y="1387"/>
                        <a:pt x="2086" y="1378"/>
                        <a:pt x="2068" y="1394"/>
                      </a:cubicBezTo>
                      <a:cubicBezTo>
                        <a:pt x="2048" y="1411"/>
                        <a:pt x="2036" y="1466"/>
                        <a:pt x="2013" y="1473"/>
                      </a:cubicBezTo>
                      <a:cubicBezTo>
                        <a:pt x="1982" y="1483"/>
                        <a:pt x="1951" y="1457"/>
                        <a:pt x="1933" y="1436"/>
                      </a:cubicBezTo>
                      <a:cubicBezTo>
                        <a:pt x="1896" y="1396"/>
                        <a:pt x="1864" y="1351"/>
                        <a:pt x="1842" y="1300"/>
                      </a:cubicBezTo>
                      <a:cubicBezTo>
                        <a:pt x="1869" y="1294"/>
                        <a:pt x="1890" y="1287"/>
                        <a:pt x="1902" y="1260"/>
                      </a:cubicBezTo>
                      <a:cubicBezTo>
                        <a:pt x="1914" y="1264"/>
                        <a:pt x="1914" y="1264"/>
                        <a:pt x="1914" y="1264"/>
                      </a:cubicBezTo>
                      <a:cubicBezTo>
                        <a:pt x="1923" y="1201"/>
                        <a:pt x="1986" y="1182"/>
                        <a:pt x="2034" y="1157"/>
                      </a:cubicBezTo>
                      <a:cubicBezTo>
                        <a:pt x="2055" y="1146"/>
                        <a:pt x="2078" y="1128"/>
                        <a:pt x="2102" y="1128"/>
                      </a:cubicBez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42" name="Freeform 37">
                  <a:extLst>
                    <a:ext uri="{FF2B5EF4-FFF2-40B4-BE49-F238E27FC236}">
                      <a16:creationId xmlns:a16="http://schemas.microsoft.com/office/drawing/2014/main" id="{79BAA6D8-0D6B-CB5E-0EBC-45DD7F85A186}"/>
                    </a:ext>
                  </a:extLst>
                </p:cNvPr>
                <p:cNvSpPr>
                  <a:spLocks/>
                </p:cNvSpPr>
                <p:nvPr/>
              </p:nvSpPr>
              <p:spPr bwMode="auto">
                <a:xfrm>
                  <a:off x="3741738" y="3486150"/>
                  <a:ext cx="1588" cy="1588"/>
                </a:xfrm>
                <a:custGeom>
                  <a:avLst/>
                  <a:gdLst/>
                  <a:ahLst/>
                  <a:cxnLst>
                    <a:cxn ang="0">
                      <a:pos x="0" y="0"/>
                    </a:cxn>
                    <a:cxn ang="0">
                      <a:pos x="0" y="1"/>
                    </a:cxn>
                    <a:cxn ang="0">
                      <a:pos x="0" y="0"/>
                    </a:cxn>
                  </a:cxnLst>
                  <a:rect l="0" t="0" r="r" b="b"/>
                  <a:pathLst>
                    <a:path h="1">
                      <a:moveTo>
                        <a:pt x="0" y="0"/>
                      </a:moveTo>
                      <a:lnTo>
                        <a:pt x="0" y="1"/>
                      </a:lnTo>
                      <a:lnTo>
                        <a:pt x="0" y="0"/>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3" name="Freeform 38">
                  <a:extLst>
                    <a:ext uri="{FF2B5EF4-FFF2-40B4-BE49-F238E27FC236}">
                      <a16:creationId xmlns:a16="http://schemas.microsoft.com/office/drawing/2014/main" id="{0C68E41A-6B2F-7828-5CF3-682A1190D8FF}"/>
                    </a:ext>
                  </a:extLst>
                </p:cNvPr>
                <p:cNvSpPr>
                  <a:spLocks/>
                </p:cNvSpPr>
                <p:nvPr/>
              </p:nvSpPr>
              <p:spPr bwMode="auto">
                <a:xfrm>
                  <a:off x="3224213" y="3289300"/>
                  <a:ext cx="533400" cy="822325"/>
                </a:xfrm>
                <a:custGeom>
                  <a:avLst/>
                  <a:gdLst/>
                  <a:ahLst/>
                  <a:cxnLst>
                    <a:cxn ang="0">
                      <a:pos x="1320" y="184"/>
                    </a:cxn>
                    <a:cxn ang="0">
                      <a:pos x="1156" y="190"/>
                    </a:cxn>
                    <a:cxn ang="0">
                      <a:pos x="1040" y="212"/>
                    </a:cxn>
                    <a:cxn ang="0">
                      <a:pos x="928" y="191"/>
                    </a:cxn>
                    <a:cxn ang="0">
                      <a:pos x="760" y="224"/>
                    </a:cxn>
                    <a:cxn ang="0">
                      <a:pos x="746" y="392"/>
                    </a:cxn>
                    <a:cxn ang="0">
                      <a:pos x="828" y="546"/>
                    </a:cxn>
                    <a:cxn ang="0">
                      <a:pos x="978" y="732"/>
                    </a:cxn>
                    <a:cxn ang="0">
                      <a:pos x="962" y="967"/>
                    </a:cxn>
                    <a:cxn ang="0">
                      <a:pos x="852" y="1048"/>
                    </a:cxn>
                    <a:cxn ang="0">
                      <a:pos x="864" y="1128"/>
                    </a:cxn>
                    <a:cxn ang="0">
                      <a:pos x="732" y="988"/>
                    </a:cxn>
                    <a:cxn ang="0">
                      <a:pos x="716" y="928"/>
                    </a:cxn>
                    <a:cxn ang="0">
                      <a:pos x="760" y="760"/>
                    </a:cxn>
                    <a:cxn ang="0">
                      <a:pos x="732" y="676"/>
                    </a:cxn>
                    <a:cxn ang="0">
                      <a:pos x="544" y="644"/>
                    </a:cxn>
                    <a:cxn ang="0">
                      <a:pos x="128" y="739"/>
                    </a:cxn>
                    <a:cxn ang="0">
                      <a:pos x="35" y="908"/>
                    </a:cxn>
                    <a:cxn ang="0">
                      <a:pos x="176" y="966"/>
                    </a:cxn>
                    <a:cxn ang="0">
                      <a:pos x="268" y="1005"/>
                    </a:cxn>
                    <a:cxn ang="0">
                      <a:pos x="396" y="1050"/>
                    </a:cxn>
                    <a:cxn ang="0">
                      <a:pos x="481" y="1188"/>
                    </a:cxn>
                    <a:cxn ang="0">
                      <a:pos x="496" y="1368"/>
                    </a:cxn>
                    <a:cxn ang="0">
                      <a:pos x="429" y="1472"/>
                    </a:cxn>
                    <a:cxn ang="0">
                      <a:pos x="446" y="1544"/>
                    </a:cxn>
                    <a:cxn ang="0">
                      <a:pos x="487" y="1632"/>
                    </a:cxn>
                    <a:cxn ang="0">
                      <a:pos x="397" y="1757"/>
                    </a:cxn>
                    <a:cxn ang="0">
                      <a:pos x="388" y="1876"/>
                    </a:cxn>
                    <a:cxn ang="0">
                      <a:pos x="229" y="2200"/>
                    </a:cxn>
                    <a:cxn ang="0">
                      <a:pos x="311" y="2432"/>
                    </a:cxn>
                    <a:cxn ang="0">
                      <a:pos x="299" y="2664"/>
                    </a:cxn>
                    <a:cxn ang="0">
                      <a:pos x="320" y="2770"/>
                    </a:cxn>
                    <a:cxn ang="0">
                      <a:pos x="316" y="2846"/>
                    </a:cxn>
                    <a:cxn ang="0">
                      <a:pos x="488" y="2702"/>
                    </a:cxn>
                    <a:cxn ang="0">
                      <a:pos x="620" y="2539"/>
                    </a:cxn>
                    <a:cxn ang="0">
                      <a:pos x="900" y="2324"/>
                    </a:cxn>
                    <a:cxn ang="0">
                      <a:pos x="948" y="2156"/>
                    </a:cxn>
                    <a:cxn ang="0">
                      <a:pos x="916" y="2116"/>
                    </a:cxn>
                    <a:cxn ang="0">
                      <a:pos x="908" y="2080"/>
                    </a:cxn>
                    <a:cxn ang="0">
                      <a:pos x="900" y="2012"/>
                    </a:cxn>
                    <a:cxn ang="0">
                      <a:pos x="850" y="1868"/>
                    </a:cxn>
                    <a:cxn ang="0">
                      <a:pos x="840" y="1772"/>
                    </a:cxn>
                    <a:cxn ang="0">
                      <a:pos x="800" y="1644"/>
                    </a:cxn>
                    <a:cxn ang="0">
                      <a:pos x="960" y="1501"/>
                    </a:cxn>
                    <a:cxn ang="0">
                      <a:pos x="1028" y="1468"/>
                    </a:cxn>
                    <a:cxn ang="0">
                      <a:pos x="1220" y="1270"/>
                    </a:cxn>
                    <a:cxn ang="0">
                      <a:pos x="1546" y="1132"/>
                    </a:cxn>
                    <a:cxn ang="0">
                      <a:pos x="1688" y="1004"/>
                    </a:cxn>
                    <a:cxn ang="0">
                      <a:pos x="1704" y="1000"/>
                    </a:cxn>
                    <a:cxn ang="0">
                      <a:pos x="1801" y="875"/>
                    </a:cxn>
                    <a:cxn ang="0">
                      <a:pos x="1816" y="688"/>
                    </a:cxn>
                    <a:cxn ang="0">
                      <a:pos x="1800" y="648"/>
                    </a:cxn>
                    <a:cxn ang="0">
                      <a:pos x="1808" y="540"/>
                    </a:cxn>
                    <a:cxn ang="0">
                      <a:pos x="1808" y="508"/>
                    </a:cxn>
                    <a:cxn ang="0">
                      <a:pos x="1812" y="432"/>
                    </a:cxn>
                    <a:cxn ang="0">
                      <a:pos x="1780" y="440"/>
                    </a:cxn>
                    <a:cxn ang="0">
                      <a:pos x="1820" y="400"/>
                    </a:cxn>
                    <a:cxn ang="0">
                      <a:pos x="1779" y="212"/>
                    </a:cxn>
                    <a:cxn ang="0">
                      <a:pos x="1816" y="68"/>
                    </a:cxn>
                    <a:cxn ang="0">
                      <a:pos x="1780" y="0"/>
                    </a:cxn>
                    <a:cxn ang="0">
                      <a:pos x="1572" y="113"/>
                    </a:cxn>
                    <a:cxn ang="0">
                      <a:pos x="1432" y="153"/>
                    </a:cxn>
                    <a:cxn ang="0">
                      <a:pos x="1324" y="144"/>
                    </a:cxn>
                  </a:cxnLst>
                  <a:rect l="0" t="0" r="r" b="b"/>
                  <a:pathLst>
                    <a:path w="1868" h="2879">
                      <a:moveTo>
                        <a:pt x="1324" y="144"/>
                      </a:moveTo>
                      <a:cubicBezTo>
                        <a:pt x="1320" y="184"/>
                        <a:pt x="1320" y="184"/>
                        <a:pt x="1320" y="184"/>
                      </a:cubicBezTo>
                      <a:cubicBezTo>
                        <a:pt x="1244" y="212"/>
                        <a:pt x="1244" y="212"/>
                        <a:pt x="1244" y="212"/>
                      </a:cubicBezTo>
                      <a:cubicBezTo>
                        <a:pt x="1156" y="190"/>
                        <a:pt x="1156" y="190"/>
                        <a:pt x="1156" y="190"/>
                      </a:cubicBezTo>
                      <a:cubicBezTo>
                        <a:pt x="1116" y="213"/>
                        <a:pt x="1116" y="213"/>
                        <a:pt x="1116" y="213"/>
                      </a:cubicBezTo>
                      <a:cubicBezTo>
                        <a:pt x="1040" y="212"/>
                        <a:pt x="1040" y="212"/>
                        <a:pt x="1040" y="212"/>
                      </a:cubicBezTo>
                      <a:cubicBezTo>
                        <a:pt x="1046" y="183"/>
                        <a:pt x="1002" y="160"/>
                        <a:pt x="976" y="165"/>
                      </a:cubicBezTo>
                      <a:cubicBezTo>
                        <a:pt x="956" y="169"/>
                        <a:pt x="947" y="188"/>
                        <a:pt x="928" y="191"/>
                      </a:cubicBezTo>
                      <a:cubicBezTo>
                        <a:pt x="882" y="199"/>
                        <a:pt x="816" y="169"/>
                        <a:pt x="773" y="190"/>
                      </a:cubicBezTo>
                      <a:cubicBezTo>
                        <a:pt x="761" y="196"/>
                        <a:pt x="764" y="213"/>
                        <a:pt x="760" y="224"/>
                      </a:cubicBezTo>
                      <a:cubicBezTo>
                        <a:pt x="750" y="248"/>
                        <a:pt x="728" y="266"/>
                        <a:pt x="722" y="292"/>
                      </a:cubicBezTo>
                      <a:cubicBezTo>
                        <a:pt x="714" y="324"/>
                        <a:pt x="739" y="362"/>
                        <a:pt x="746" y="392"/>
                      </a:cubicBezTo>
                      <a:cubicBezTo>
                        <a:pt x="755" y="428"/>
                        <a:pt x="740" y="479"/>
                        <a:pt x="759" y="512"/>
                      </a:cubicBezTo>
                      <a:cubicBezTo>
                        <a:pt x="774" y="536"/>
                        <a:pt x="807" y="526"/>
                        <a:pt x="828" y="546"/>
                      </a:cubicBezTo>
                      <a:cubicBezTo>
                        <a:pt x="865" y="583"/>
                        <a:pt x="893" y="626"/>
                        <a:pt x="925" y="667"/>
                      </a:cubicBezTo>
                      <a:cubicBezTo>
                        <a:pt x="942" y="687"/>
                        <a:pt x="970" y="706"/>
                        <a:pt x="978" y="732"/>
                      </a:cubicBezTo>
                      <a:cubicBezTo>
                        <a:pt x="987" y="765"/>
                        <a:pt x="971" y="789"/>
                        <a:pt x="972" y="820"/>
                      </a:cubicBezTo>
                      <a:cubicBezTo>
                        <a:pt x="973" y="862"/>
                        <a:pt x="994" y="931"/>
                        <a:pt x="962" y="967"/>
                      </a:cubicBezTo>
                      <a:cubicBezTo>
                        <a:pt x="941" y="991"/>
                        <a:pt x="915" y="969"/>
                        <a:pt x="892" y="985"/>
                      </a:cubicBezTo>
                      <a:cubicBezTo>
                        <a:pt x="869" y="1002"/>
                        <a:pt x="879" y="1034"/>
                        <a:pt x="852" y="1048"/>
                      </a:cubicBezTo>
                      <a:cubicBezTo>
                        <a:pt x="854" y="1077"/>
                        <a:pt x="919" y="1151"/>
                        <a:pt x="848" y="1152"/>
                      </a:cubicBezTo>
                      <a:cubicBezTo>
                        <a:pt x="864" y="1128"/>
                        <a:pt x="864" y="1128"/>
                        <a:pt x="864" y="1128"/>
                      </a:cubicBezTo>
                      <a:cubicBezTo>
                        <a:pt x="864" y="1100"/>
                        <a:pt x="864" y="1100"/>
                        <a:pt x="864" y="1100"/>
                      </a:cubicBezTo>
                      <a:cubicBezTo>
                        <a:pt x="811" y="1085"/>
                        <a:pt x="770" y="1026"/>
                        <a:pt x="732" y="988"/>
                      </a:cubicBezTo>
                      <a:cubicBezTo>
                        <a:pt x="732" y="984"/>
                        <a:pt x="732" y="984"/>
                        <a:pt x="732" y="984"/>
                      </a:cubicBezTo>
                      <a:cubicBezTo>
                        <a:pt x="747" y="961"/>
                        <a:pt x="709" y="951"/>
                        <a:pt x="716" y="928"/>
                      </a:cubicBezTo>
                      <a:cubicBezTo>
                        <a:pt x="727" y="896"/>
                        <a:pt x="758" y="866"/>
                        <a:pt x="765" y="832"/>
                      </a:cubicBezTo>
                      <a:cubicBezTo>
                        <a:pt x="769" y="811"/>
                        <a:pt x="762" y="782"/>
                        <a:pt x="760" y="760"/>
                      </a:cubicBezTo>
                      <a:cubicBezTo>
                        <a:pt x="758" y="734"/>
                        <a:pt x="761" y="710"/>
                        <a:pt x="736" y="696"/>
                      </a:cubicBezTo>
                      <a:cubicBezTo>
                        <a:pt x="732" y="676"/>
                        <a:pt x="732" y="676"/>
                        <a:pt x="732" y="676"/>
                      </a:cubicBezTo>
                      <a:cubicBezTo>
                        <a:pt x="600" y="699"/>
                        <a:pt x="600" y="699"/>
                        <a:pt x="600" y="699"/>
                      </a:cubicBezTo>
                      <a:cubicBezTo>
                        <a:pt x="544" y="644"/>
                        <a:pt x="544" y="644"/>
                        <a:pt x="544" y="644"/>
                      </a:cubicBezTo>
                      <a:cubicBezTo>
                        <a:pt x="540" y="586"/>
                        <a:pt x="447" y="637"/>
                        <a:pt x="416" y="649"/>
                      </a:cubicBezTo>
                      <a:cubicBezTo>
                        <a:pt x="323" y="686"/>
                        <a:pt x="223" y="712"/>
                        <a:pt x="128" y="739"/>
                      </a:cubicBezTo>
                      <a:cubicBezTo>
                        <a:pt x="86" y="750"/>
                        <a:pt x="42" y="776"/>
                        <a:pt x="0" y="780"/>
                      </a:cubicBezTo>
                      <a:cubicBezTo>
                        <a:pt x="35" y="908"/>
                        <a:pt x="35" y="908"/>
                        <a:pt x="35" y="908"/>
                      </a:cubicBezTo>
                      <a:cubicBezTo>
                        <a:pt x="42" y="960"/>
                        <a:pt x="42" y="960"/>
                        <a:pt x="42" y="960"/>
                      </a:cubicBezTo>
                      <a:cubicBezTo>
                        <a:pt x="176" y="966"/>
                        <a:pt x="176" y="966"/>
                        <a:pt x="176" y="966"/>
                      </a:cubicBezTo>
                      <a:cubicBezTo>
                        <a:pt x="212" y="990"/>
                        <a:pt x="212" y="990"/>
                        <a:pt x="212" y="990"/>
                      </a:cubicBezTo>
                      <a:cubicBezTo>
                        <a:pt x="268" y="1005"/>
                        <a:pt x="268" y="1005"/>
                        <a:pt x="268" y="1005"/>
                      </a:cubicBezTo>
                      <a:cubicBezTo>
                        <a:pt x="304" y="1037"/>
                        <a:pt x="304" y="1037"/>
                        <a:pt x="304" y="1037"/>
                      </a:cubicBezTo>
                      <a:cubicBezTo>
                        <a:pt x="396" y="1050"/>
                        <a:pt x="396" y="1050"/>
                        <a:pt x="396" y="1050"/>
                      </a:cubicBezTo>
                      <a:cubicBezTo>
                        <a:pt x="476" y="1092"/>
                        <a:pt x="476" y="1092"/>
                        <a:pt x="476" y="1092"/>
                      </a:cubicBezTo>
                      <a:cubicBezTo>
                        <a:pt x="453" y="1129"/>
                        <a:pt x="478" y="1149"/>
                        <a:pt x="481" y="1188"/>
                      </a:cubicBezTo>
                      <a:cubicBezTo>
                        <a:pt x="487" y="1241"/>
                        <a:pt x="465" y="1289"/>
                        <a:pt x="484" y="1340"/>
                      </a:cubicBezTo>
                      <a:cubicBezTo>
                        <a:pt x="472" y="1351"/>
                        <a:pt x="485" y="1361"/>
                        <a:pt x="496" y="1368"/>
                      </a:cubicBezTo>
                      <a:cubicBezTo>
                        <a:pt x="470" y="1399"/>
                        <a:pt x="472" y="1401"/>
                        <a:pt x="468" y="1440"/>
                      </a:cubicBezTo>
                      <a:cubicBezTo>
                        <a:pt x="447" y="1437"/>
                        <a:pt x="423" y="1446"/>
                        <a:pt x="429" y="1472"/>
                      </a:cubicBezTo>
                      <a:cubicBezTo>
                        <a:pt x="433" y="1489"/>
                        <a:pt x="456" y="1487"/>
                        <a:pt x="459" y="1504"/>
                      </a:cubicBezTo>
                      <a:cubicBezTo>
                        <a:pt x="463" y="1519"/>
                        <a:pt x="449" y="1530"/>
                        <a:pt x="446" y="1544"/>
                      </a:cubicBezTo>
                      <a:cubicBezTo>
                        <a:pt x="443" y="1556"/>
                        <a:pt x="452" y="1569"/>
                        <a:pt x="456" y="1580"/>
                      </a:cubicBezTo>
                      <a:cubicBezTo>
                        <a:pt x="465" y="1600"/>
                        <a:pt x="493" y="1607"/>
                        <a:pt x="487" y="1632"/>
                      </a:cubicBezTo>
                      <a:cubicBezTo>
                        <a:pt x="481" y="1662"/>
                        <a:pt x="456" y="1709"/>
                        <a:pt x="434" y="1731"/>
                      </a:cubicBezTo>
                      <a:cubicBezTo>
                        <a:pt x="423" y="1742"/>
                        <a:pt x="405" y="1744"/>
                        <a:pt x="397" y="1757"/>
                      </a:cubicBezTo>
                      <a:cubicBezTo>
                        <a:pt x="386" y="1774"/>
                        <a:pt x="400" y="1790"/>
                        <a:pt x="396" y="1808"/>
                      </a:cubicBezTo>
                      <a:cubicBezTo>
                        <a:pt x="389" y="1840"/>
                        <a:pt x="363" y="1842"/>
                        <a:pt x="388" y="1876"/>
                      </a:cubicBezTo>
                      <a:cubicBezTo>
                        <a:pt x="306" y="1914"/>
                        <a:pt x="270" y="2031"/>
                        <a:pt x="184" y="2064"/>
                      </a:cubicBezTo>
                      <a:cubicBezTo>
                        <a:pt x="198" y="2108"/>
                        <a:pt x="220" y="2154"/>
                        <a:pt x="229" y="2200"/>
                      </a:cubicBezTo>
                      <a:cubicBezTo>
                        <a:pt x="233" y="2217"/>
                        <a:pt x="225" y="2235"/>
                        <a:pt x="231" y="2252"/>
                      </a:cubicBezTo>
                      <a:cubicBezTo>
                        <a:pt x="255" y="2315"/>
                        <a:pt x="302" y="2363"/>
                        <a:pt x="311" y="2432"/>
                      </a:cubicBezTo>
                      <a:cubicBezTo>
                        <a:pt x="316" y="2477"/>
                        <a:pt x="316" y="2535"/>
                        <a:pt x="311" y="2580"/>
                      </a:cubicBezTo>
                      <a:cubicBezTo>
                        <a:pt x="307" y="2606"/>
                        <a:pt x="296" y="2639"/>
                        <a:pt x="299" y="2664"/>
                      </a:cubicBezTo>
                      <a:cubicBezTo>
                        <a:pt x="301" y="2684"/>
                        <a:pt x="316" y="2713"/>
                        <a:pt x="322" y="2731"/>
                      </a:cubicBezTo>
                      <a:cubicBezTo>
                        <a:pt x="327" y="2743"/>
                        <a:pt x="319" y="2757"/>
                        <a:pt x="320" y="2770"/>
                      </a:cubicBezTo>
                      <a:cubicBezTo>
                        <a:pt x="322" y="2796"/>
                        <a:pt x="332" y="2819"/>
                        <a:pt x="332" y="2846"/>
                      </a:cubicBezTo>
                      <a:cubicBezTo>
                        <a:pt x="316" y="2846"/>
                        <a:pt x="316" y="2846"/>
                        <a:pt x="316" y="2846"/>
                      </a:cubicBezTo>
                      <a:cubicBezTo>
                        <a:pt x="339" y="2879"/>
                        <a:pt x="435" y="2862"/>
                        <a:pt x="472" y="2862"/>
                      </a:cubicBezTo>
                      <a:cubicBezTo>
                        <a:pt x="488" y="2702"/>
                        <a:pt x="488" y="2702"/>
                        <a:pt x="488" y="2702"/>
                      </a:cubicBezTo>
                      <a:cubicBezTo>
                        <a:pt x="415" y="2710"/>
                        <a:pt x="468" y="2612"/>
                        <a:pt x="500" y="2595"/>
                      </a:cubicBezTo>
                      <a:cubicBezTo>
                        <a:pt x="538" y="2575"/>
                        <a:pt x="578" y="2552"/>
                        <a:pt x="620" y="2539"/>
                      </a:cubicBezTo>
                      <a:cubicBezTo>
                        <a:pt x="746" y="2500"/>
                        <a:pt x="919" y="2469"/>
                        <a:pt x="932" y="2308"/>
                      </a:cubicBezTo>
                      <a:cubicBezTo>
                        <a:pt x="900" y="2324"/>
                        <a:pt x="900" y="2324"/>
                        <a:pt x="900" y="2324"/>
                      </a:cubicBezTo>
                      <a:cubicBezTo>
                        <a:pt x="900" y="2281"/>
                        <a:pt x="917" y="2191"/>
                        <a:pt x="948" y="2160"/>
                      </a:cubicBezTo>
                      <a:cubicBezTo>
                        <a:pt x="948" y="2156"/>
                        <a:pt x="948" y="2156"/>
                        <a:pt x="948" y="2156"/>
                      </a:cubicBezTo>
                      <a:cubicBezTo>
                        <a:pt x="928" y="2156"/>
                        <a:pt x="928" y="2156"/>
                        <a:pt x="928" y="2156"/>
                      </a:cubicBezTo>
                      <a:cubicBezTo>
                        <a:pt x="916" y="2116"/>
                        <a:pt x="916" y="2116"/>
                        <a:pt x="916" y="2116"/>
                      </a:cubicBezTo>
                      <a:cubicBezTo>
                        <a:pt x="946" y="2090"/>
                        <a:pt x="930" y="2043"/>
                        <a:pt x="924" y="2012"/>
                      </a:cubicBezTo>
                      <a:cubicBezTo>
                        <a:pt x="892" y="2023"/>
                        <a:pt x="904" y="2053"/>
                        <a:pt x="908" y="2080"/>
                      </a:cubicBezTo>
                      <a:cubicBezTo>
                        <a:pt x="885" y="2067"/>
                        <a:pt x="889" y="2036"/>
                        <a:pt x="900" y="2016"/>
                      </a:cubicBezTo>
                      <a:cubicBezTo>
                        <a:pt x="900" y="2012"/>
                        <a:pt x="900" y="2012"/>
                        <a:pt x="900" y="2012"/>
                      </a:cubicBezTo>
                      <a:cubicBezTo>
                        <a:pt x="886" y="1940"/>
                        <a:pt x="886" y="1940"/>
                        <a:pt x="886" y="1940"/>
                      </a:cubicBezTo>
                      <a:cubicBezTo>
                        <a:pt x="850" y="1868"/>
                        <a:pt x="850" y="1868"/>
                        <a:pt x="850" y="1868"/>
                      </a:cubicBezTo>
                      <a:cubicBezTo>
                        <a:pt x="857" y="1820"/>
                        <a:pt x="857" y="1820"/>
                        <a:pt x="857" y="1820"/>
                      </a:cubicBezTo>
                      <a:cubicBezTo>
                        <a:pt x="840" y="1772"/>
                        <a:pt x="840" y="1772"/>
                        <a:pt x="840" y="1772"/>
                      </a:cubicBezTo>
                      <a:cubicBezTo>
                        <a:pt x="787" y="1759"/>
                        <a:pt x="787" y="1732"/>
                        <a:pt x="793" y="1688"/>
                      </a:cubicBezTo>
                      <a:cubicBezTo>
                        <a:pt x="795" y="1673"/>
                        <a:pt x="790" y="1656"/>
                        <a:pt x="800" y="1644"/>
                      </a:cubicBezTo>
                      <a:cubicBezTo>
                        <a:pt x="796" y="1628"/>
                        <a:pt x="796" y="1628"/>
                        <a:pt x="796" y="1628"/>
                      </a:cubicBezTo>
                      <a:cubicBezTo>
                        <a:pt x="858" y="1642"/>
                        <a:pt x="921" y="1537"/>
                        <a:pt x="960" y="1501"/>
                      </a:cubicBezTo>
                      <a:cubicBezTo>
                        <a:pt x="979" y="1483"/>
                        <a:pt x="1004" y="1473"/>
                        <a:pt x="1024" y="1456"/>
                      </a:cubicBezTo>
                      <a:cubicBezTo>
                        <a:pt x="1028" y="1468"/>
                        <a:pt x="1028" y="1468"/>
                        <a:pt x="1028" y="1468"/>
                      </a:cubicBezTo>
                      <a:cubicBezTo>
                        <a:pt x="1061" y="1460"/>
                        <a:pt x="1076" y="1433"/>
                        <a:pt x="1097" y="1409"/>
                      </a:cubicBezTo>
                      <a:cubicBezTo>
                        <a:pt x="1134" y="1365"/>
                        <a:pt x="1175" y="1305"/>
                        <a:pt x="1220" y="1270"/>
                      </a:cubicBezTo>
                      <a:cubicBezTo>
                        <a:pt x="1286" y="1219"/>
                        <a:pt x="1374" y="1183"/>
                        <a:pt x="1452" y="1154"/>
                      </a:cubicBezTo>
                      <a:cubicBezTo>
                        <a:pt x="1481" y="1143"/>
                        <a:pt x="1520" y="1151"/>
                        <a:pt x="1546" y="1132"/>
                      </a:cubicBezTo>
                      <a:cubicBezTo>
                        <a:pt x="1560" y="1122"/>
                        <a:pt x="1565" y="1105"/>
                        <a:pt x="1580" y="1095"/>
                      </a:cubicBezTo>
                      <a:cubicBezTo>
                        <a:pt x="1611" y="1074"/>
                        <a:pt x="1701" y="1052"/>
                        <a:pt x="1688" y="1004"/>
                      </a:cubicBezTo>
                      <a:cubicBezTo>
                        <a:pt x="1696" y="996"/>
                        <a:pt x="1696" y="996"/>
                        <a:pt x="1696" y="996"/>
                      </a:cubicBezTo>
                      <a:cubicBezTo>
                        <a:pt x="1704" y="1000"/>
                        <a:pt x="1704" y="1000"/>
                        <a:pt x="1704" y="1000"/>
                      </a:cubicBezTo>
                      <a:cubicBezTo>
                        <a:pt x="1716" y="982"/>
                        <a:pt x="1723" y="962"/>
                        <a:pt x="1735" y="945"/>
                      </a:cubicBezTo>
                      <a:cubicBezTo>
                        <a:pt x="1752" y="919"/>
                        <a:pt x="1782" y="900"/>
                        <a:pt x="1801" y="875"/>
                      </a:cubicBezTo>
                      <a:cubicBezTo>
                        <a:pt x="1822" y="848"/>
                        <a:pt x="1831" y="809"/>
                        <a:pt x="1840" y="776"/>
                      </a:cubicBezTo>
                      <a:cubicBezTo>
                        <a:pt x="1848" y="749"/>
                        <a:pt x="1868" y="667"/>
                        <a:pt x="1816" y="688"/>
                      </a:cubicBezTo>
                      <a:cubicBezTo>
                        <a:pt x="1828" y="671"/>
                        <a:pt x="1832" y="660"/>
                        <a:pt x="1824" y="640"/>
                      </a:cubicBezTo>
                      <a:cubicBezTo>
                        <a:pt x="1800" y="648"/>
                        <a:pt x="1800" y="648"/>
                        <a:pt x="1800" y="648"/>
                      </a:cubicBezTo>
                      <a:cubicBezTo>
                        <a:pt x="1800" y="644"/>
                        <a:pt x="1800" y="644"/>
                        <a:pt x="1800" y="644"/>
                      </a:cubicBezTo>
                      <a:cubicBezTo>
                        <a:pt x="1839" y="618"/>
                        <a:pt x="1789" y="575"/>
                        <a:pt x="1808" y="540"/>
                      </a:cubicBezTo>
                      <a:cubicBezTo>
                        <a:pt x="1808" y="536"/>
                        <a:pt x="1808" y="536"/>
                        <a:pt x="1808" y="536"/>
                      </a:cubicBezTo>
                      <a:cubicBezTo>
                        <a:pt x="1801" y="524"/>
                        <a:pt x="1800" y="519"/>
                        <a:pt x="1808" y="508"/>
                      </a:cubicBezTo>
                      <a:cubicBezTo>
                        <a:pt x="1808" y="504"/>
                        <a:pt x="1808" y="504"/>
                        <a:pt x="1808" y="504"/>
                      </a:cubicBezTo>
                      <a:cubicBezTo>
                        <a:pt x="1795" y="484"/>
                        <a:pt x="1803" y="453"/>
                        <a:pt x="1812" y="432"/>
                      </a:cubicBezTo>
                      <a:cubicBezTo>
                        <a:pt x="1798" y="428"/>
                        <a:pt x="1791" y="428"/>
                        <a:pt x="1784" y="440"/>
                      </a:cubicBezTo>
                      <a:cubicBezTo>
                        <a:pt x="1780" y="440"/>
                        <a:pt x="1780" y="440"/>
                        <a:pt x="1780" y="440"/>
                      </a:cubicBezTo>
                      <a:cubicBezTo>
                        <a:pt x="1780" y="424"/>
                        <a:pt x="1780" y="424"/>
                        <a:pt x="1780" y="424"/>
                      </a:cubicBezTo>
                      <a:cubicBezTo>
                        <a:pt x="1820" y="400"/>
                        <a:pt x="1820" y="400"/>
                        <a:pt x="1820" y="400"/>
                      </a:cubicBezTo>
                      <a:cubicBezTo>
                        <a:pt x="1788" y="352"/>
                        <a:pt x="1788" y="352"/>
                        <a:pt x="1788" y="352"/>
                      </a:cubicBezTo>
                      <a:cubicBezTo>
                        <a:pt x="1809" y="302"/>
                        <a:pt x="1784" y="261"/>
                        <a:pt x="1779" y="212"/>
                      </a:cubicBezTo>
                      <a:cubicBezTo>
                        <a:pt x="1775" y="179"/>
                        <a:pt x="1785" y="142"/>
                        <a:pt x="1796" y="112"/>
                      </a:cubicBezTo>
                      <a:cubicBezTo>
                        <a:pt x="1804" y="92"/>
                        <a:pt x="1796" y="82"/>
                        <a:pt x="1816" y="68"/>
                      </a:cubicBezTo>
                      <a:cubicBezTo>
                        <a:pt x="1796" y="52"/>
                        <a:pt x="1796" y="52"/>
                        <a:pt x="1796" y="52"/>
                      </a:cubicBezTo>
                      <a:cubicBezTo>
                        <a:pt x="1806" y="37"/>
                        <a:pt x="1807" y="0"/>
                        <a:pt x="1780" y="0"/>
                      </a:cubicBezTo>
                      <a:cubicBezTo>
                        <a:pt x="1758" y="0"/>
                        <a:pt x="1725" y="35"/>
                        <a:pt x="1708" y="46"/>
                      </a:cubicBezTo>
                      <a:cubicBezTo>
                        <a:pt x="1670" y="72"/>
                        <a:pt x="1614" y="98"/>
                        <a:pt x="1572" y="113"/>
                      </a:cubicBezTo>
                      <a:cubicBezTo>
                        <a:pt x="1554" y="119"/>
                        <a:pt x="1534" y="110"/>
                        <a:pt x="1516" y="116"/>
                      </a:cubicBezTo>
                      <a:cubicBezTo>
                        <a:pt x="1490" y="124"/>
                        <a:pt x="1457" y="153"/>
                        <a:pt x="1432" y="153"/>
                      </a:cubicBezTo>
                      <a:cubicBezTo>
                        <a:pt x="1412" y="153"/>
                        <a:pt x="1391" y="138"/>
                        <a:pt x="1372" y="135"/>
                      </a:cubicBezTo>
                      <a:cubicBezTo>
                        <a:pt x="1356" y="132"/>
                        <a:pt x="1339" y="140"/>
                        <a:pt x="1324" y="144"/>
                      </a:cubicBezTo>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4" name="Freeform 39">
                  <a:extLst>
                    <a:ext uri="{FF2B5EF4-FFF2-40B4-BE49-F238E27FC236}">
                      <a16:creationId xmlns:a16="http://schemas.microsoft.com/office/drawing/2014/main" id="{325A0DE8-AA1E-AD38-9869-34A5087C462B}"/>
                    </a:ext>
                  </a:extLst>
                </p:cNvPr>
                <p:cNvSpPr>
                  <a:spLocks/>
                </p:cNvSpPr>
                <p:nvPr/>
              </p:nvSpPr>
              <p:spPr bwMode="auto">
                <a:xfrm>
                  <a:off x="3867150" y="3357563"/>
                  <a:ext cx="365125" cy="685800"/>
                </a:xfrm>
                <a:custGeom>
                  <a:avLst/>
                  <a:gdLst/>
                  <a:ahLst/>
                  <a:cxnLst>
                    <a:cxn ang="0">
                      <a:pos x="1032" y="49"/>
                    </a:cxn>
                    <a:cxn ang="0">
                      <a:pos x="952" y="97"/>
                    </a:cxn>
                    <a:cxn ang="0">
                      <a:pos x="973" y="209"/>
                    </a:cxn>
                    <a:cxn ang="0">
                      <a:pos x="912" y="289"/>
                    </a:cxn>
                    <a:cxn ang="0">
                      <a:pos x="872" y="337"/>
                    </a:cxn>
                    <a:cxn ang="0">
                      <a:pos x="828" y="365"/>
                    </a:cxn>
                    <a:cxn ang="0">
                      <a:pos x="816" y="373"/>
                    </a:cxn>
                    <a:cxn ang="0">
                      <a:pos x="824" y="385"/>
                    </a:cxn>
                    <a:cxn ang="0">
                      <a:pos x="832" y="425"/>
                    </a:cxn>
                    <a:cxn ang="0">
                      <a:pos x="828" y="505"/>
                    </a:cxn>
                    <a:cxn ang="0">
                      <a:pos x="778" y="489"/>
                    </a:cxn>
                    <a:cxn ang="0">
                      <a:pos x="749" y="498"/>
                    </a:cxn>
                    <a:cxn ang="0">
                      <a:pos x="688" y="621"/>
                    </a:cxn>
                    <a:cxn ang="0">
                      <a:pos x="652" y="577"/>
                    </a:cxn>
                    <a:cxn ang="0">
                      <a:pos x="528" y="665"/>
                    </a:cxn>
                    <a:cxn ang="0">
                      <a:pos x="420" y="721"/>
                    </a:cxn>
                    <a:cxn ang="0">
                      <a:pos x="376" y="733"/>
                    </a:cxn>
                    <a:cxn ang="0">
                      <a:pos x="364" y="705"/>
                    </a:cxn>
                    <a:cxn ang="0">
                      <a:pos x="207" y="762"/>
                    </a:cxn>
                    <a:cxn ang="0">
                      <a:pos x="118" y="981"/>
                    </a:cxn>
                    <a:cxn ang="0">
                      <a:pos x="141" y="1137"/>
                    </a:cxn>
                    <a:cxn ang="0">
                      <a:pos x="175" y="1257"/>
                    </a:cxn>
                    <a:cxn ang="0">
                      <a:pos x="198" y="1369"/>
                    </a:cxn>
                    <a:cxn ang="0">
                      <a:pos x="164" y="1489"/>
                    </a:cxn>
                    <a:cxn ang="0">
                      <a:pos x="37" y="1692"/>
                    </a:cxn>
                    <a:cxn ang="0">
                      <a:pos x="24" y="1913"/>
                    </a:cxn>
                    <a:cxn ang="0">
                      <a:pos x="68" y="2061"/>
                    </a:cxn>
                    <a:cxn ang="0">
                      <a:pos x="114" y="2213"/>
                    </a:cxn>
                    <a:cxn ang="0">
                      <a:pos x="284" y="2347"/>
                    </a:cxn>
                    <a:cxn ang="0">
                      <a:pos x="540" y="2315"/>
                    </a:cxn>
                    <a:cxn ang="0">
                      <a:pos x="722" y="2165"/>
                    </a:cxn>
                    <a:cxn ang="0">
                      <a:pos x="815" y="1861"/>
                    </a:cxn>
                    <a:cxn ang="0">
                      <a:pos x="923" y="1537"/>
                    </a:cxn>
                    <a:cxn ang="0">
                      <a:pos x="1046" y="1193"/>
                    </a:cxn>
                    <a:cxn ang="0">
                      <a:pos x="1144" y="869"/>
                    </a:cxn>
                    <a:cxn ang="0">
                      <a:pos x="1155" y="758"/>
                    </a:cxn>
                    <a:cxn ang="0">
                      <a:pos x="1140" y="701"/>
                    </a:cxn>
                    <a:cxn ang="0">
                      <a:pos x="1156" y="633"/>
                    </a:cxn>
                    <a:cxn ang="0">
                      <a:pos x="1224" y="717"/>
                    </a:cxn>
                    <a:cxn ang="0">
                      <a:pos x="1272" y="593"/>
                    </a:cxn>
                    <a:cxn ang="0">
                      <a:pos x="1212" y="441"/>
                    </a:cxn>
                    <a:cxn ang="0">
                      <a:pos x="1208" y="405"/>
                    </a:cxn>
                    <a:cxn ang="0">
                      <a:pos x="1172" y="257"/>
                    </a:cxn>
                    <a:cxn ang="0">
                      <a:pos x="1108" y="133"/>
                    </a:cxn>
                    <a:cxn ang="0">
                      <a:pos x="1072" y="65"/>
                    </a:cxn>
                  </a:cxnLst>
                  <a:rect l="0" t="0" r="r" b="b"/>
                  <a:pathLst>
                    <a:path w="1274" h="2400">
                      <a:moveTo>
                        <a:pt x="1020" y="45"/>
                      </a:moveTo>
                      <a:cubicBezTo>
                        <a:pt x="1032" y="49"/>
                        <a:pt x="1032" y="49"/>
                        <a:pt x="1032" y="49"/>
                      </a:cubicBezTo>
                      <a:cubicBezTo>
                        <a:pt x="992" y="105"/>
                        <a:pt x="992" y="105"/>
                        <a:pt x="992" y="105"/>
                      </a:cubicBezTo>
                      <a:cubicBezTo>
                        <a:pt x="952" y="97"/>
                        <a:pt x="952" y="97"/>
                        <a:pt x="952" y="97"/>
                      </a:cubicBezTo>
                      <a:cubicBezTo>
                        <a:pt x="963" y="121"/>
                        <a:pt x="984" y="133"/>
                        <a:pt x="989" y="161"/>
                      </a:cubicBezTo>
                      <a:cubicBezTo>
                        <a:pt x="992" y="180"/>
                        <a:pt x="979" y="192"/>
                        <a:pt x="973" y="209"/>
                      </a:cubicBezTo>
                      <a:cubicBezTo>
                        <a:pt x="956" y="251"/>
                        <a:pt x="968" y="273"/>
                        <a:pt x="912" y="273"/>
                      </a:cubicBezTo>
                      <a:cubicBezTo>
                        <a:pt x="912" y="289"/>
                        <a:pt x="912" y="289"/>
                        <a:pt x="912" y="289"/>
                      </a:cubicBezTo>
                      <a:cubicBezTo>
                        <a:pt x="884" y="289"/>
                        <a:pt x="884" y="289"/>
                        <a:pt x="884" y="289"/>
                      </a:cubicBezTo>
                      <a:cubicBezTo>
                        <a:pt x="886" y="309"/>
                        <a:pt x="885" y="320"/>
                        <a:pt x="872" y="337"/>
                      </a:cubicBezTo>
                      <a:cubicBezTo>
                        <a:pt x="844" y="285"/>
                        <a:pt x="844" y="285"/>
                        <a:pt x="844" y="285"/>
                      </a:cubicBezTo>
                      <a:cubicBezTo>
                        <a:pt x="810" y="296"/>
                        <a:pt x="782" y="348"/>
                        <a:pt x="828" y="365"/>
                      </a:cubicBezTo>
                      <a:cubicBezTo>
                        <a:pt x="828" y="369"/>
                        <a:pt x="828" y="369"/>
                        <a:pt x="828" y="369"/>
                      </a:cubicBezTo>
                      <a:cubicBezTo>
                        <a:pt x="816" y="373"/>
                        <a:pt x="816" y="373"/>
                        <a:pt x="816" y="373"/>
                      </a:cubicBezTo>
                      <a:cubicBezTo>
                        <a:pt x="824" y="381"/>
                        <a:pt x="824" y="381"/>
                        <a:pt x="824" y="381"/>
                      </a:cubicBezTo>
                      <a:cubicBezTo>
                        <a:pt x="824" y="385"/>
                        <a:pt x="824" y="385"/>
                        <a:pt x="824" y="385"/>
                      </a:cubicBezTo>
                      <a:cubicBezTo>
                        <a:pt x="808" y="389"/>
                        <a:pt x="808" y="389"/>
                        <a:pt x="808" y="389"/>
                      </a:cubicBezTo>
                      <a:cubicBezTo>
                        <a:pt x="832" y="425"/>
                        <a:pt x="832" y="425"/>
                        <a:pt x="832" y="425"/>
                      </a:cubicBezTo>
                      <a:cubicBezTo>
                        <a:pt x="804" y="414"/>
                        <a:pt x="744" y="425"/>
                        <a:pt x="780" y="467"/>
                      </a:cubicBezTo>
                      <a:cubicBezTo>
                        <a:pt x="797" y="487"/>
                        <a:pt x="825" y="468"/>
                        <a:pt x="828" y="505"/>
                      </a:cubicBezTo>
                      <a:cubicBezTo>
                        <a:pt x="824" y="505"/>
                        <a:pt x="824" y="505"/>
                        <a:pt x="824" y="505"/>
                      </a:cubicBezTo>
                      <a:cubicBezTo>
                        <a:pt x="820" y="485"/>
                        <a:pt x="795" y="475"/>
                        <a:pt x="778" y="489"/>
                      </a:cubicBezTo>
                      <a:cubicBezTo>
                        <a:pt x="758" y="504"/>
                        <a:pt x="752" y="537"/>
                        <a:pt x="736" y="557"/>
                      </a:cubicBezTo>
                      <a:cubicBezTo>
                        <a:pt x="738" y="539"/>
                        <a:pt x="758" y="517"/>
                        <a:pt x="749" y="498"/>
                      </a:cubicBezTo>
                      <a:cubicBezTo>
                        <a:pt x="740" y="480"/>
                        <a:pt x="717" y="499"/>
                        <a:pt x="711" y="509"/>
                      </a:cubicBezTo>
                      <a:cubicBezTo>
                        <a:pt x="683" y="552"/>
                        <a:pt x="656" y="572"/>
                        <a:pt x="688" y="621"/>
                      </a:cubicBezTo>
                      <a:cubicBezTo>
                        <a:pt x="656" y="633"/>
                        <a:pt x="656" y="633"/>
                        <a:pt x="656" y="633"/>
                      </a:cubicBezTo>
                      <a:cubicBezTo>
                        <a:pt x="667" y="608"/>
                        <a:pt x="659" y="602"/>
                        <a:pt x="652" y="577"/>
                      </a:cubicBezTo>
                      <a:cubicBezTo>
                        <a:pt x="593" y="595"/>
                        <a:pt x="503" y="653"/>
                        <a:pt x="564" y="713"/>
                      </a:cubicBezTo>
                      <a:cubicBezTo>
                        <a:pt x="537" y="711"/>
                        <a:pt x="529" y="689"/>
                        <a:pt x="528" y="665"/>
                      </a:cubicBezTo>
                      <a:cubicBezTo>
                        <a:pt x="508" y="665"/>
                        <a:pt x="497" y="668"/>
                        <a:pt x="496" y="689"/>
                      </a:cubicBezTo>
                      <a:cubicBezTo>
                        <a:pt x="463" y="680"/>
                        <a:pt x="415" y="671"/>
                        <a:pt x="420" y="721"/>
                      </a:cubicBezTo>
                      <a:cubicBezTo>
                        <a:pt x="376" y="709"/>
                        <a:pt x="376" y="709"/>
                        <a:pt x="376" y="709"/>
                      </a:cubicBezTo>
                      <a:cubicBezTo>
                        <a:pt x="376" y="733"/>
                        <a:pt x="376" y="733"/>
                        <a:pt x="376" y="733"/>
                      </a:cubicBezTo>
                      <a:cubicBezTo>
                        <a:pt x="368" y="733"/>
                        <a:pt x="368" y="733"/>
                        <a:pt x="368" y="733"/>
                      </a:cubicBezTo>
                      <a:cubicBezTo>
                        <a:pt x="364" y="705"/>
                        <a:pt x="364" y="705"/>
                        <a:pt x="364" y="705"/>
                      </a:cubicBezTo>
                      <a:cubicBezTo>
                        <a:pt x="333" y="712"/>
                        <a:pt x="320" y="741"/>
                        <a:pt x="292" y="748"/>
                      </a:cubicBezTo>
                      <a:cubicBezTo>
                        <a:pt x="268" y="755"/>
                        <a:pt x="221" y="736"/>
                        <a:pt x="207" y="762"/>
                      </a:cubicBezTo>
                      <a:cubicBezTo>
                        <a:pt x="190" y="790"/>
                        <a:pt x="216" y="820"/>
                        <a:pt x="195" y="853"/>
                      </a:cubicBezTo>
                      <a:cubicBezTo>
                        <a:pt x="175" y="884"/>
                        <a:pt x="118" y="945"/>
                        <a:pt x="118" y="981"/>
                      </a:cubicBezTo>
                      <a:cubicBezTo>
                        <a:pt x="118" y="1000"/>
                        <a:pt x="132" y="1012"/>
                        <a:pt x="135" y="1029"/>
                      </a:cubicBezTo>
                      <a:cubicBezTo>
                        <a:pt x="141" y="1063"/>
                        <a:pt x="133" y="1102"/>
                        <a:pt x="141" y="1137"/>
                      </a:cubicBezTo>
                      <a:cubicBezTo>
                        <a:pt x="146" y="1159"/>
                        <a:pt x="165" y="1175"/>
                        <a:pt x="172" y="1197"/>
                      </a:cubicBezTo>
                      <a:cubicBezTo>
                        <a:pt x="178" y="1217"/>
                        <a:pt x="168" y="1237"/>
                        <a:pt x="175" y="1257"/>
                      </a:cubicBezTo>
                      <a:cubicBezTo>
                        <a:pt x="182" y="1280"/>
                        <a:pt x="205" y="1294"/>
                        <a:pt x="212" y="1317"/>
                      </a:cubicBezTo>
                      <a:cubicBezTo>
                        <a:pt x="216" y="1333"/>
                        <a:pt x="198" y="1351"/>
                        <a:pt x="198" y="1369"/>
                      </a:cubicBezTo>
                      <a:cubicBezTo>
                        <a:pt x="198" y="1384"/>
                        <a:pt x="212" y="1396"/>
                        <a:pt x="220" y="1409"/>
                      </a:cubicBezTo>
                      <a:cubicBezTo>
                        <a:pt x="193" y="1426"/>
                        <a:pt x="179" y="1462"/>
                        <a:pt x="164" y="1489"/>
                      </a:cubicBezTo>
                      <a:cubicBezTo>
                        <a:pt x="137" y="1538"/>
                        <a:pt x="109" y="1572"/>
                        <a:pt x="100" y="1629"/>
                      </a:cubicBezTo>
                      <a:cubicBezTo>
                        <a:pt x="44" y="1629"/>
                        <a:pt x="54" y="1652"/>
                        <a:pt x="37" y="1692"/>
                      </a:cubicBezTo>
                      <a:cubicBezTo>
                        <a:pt x="20" y="1736"/>
                        <a:pt x="0" y="1758"/>
                        <a:pt x="2" y="1809"/>
                      </a:cubicBezTo>
                      <a:cubicBezTo>
                        <a:pt x="3" y="1837"/>
                        <a:pt x="12" y="1888"/>
                        <a:pt x="24" y="1913"/>
                      </a:cubicBezTo>
                      <a:cubicBezTo>
                        <a:pt x="43" y="1949"/>
                        <a:pt x="76" y="1977"/>
                        <a:pt x="86" y="2017"/>
                      </a:cubicBezTo>
                      <a:cubicBezTo>
                        <a:pt x="90" y="2033"/>
                        <a:pt x="67" y="2043"/>
                        <a:pt x="68" y="2061"/>
                      </a:cubicBezTo>
                      <a:cubicBezTo>
                        <a:pt x="71" y="2092"/>
                        <a:pt x="68" y="2145"/>
                        <a:pt x="80" y="2173"/>
                      </a:cubicBezTo>
                      <a:cubicBezTo>
                        <a:pt x="87" y="2190"/>
                        <a:pt x="107" y="2196"/>
                        <a:pt x="114" y="2213"/>
                      </a:cubicBezTo>
                      <a:cubicBezTo>
                        <a:pt x="136" y="2262"/>
                        <a:pt x="134" y="2284"/>
                        <a:pt x="188" y="2305"/>
                      </a:cubicBezTo>
                      <a:cubicBezTo>
                        <a:pt x="188" y="2345"/>
                        <a:pt x="257" y="2333"/>
                        <a:pt x="284" y="2347"/>
                      </a:cubicBezTo>
                      <a:cubicBezTo>
                        <a:pt x="304" y="2357"/>
                        <a:pt x="322" y="2378"/>
                        <a:pt x="344" y="2383"/>
                      </a:cubicBezTo>
                      <a:cubicBezTo>
                        <a:pt x="417" y="2400"/>
                        <a:pt x="472" y="2333"/>
                        <a:pt x="540" y="2315"/>
                      </a:cubicBezTo>
                      <a:cubicBezTo>
                        <a:pt x="586" y="2304"/>
                        <a:pt x="642" y="2319"/>
                        <a:pt x="680" y="2275"/>
                      </a:cubicBezTo>
                      <a:cubicBezTo>
                        <a:pt x="702" y="2249"/>
                        <a:pt x="710" y="2196"/>
                        <a:pt x="722" y="2165"/>
                      </a:cubicBezTo>
                      <a:cubicBezTo>
                        <a:pt x="733" y="2138"/>
                        <a:pt x="751" y="2113"/>
                        <a:pt x="760" y="2085"/>
                      </a:cubicBezTo>
                      <a:cubicBezTo>
                        <a:pt x="785" y="2013"/>
                        <a:pt x="797" y="1934"/>
                        <a:pt x="815" y="1861"/>
                      </a:cubicBezTo>
                      <a:cubicBezTo>
                        <a:pt x="835" y="1781"/>
                        <a:pt x="881" y="1708"/>
                        <a:pt x="905" y="1629"/>
                      </a:cubicBezTo>
                      <a:cubicBezTo>
                        <a:pt x="914" y="1599"/>
                        <a:pt x="915" y="1567"/>
                        <a:pt x="923" y="1537"/>
                      </a:cubicBezTo>
                      <a:cubicBezTo>
                        <a:pt x="935" y="1495"/>
                        <a:pt x="958" y="1458"/>
                        <a:pt x="972" y="1417"/>
                      </a:cubicBezTo>
                      <a:cubicBezTo>
                        <a:pt x="999" y="1343"/>
                        <a:pt x="1016" y="1266"/>
                        <a:pt x="1046" y="1193"/>
                      </a:cubicBezTo>
                      <a:cubicBezTo>
                        <a:pt x="1067" y="1142"/>
                        <a:pt x="1095" y="1076"/>
                        <a:pt x="1098" y="1021"/>
                      </a:cubicBezTo>
                      <a:cubicBezTo>
                        <a:pt x="1101" y="969"/>
                        <a:pt x="1067" y="887"/>
                        <a:pt x="1144" y="869"/>
                      </a:cubicBezTo>
                      <a:cubicBezTo>
                        <a:pt x="1138" y="842"/>
                        <a:pt x="1157" y="830"/>
                        <a:pt x="1159" y="805"/>
                      </a:cubicBezTo>
                      <a:cubicBezTo>
                        <a:pt x="1160" y="793"/>
                        <a:pt x="1160" y="768"/>
                        <a:pt x="1155" y="758"/>
                      </a:cubicBezTo>
                      <a:cubicBezTo>
                        <a:pt x="1143" y="733"/>
                        <a:pt x="1120" y="736"/>
                        <a:pt x="1140" y="705"/>
                      </a:cubicBezTo>
                      <a:cubicBezTo>
                        <a:pt x="1140" y="701"/>
                        <a:pt x="1140" y="701"/>
                        <a:pt x="1140" y="701"/>
                      </a:cubicBezTo>
                      <a:cubicBezTo>
                        <a:pt x="1125" y="683"/>
                        <a:pt x="1103" y="642"/>
                        <a:pt x="1136" y="625"/>
                      </a:cubicBezTo>
                      <a:cubicBezTo>
                        <a:pt x="1143" y="622"/>
                        <a:pt x="1152" y="627"/>
                        <a:pt x="1156" y="633"/>
                      </a:cubicBezTo>
                      <a:cubicBezTo>
                        <a:pt x="1170" y="659"/>
                        <a:pt x="1165" y="689"/>
                        <a:pt x="1192" y="709"/>
                      </a:cubicBezTo>
                      <a:cubicBezTo>
                        <a:pt x="1201" y="716"/>
                        <a:pt x="1212" y="730"/>
                        <a:pt x="1224" y="717"/>
                      </a:cubicBezTo>
                      <a:cubicBezTo>
                        <a:pt x="1244" y="695"/>
                        <a:pt x="1252" y="654"/>
                        <a:pt x="1260" y="625"/>
                      </a:cubicBezTo>
                      <a:cubicBezTo>
                        <a:pt x="1262" y="615"/>
                        <a:pt x="1274" y="604"/>
                        <a:pt x="1272" y="593"/>
                      </a:cubicBezTo>
                      <a:cubicBezTo>
                        <a:pt x="1264" y="563"/>
                        <a:pt x="1227" y="542"/>
                        <a:pt x="1216" y="509"/>
                      </a:cubicBezTo>
                      <a:cubicBezTo>
                        <a:pt x="1211" y="496"/>
                        <a:pt x="1210" y="448"/>
                        <a:pt x="1212" y="441"/>
                      </a:cubicBezTo>
                      <a:cubicBezTo>
                        <a:pt x="1212" y="439"/>
                        <a:pt x="1226" y="433"/>
                        <a:pt x="1224" y="425"/>
                      </a:cubicBezTo>
                      <a:cubicBezTo>
                        <a:pt x="1221" y="418"/>
                        <a:pt x="1208" y="413"/>
                        <a:pt x="1208" y="405"/>
                      </a:cubicBezTo>
                      <a:cubicBezTo>
                        <a:pt x="1206" y="387"/>
                        <a:pt x="1217" y="362"/>
                        <a:pt x="1212" y="341"/>
                      </a:cubicBezTo>
                      <a:cubicBezTo>
                        <a:pt x="1204" y="310"/>
                        <a:pt x="1184" y="286"/>
                        <a:pt x="1172" y="257"/>
                      </a:cubicBezTo>
                      <a:cubicBezTo>
                        <a:pt x="1164" y="239"/>
                        <a:pt x="1178" y="223"/>
                        <a:pt x="1172" y="205"/>
                      </a:cubicBezTo>
                      <a:cubicBezTo>
                        <a:pt x="1164" y="183"/>
                        <a:pt x="1117" y="135"/>
                        <a:pt x="1108" y="133"/>
                      </a:cubicBezTo>
                      <a:cubicBezTo>
                        <a:pt x="1126" y="80"/>
                        <a:pt x="1055" y="87"/>
                        <a:pt x="1052" y="57"/>
                      </a:cubicBezTo>
                      <a:cubicBezTo>
                        <a:pt x="1072" y="65"/>
                        <a:pt x="1072" y="65"/>
                        <a:pt x="1072" y="65"/>
                      </a:cubicBezTo>
                      <a:cubicBezTo>
                        <a:pt x="1065" y="22"/>
                        <a:pt x="1049" y="0"/>
                        <a:pt x="1020" y="45"/>
                      </a:cubicBezTo>
                    </a:path>
                  </a:pathLst>
                </a:custGeom>
                <a:solidFill>
                  <a:srgbClr val="4472C4">
                    <a:lumMod val="50000"/>
                  </a:srgbClr>
                </a:solidFill>
                <a:ln w="3175">
                  <a:solidFill>
                    <a:srgbClr val="4472C4">
                      <a:lumMod val="40000"/>
                      <a:lumOff val="60000"/>
                    </a:srgbClr>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45" name="Freeform 40">
                  <a:extLst>
                    <a:ext uri="{FF2B5EF4-FFF2-40B4-BE49-F238E27FC236}">
                      <a16:creationId xmlns:a16="http://schemas.microsoft.com/office/drawing/2014/main" id="{E1063BBC-5CC4-60D9-A221-42D75D39CAB1}"/>
                    </a:ext>
                  </a:extLst>
                </p:cNvPr>
                <p:cNvSpPr>
                  <a:spLocks/>
                </p:cNvSpPr>
                <p:nvPr/>
              </p:nvSpPr>
              <p:spPr bwMode="auto">
                <a:xfrm>
                  <a:off x="4110038" y="3424238"/>
                  <a:ext cx="14288" cy="15875"/>
                </a:xfrm>
                <a:custGeom>
                  <a:avLst/>
                  <a:gdLst/>
                  <a:ahLst/>
                  <a:cxnLst>
                    <a:cxn ang="0">
                      <a:pos x="51" y="44"/>
                    </a:cxn>
                    <a:cxn ang="0">
                      <a:pos x="39" y="0"/>
                    </a:cxn>
                    <a:cxn ang="0">
                      <a:pos x="51" y="44"/>
                    </a:cxn>
                  </a:cxnLst>
                  <a:rect l="0" t="0" r="r" b="b"/>
                  <a:pathLst>
                    <a:path w="51" h="56">
                      <a:moveTo>
                        <a:pt x="51" y="44"/>
                      </a:moveTo>
                      <a:cubicBezTo>
                        <a:pt x="39" y="0"/>
                        <a:pt x="39" y="0"/>
                        <a:pt x="39" y="0"/>
                      </a:cubicBezTo>
                      <a:cubicBezTo>
                        <a:pt x="0" y="13"/>
                        <a:pt x="9" y="56"/>
                        <a:pt x="51" y="44"/>
                      </a:cubicBez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6" name="Freeform 41">
                  <a:extLst>
                    <a:ext uri="{FF2B5EF4-FFF2-40B4-BE49-F238E27FC236}">
                      <a16:creationId xmlns:a16="http://schemas.microsoft.com/office/drawing/2014/main" id="{395FCF30-28D8-8098-0F42-EB63CF2448BA}"/>
                    </a:ext>
                  </a:extLst>
                </p:cNvPr>
                <p:cNvSpPr>
                  <a:spLocks/>
                </p:cNvSpPr>
                <p:nvPr/>
              </p:nvSpPr>
              <p:spPr bwMode="auto">
                <a:xfrm>
                  <a:off x="4192588" y="3598863"/>
                  <a:ext cx="12700" cy="20638"/>
                </a:xfrm>
                <a:custGeom>
                  <a:avLst/>
                  <a:gdLst/>
                  <a:ahLst/>
                  <a:cxnLst>
                    <a:cxn ang="0">
                      <a:pos x="6" y="68"/>
                    </a:cxn>
                    <a:cxn ang="0">
                      <a:pos x="46" y="0"/>
                    </a:cxn>
                    <a:cxn ang="0">
                      <a:pos x="6" y="68"/>
                    </a:cxn>
                  </a:cxnLst>
                  <a:rect l="0" t="0" r="r" b="b"/>
                  <a:pathLst>
                    <a:path w="46" h="68">
                      <a:moveTo>
                        <a:pt x="6" y="68"/>
                      </a:moveTo>
                      <a:cubicBezTo>
                        <a:pt x="30" y="56"/>
                        <a:pt x="39" y="24"/>
                        <a:pt x="46" y="0"/>
                      </a:cubicBezTo>
                      <a:cubicBezTo>
                        <a:pt x="19" y="10"/>
                        <a:pt x="0" y="39"/>
                        <a:pt x="6" y="68"/>
                      </a:cubicBezTo>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7" name="Freeform 42">
                  <a:extLst>
                    <a:ext uri="{FF2B5EF4-FFF2-40B4-BE49-F238E27FC236}">
                      <a16:creationId xmlns:a16="http://schemas.microsoft.com/office/drawing/2014/main" id="{764A434B-2E20-9964-E0B6-A86997073DF2}"/>
                    </a:ext>
                  </a:extLst>
                </p:cNvPr>
                <p:cNvSpPr>
                  <a:spLocks/>
                </p:cNvSpPr>
                <p:nvPr/>
              </p:nvSpPr>
              <p:spPr bwMode="auto">
                <a:xfrm>
                  <a:off x="2324100" y="2984500"/>
                  <a:ext cx="57150" cy="79375"/>
                </a:xfrm>
                <a:custGeom>
                  <a:avLst/>
                  <a:gdLst/>
                  <a:ahLst/>
                  <a:cxnLst>
                    <a:cxn ang="0">
                      <a:pos x="108" y="66"/>
                    </a:cxn>
                    <a:cxn ang="0">
                      <a:pos x="60" y="74"/>
                    </a:cxn>
                    <a:cxn ang="0">
                      <a:pos x="32" y="98"/>
                    </a:cxn>
                    <a:cxn ang="0">
                      <a:pos x="1" y="154"/>
                    </a:cxn>
                    <a:cxn ang="0">
                      <a:pos x="29" y="218"/>
                    </a:cxn>
                    <a:cxn ang="0">
                      <a:pos x="29" y="271"/>
                    </a:cxn>
                    <a:cxn ang="0">
                      <a:pos x="92" y="274"/>
                    </a:cxn>
                    <a:cxn ang="0">
                      <a:pos x="96" y="154"/>
                    </a:cxn>
                    <a:cxn ang="0">
                      <a:pos x="145" y="105"/>
                    </a:cxn>
                    <a:cxn ang="0">
                      <a:pos x="190" y="86"/>
                    </a:cxn>
                    <a:cxn ang="0">
                      <a:pos x="196" y="66"/>
                    </a:cxn>
                    <a:cxn ang="0">
                      <a:pos x="108" y="66"/>
                    </a:cxn>
                  </a:cxnLst>
                  <a:rect l="0" t="0" r="r" b="b"/>
                  <a:pathLst>
                    <a:path w="196" h="282">
                      <a:moveTo>
                        <a:pt x="108" y="66"/>
                      </a:moveTo>
                      <a:cubicBezTo>
                        <a:pt x="60" y="74"/>
                        <a:pt x="60" y="74"/>
                        <a:pt x="60" y="74"/>
                      </a:cubicBezTo>
                      <a:cubicBezTo>
                        <a:pt x="60" y="94"/>
                        <a:pt x="52" y="100"/>
                        <a:pt x="32" y="98"/>
                      </a:cubicBezTo>
                      <a:cubicBezTo>
                        <a:pt x="25" y="113"/>
                        <a:pt x="0" y="139"/>
                        <a:pt x="1" y="154"/>
                      </a:cubicBezTo>
                      <a:cubicBezTo>
                        <a:pt x="2" y="177"/>
                        <a:pt x="27" y="194"/>
                        <a:pt x="29" y="218"/>
                      </a:cubicBezTo>
                      <a:cubicBezTo>
                        <a:pt x="31" y="235"/>
                        <a:pt x="10" y="256"/>
                        <a:pt x="29" y="271"/>
                      </a:cubicBezTo>
                      <a:cubicBezTo>
                        <a:pt x="43" y="282"/>
                        <a:pt x="76" y="274"/>
                        <a:pt x="92" y="274"/>
                      </a:cubicBezTo>
                      <a:cubicBezTo>
                        <a:pt x="96" y="154"/>
                        <a:pt x="96" y="154"/>
                        <a:pt x="96" y="154"/>
                      </a:cubicBezTo>
                      <a:cubicBezTo>
                        <a:pt x="145" y="105"/>
                        <a:pt x="145" y="105"/>
                        <a:pt x="145" y="105"/>
                      </a:cubicBezTo>
                      <a:cubicBezTo>
                        <a:pt x="190" y="86"/>
                        <a:pt x="190" y="86"/>
                        <a:pt x="190" y="86"/>
                      </a:cubicBezTo>
                      <a:cubicBezTo>
                        <a:pt x="196" y="66"/>
                        <a:pt x="196" y="66"/>
                        <a:pt x="196" y="66"/>
                      </a:cubicBezTo>
                      <a:cubicBezTo>
                        <a:pt x="165" y="65"/>
                        <a:pt x="127" y="0"/>
                        <a:pt x="108" y="66"/>
                      </a:cubicBez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8" name="Freeform 43">
                  <a:extLst>
                    <a:ext uri="{FF2B5EF4-FFF2-40B4-BE49-F238E27FC236}">
                      <a16:creationId xmlns:a16="http://schemas.microsoft.com/office/drawing/2014/main" id="{862C8058-2D62-AFFC-D89C-F7F8CF9B71B8}"/>
                    </a:ext>
                  </a:extLst>
                </p:cNvPr>
                <p:cNvSpPr>
                  <a:spLocks noEditPoints="1"/>
                </p:cNvSpPr>
                <p:nvPr/>
              </p:nvSpPr>
              <p:spPr bwMode="auto">
                <a:xfrm>
                  <a:off x="2268538" y="2586038"/>
                  <a:ext cx="388938" cy="460375"/>
                </a:xfrm>
                <a:custGeom>
                  <a:avLst/>
                  <a:gdLst/>
                  <a:ahLst/>
                  <a:cxnLst>
                    <a:cxn ang="0">
                      <a:pos x="860" y="332"/>
                    </a:cxn>
                    <a:cxn ang="0">
                      <a:pos x="740" y="318"/>
                    </a:cxn>
                    <a:cxn ang="0">
                      <a:pos x="508" y="286"/>
                    </a:cxn>
                    <a:cxn ang="0">
                      <a:pos x="416" y="434"/>
                    </a:cxn>
                    <a:cxn ang="0">
                      <a:pos x="589" y="436"/>
                    </a:cxn>
                    <a:cxn ang="0">
                      <a:pos x="623" y="522"/>
                    </a:cxn>
                    <a:cxn ang="0">
                      <a:pos x="533" y="666"/>
                    </a:cxn>
                    <a:cxn ang="0">
                      <a:pos x="582" y="741"/>
                    </a:cxn>
                    <a:cxn ang="0">
                      <a:pos x="619" y="834"/>
                    </a:cxn>
                    <a:cxn ang="0">
                      <a:pos x="620" y="994"/>
                    </a:cxn>
                    <a:cxn ang="0">
                      <a:pos x="511" y="1030"/>
                    </a:cxn>
                    <a:cxn ang="0">
                      <a:pos x="367" y="1033"/>
                    </a:cxn>
                    <a:cxn ang="0">
                      <a:pos x="272" y="990"/>
                    </a:cxn>
                    <a:cxn ang="0">
                      <a:pos x="244" y="1072"/>
                    </a:cxn>
                    <a:cxn ang="0">
                      <a:pos x="134" y="1118"/>
                    </a:cxn>
                    <a:cxn ang="0">
                      <a:pos x="160" y="1190"/>
                    </a:cxn>
                    <a:cxn ang="0">
                      <a:pos x="192" y="1234"/>
                    </a:cxn>
                    <a:cxn ang="0">
                      <a:pos x="184" y="1290"/>
                    </a:cxn>
                    <a:cxn ang="0">
                      <a:pos x="112" y="1271"/>
                    </a:cxn>
                    <a:cxn ang="0">
                      <a:pos x="151" y="1450"/>
                    </a:cxn>
                    <a:cxn ang="0">
                      <a:pos x="200" y="1542"/>
                    </a:cxn>
                    <a:cxn ang="0">
                      <a:pos x="356" y="1426"/>
                    </a:cxn>
                    <a:cxn ang="0">
                      <a:pos x="400" y="1470"/>
                    </a:cxn>
                    <a:cxn ang="0">
                      <a:pos x="508" y="1434"/>
                    </a:cxn>
                    <a:cxn ang="0">
                      <a:pos x="620" y="1423"/>
                    </a:cxn>
                    <a:cxn ang="0">
                      <a:pos x="620" y="1514"/>
                    </a:cxn>
                    <a:cxn ang="0">
                      <a:pos x="760" y="1438"/>
                    </a:cxn>
                    <a:cxn ang="0">
                      <a:pos x="836" y="1364"/>
                    </a:cxn>
                    <a:cxn ang="0">
                      <a:pos x="940" y="1242"/>
                    </a:cxn>
                    <a:cxn ang="0">
                      <a:pos x="948" y="1102"/>
                    </a:cxn>
                    <a:cxn ang="0">
                      <a:pos x="1006" y="962"/>
                    </a:cxn>
                    <a:cxn ang="0">
                      <a:pos x="1130" y="840"/>
                    </a:cxn>
                    <a:cxn ang="0">
                      <a:pos x="1201" y="690"/>
                    </a:cxn>
                    <a:cxn ang="0">
                      <a:pos x="1230" y="486"/>
                    </a:cxn>
                    <a:cxn ang="0">
                      <a:pos x="1269" y="274"/>
                    </a:cxn>
                    <a:cxn ang="0">
                      <a:pos x="1359" y="98"/>
                    </a:cxn>
                    <a:cxn ang="0">
                      <a:pos x="1232" y="43"/>
                    </a:cxn>
                    <a:cxn ang="0">
                      <a:pos x="1080" y="44"/>
                    </a:cxn>
                    <a:cxn ang="0">
                      <a:pos x="968" y="190"/>
                    </a:cxn>
                    <a:cxn ang="0">
                      <a:pos x="236" y="1610"/>
                    </a:cxn>
                    <a:cxn ang="0">
                      <a:pos x="236" y="1610"/>
                    </a:cxn>
                  </a:cxnLst>
                  <a:rect l="0" t="0" r="r" b="b"/>
                  <a:pathLst>
                    <a:path w="1364" h="1614">
                      <a:moveTo>
                        <a:pt x="920" y="366"/>
                      </a:moveTo>
                      <a:cubicBezTo>
                        <a:pt x="896" y="364"/>
                        <a:pt x="881" y="342"/>
                        <a:pt x="860" y="332"/>
                      </a:cubicBezTo>
                      <a:cubicBezTo>
                        <a:pt x="838" y="322"/>
                        <a:pt x="811" y="321"/>
                        <a:pt x="788" y="317"/>
                      </a:cubicBezTo>
                      <a:cubicBezTo>
                        <a:pt x="770" y="315"/>
                        <a:pt x="753" y="298"/>
                        <a:pt x="740" y="318"/>
                      </a:cubicBezTo>
                      <a:cubicBezTo>
                        <a:pt x="713" y="311"/>
                        <a:pt x="687" y="292"/>
                        <a:pt x="660" y="287"/>
                      </a:cubicBezTo>
                      <a:cubicBezTo>
                        <a:pt x="613" y="279"/>
                        <a:pt x="556" y="286"/>
                        <a:pt x="508" y="286"/>
                      </a:cubicBezTo>
                      <a:cubicBezTo>
                        <a:pt x="488" y="286"/>
                        <a:pt x="442" y="277"/>
                        <a:pt x="426" y="290"/>
                      </a:cubicBezTo>
                      <a:cubicBezTo>
                        <a:pt x="379" y="329"/>
                        <a:pt x="404" y="390"/>
                        <a:pt x="416" y="434"/>
                      </a:cubicBezTo>
                      <a:cubicBezTo>
                        <a:pt x="384" y="452"/>
                        <a:pt x="422" y="455"/>
                        <a:pt x="440" y="450"/>
                      </a:cubicBezTo>
                      <a:cubicBezTo>
                        <a:pt x="477" y="439"/>
                        <a:pt x="555" y="398"/>
                        <a:pt x="589" y="436"/>
                      </a:cubicBezTo>
                      <a:cubicBezTo>
                        <a:pt x="599" y="447"/>
                        <a:pt x="597" y="465"/>
                        <a:pt x="604" y="478"/>
                      </a:cubicBezTo>
                      <a:cubicBezTo>
                        <a:pt x="611" y="492"/>
                        <a:pt x="628" y="504"/>
                        <a:pt x="623" y="522"/>
                      </a:cubicBezTo>
                      <a:cubicBezTo>
                        <a:pt x="612" y="560"/>
                        <a:pt x="582" y="553"/>
                        <a:pt x="558" y="573"/>
                      </a:cubicBezTo>
                      <a:cubicBezTo>
                        <a:pt x="522" y="604"/>
                        <a:pt x="539" y="629"/>
                        <a:pt x="533" y="666"/>
                      </a:cubicBezTo>
                      <a:cubicBezTo>
                        <a:pt x="529" y="687"/>
                        <a:pt x="518" y="691"/>
                        <a:pt x="528" y="714"/>
                      </a:cubicBezTo>
                      <a:cubicBezTo>
                        <a:pt x="564" y="709"/>
                        <a:pt x="556" y="726"/>
                        <a:pt x="582" y="741"/>
                      </a:cubicBezTo>
                      <a:cubicBezTo>
                        <a:pt x="597" y="751"/>
                        <a:pt x="614" y="744"/>
                        <a:pt x="626" y="762"/>
                      </a:cubicBezTo>
                      <a:cubicBezTo>
                        <a:pt x="640" y="783"/>
                        <a:pt x="619" y="812"/>
                        <a:pt x="619" y="834"/>
                      </a:cubicBezTo>
                      <a:cubicBezTo>
                        <a:pt x="618" y="859"/>
                        <a:pt x="630" y="883"/>
                        <a:pt x="628" y="910"/>
                      </a:cubicBezTo>
                      <a:cubicBezTo>
                        <a:pt x="625" y="940"/>
                        <a:pt x="610" y="962"/>
                        <a:pt x="620" y="994"/>
                      </a:cubicBezTo>
                      <a:cubicBezTo>
                        <a:pt x="565" y="1000"/>
                        <a:pt x="605" y="1092"/>
                        <a:pt x="532" y="1094"/>
                      </a:cubicBezTo>
                      <a:cubicBezTo>
                        <a:pt x="531" y="1079"/>
                        <a:pt x="531" y="1033"/>
                        <a:pt x="511" y="1030"/>
                      </a:cubicBezTo>
                      <a:cubicBezTo>
                        <a:pt x="486" y="1025"/>
                        <a:pt x="473" y="1086"/>
                        <a:pt x="440" y="1079"/>
                      </a:cubicBezTo>
                      <a:cubicBezTo>
                        <a:pt x="408" y="1072"/>
                        <a:pt x="387" y="1059"/>
                        <a:pt x="367" y="1033"/>
                      </a:cubicBezTo>
                      <a:cubicBezTo>
                        <a:pt x="351" y="1011"/>
                        <a:pt x="349" y="981"/>
                        <a:pt x="316" y="976"/>
                      </a:cubicBezTo>
                      <a:cubicBezTo>
                        <a:pt x="301" y="974"/>
                        <a:pt x="286" y="987"/>
                        <a:pt x="272" y="990"/>
                      </a:cubicBezTo>
                      <a:cubicBezTo>
                        <a:pt x="275" y="1006"/>
                        <a:pt x="287" y="1030"/>
                        <a:pt x="284" y="1046"/>
                      </a:cubicBezTo>
                      <a:cubicBezTo>
                        <a:pt x="281" y="1064"/>
                        <a:pt x="259" y="1068"/>
                        <a:pt x="244" y="1072"/>
                      </a:cubicBezTo>
                      <a:cubicBezTo>
                        <a:pt x="206" y="1080"/>
                        <a:pt x="163" y="1062"/>
                        <a:pt x="124" y="1070"/>
                      </a:cubicBezTo>
                      <a:cubicBezTo>
                        <a:pt x="134" y="1118"/>
                        <a:pt x="134" y="1118"/>
                        <a:pt x="134" y="1118"/>
                      </a:cubicBezTo>
                      <a:cubicBezTo>
                        <a:pt x="124" y="1166"/>
                        <a:pt x="124" y="1166"/>
                        <a:pt x="124" y="1166"/>
                      </a:cubicBezTo>
                      <a:cubicBezTo>
                        <a:pt x="145" y="1162"/>
                        <a:pt x="152" y="1170"/>
                        <a:pt x="160" y="1190"/>
                      </a:cubicBezTo>
                      <a:cubicBezTo>
                        <a:pt x="144" y="1214"/>
                        <a:pt x="144" y="1214"/>
                        <a:pt x="144" y="1214"/>
                      </a:cubicBezTo>
                      <a:cubicBezTo>
                        <a:pt x="192" y="1234"/>
                        <a:pt x="192" y="1234"/>
                        <a:pt x="192" y="1234"/>
                      </a:cubicBezTo>
                      <a:cubicBezTo>
                        <a:pt x="172" y="1286"/>
                        <a:pt x="172" y="1286"/>
                        <a:pt x="172" y="1286"/>
                      </a:cubicBezTo>
                      <a:cubicBezTo>
                        <a:pt x="184" y="1290"/>
                        <a:pt x="184" y="1290"/>
                        <a:pt x="184" y="1290"/>
                      </a:cubicBezTo>
                      <a:cubicBezTo>
                        <a:pt x="184" y="1298"/>
                        <a:pt x="184" y="1298"/>
                        <a:pt x="184" y="1298"/>
                      </a:cubicBezTo>
                      <a:cubicBezTo>
                        <a:pt x="153" y="1304"/>
                        <a:pt x="138" y="1263"/>
                        <a:pt x="112" y="1271"/>
                      </a:cubicBezTo>
                      <a:cubicBezTo>
                        <a:pt x="102" y="1274"/>
                        <a:pt x="93" y="1281"/>
                        <a:pt x="84" y="1287"/>
                      </a:cubicBezTo>
                      <a:cubicBezTo>
                        <a:pt x="0" y="1341"/>
                        <a:pt x="116" y="1405"/>
                        <a:pt x="151" y="1450"/>
                      </a:cubicBezTo>
                      <a:cubicBezTo>
                        <a:pt x="162" y="1463"/>
                        <a:pt x="159" y="1479"/>
                        <a:pt x="166" y="1494"/>
                      </a:cubicBezTo>
                      <a:cubicBezTo>
                        <a:pt x="173" y="1512"/>
                        <a:pt x="189" y="1526"/>
                        <a:pt x="200" y="1542"/>
                      </a:cubicBezTo>
                      <a:cubicBezTo>
                        <a:pt x="226" y="1531"/>
                        <a:pt x="276" y="1491"/>
                        <a:pt x="276" y="1462"/>
                      </a:cubicBezTo>
                      <a:cubicBezTo>
                        <a:pt x="356" y="1426"/>
                        <a:pt x="356" y="1426"/>
                        <a:pt x="356" y="1426"/>
                      </a:cubicBezTo>
                      <a:cubicBezTo>
                        <a:pt x="380" y="1478"/>
                        <a:pt x="380" y="1478"/>
                        <a:pt x="380" y="1478"/>
                      </a:cubicBezTo>
                      <a:cubicBezTo>
                        <a:pt x="400" y="1470"/>
                        <a:pt x="400" y="1470"/>
                        <a:pt x="400" y="1470"/>
                      </a:cubicBezTo>
                      <a:cubicBezTo>
                        <a:pt x="411" y="1483"/>
                        <a:pt x="426" y="1504"/>
                        <a:pt x="444" y="1509"/>
                      </a:cubicBezTo>
                      <a:cubicBezTo>
                        <a:pt x="482" y="1518"/>
                        <a:pt x="513" y="1465"/>
                        <a:pt x="508" y="1434"/>
                      </a:cubicBezTo>
                      <a:cubicBezTo>
                        <a:pt x="519" y="1438"/>
                        <a:pt x="531" y="1446"/>
                        <a:pt x="544" y="1444"/>
                      </a:cubicBezTo>
                      <a:cubicBezTo>
                        <a:pt x="562" y="1441"/>
                        <a:pt x="603" y="1397"/>
                        <a:pt x="620" y="1423"/>
                      </a:cubicBezTo>
                      <a:cubicBezTo>
                        <a:pt x="628" y="1435"/>
                        <a:pt x="613" y="1444"/>
                        <a:pt x="611" y="1454"/>
                      </a:cubicBezTo>
                      <a:cubicBezTo>
                        <a:pt x="608" y="1469"/>
                        <a:pt x="616" y="1499"/>
                        <a:pt x="620" y="1514"/>
                      </a:cubicBezTo>
                      <a:cubicBezTo>
                        <a:pt x="684" y="1510"/>
                        <a:pt x="684" y="1510"/>
                        <a:pt x="684" y="1510"/>
                      </a:cubicBezTo>
                      <a:cubicBezTo>
                        <a:pt x="760" y="1438"/>
                        <a:pt x="760" y="1438"/>
                        <a:pt x="760" y="1438"/>
                      </a:cubicBezTo>
                      <a:cubicBezTo>
                        <a:pt x="768" y="1409"/>
                        <a:pt x="789" y="1422"/>
                        <a:pt x="806" y="1405"/>
                      </a:cubicBezTo>
                      <a:cubicBezTo>
                        <a:pt x="819" y="1391"/>
                        <a:pt x="817" y="1373"/>
                        <a:pt x="836" y="1364"/>
                      </a:cubicBezTo>
                      <a:cubicBezTo>
                        <a:pt x="850" y="1357"/>
                        <a:pt x="869" y="1361"/>
                        <a:pt x="881" y="1348"/>
                      </a:cubicBezTo>
                      <a:cubicBezTo>
                        <a:pt x="901" y="1327"/>
                        <a:pt x="936" y="1271"/>
                        <a:pt x="940" y="1242"/>
                      </a:cubicBezTo>
                      <a:cubicBezTo>
                        <a:pt x="944" y="1216"/>
                        <a:pt x="934" y="1185"/>
                        <a:pt x="936" y="1158"/>
                      </a:cubicBezTo>
                      <a:cubicBezTo>
                        <a:pt x="938" y="1139"/>
                        <a:pt x="947" y="1121"/>
                        <a:pt x="948" y="1102"/>
                      </a:cubicBezTo>
                      <a:cubicBezTo>
                        <a:pt x="930" y="1091"/>
                        <a:pt x="936" y="1076"/>
                        <a:pt x="939" y="1058"/>
                      </a:cubicBezTo>
                      <a:cubicBezTo>
                        <a:pt x="945" y="1023"/>
                        <a:pt x="986" y="992"/>
                        <a:pt x="1006" y="962"/>
                      </a:cubicBezTo>
                      <a:cubicBezTo>
                        <a:pt x="1022" y="937"/>
                        <a:pt x="1028" y="907"/>
                        <a:pt x="1049" y="886"/>
                      </a:cubicBezTo>
                      <a:cubicBezTo>
                        <a:pt x="1072" y="862"/>
                        <a:pt x="1105" y="859"/>
                        <a:pt x="1130" y="840"/>
                      </a:cubicBezTo>
                      <a:cubicBezTo>
                        <a:pt x="1163" y="816"/>
                        <a:pt x="1197" y="779"/>
                        <a:pt x="1202" y="738"/>
                      </a:cubicBezTo>
                      <a:cubicBezTo>
                        <a:pt x="1205" y="722"/>
                        <a:pt x="1199" y="706"/>
                        <a:pt x="1201" y="690"/>
                      </a:cubicBezTo>
                      <a:cubicBezTo>
                        <a:pt x="1204" y="669"/>
                        <a:pt x="1214" y="651"/>
                        <a:pt x="1212" y="630"/>
                      </a:cubicBezTo>
                      <a:cubicBezTo>
                        <a:pt x="1264" y="600"/>
                        <a:pt x="1223" y="536"/>
                        <a:pt x="1230" y="486"/>
                      </a:cubicBezTo>
                      <a:cubicBezTo>
                        <a:pt x="1234" y="455"/>
                        <a:pt x="1257" y="425"/>
                        <a:pt x="1263" y="394"/>
                      </a:cubicBezTo>
                      <a:cubicBezTo>
                        <a:pt x="1271" y="353"/>
                        <a:pt x="1251" y="316"/>
                        <a:pt x="1269" y="274"/>
                      </a:cubicBezTo>
                      <a:cubicBezTo>
                        <a:pt x="1286" y="233"/>
                        <a:pt x="1311" y="190"/>
                        <a:pt x="1332" y="150"/>
                      </a:cubicBezTo>
                      <a:cubicBezTo>
                        <a:pt x="1341" y="131"/>
                        <a:pt x="1357" y="120"/>
                        <a:pt x="1359" y="98"/>
                      </a:cubicBezTo>
                      <a:cubicBezTo>
                        <a:pt x="1364" y="54"/>
                        <a:pt x="1302" y="0"/>
                        <a:pt x="1280" y="54"/>
                      </a:cubicBezTo>
                      <a:cubicBezTo>
                        <a:pt x="1262" y="41"/>
                        <a:pt x="1251" y="48"/>
                        <a:pt x="1232" y="43"/>
                      </a:cubicBezTo>
                      <a:cubicBezTo>
                        <a:pt x="1208" y="38"/>
                        <a:pt x="1173" y="14"/>
                        <a:pt x="1148" y="20"/>
                      </a:cubicBezTo>
                      <a:cubicBezTo>
                        <a:pt x="1124" y="25"/>
                        <a:pt x="1107" y="41"/>
                        <a:pt x="1080" y="44"/>
                      </a:cubicBezTo>
                      <a:cubicBezTo>
                        <a:pt x="1055" y="46"/>
                        <a:pt x="1013" y="36"/>
                        <a:pt x="995" y="60"/>
                      </a:cubicBezTo>
                      <a:cubicBezTo>
                        <a:pt x="967" y="98"/>
                        <a:pt x="985" y="151"/>
                        <a:pt x="968" y="190"/>
                      </a:cubicBezTo>
                      <a:cubicBezTo>
                        <a:pt x="940" y="253"/>
                        <a:pt x="880" y="296"/>
                        <a:pt x="920" y="366"/>
                      </a:cubicBezTo>
                      <a:moveTo>
                        <a:pt x="236" y="1610"/>
                      </a:moveTo>
                      <a:cubicBezTo>
                        <a:pt x="240" y="1614"/>
                        <a:pt x="240" y="1614"/>
                        <a:pt x="240" y="1614"/>
                      </a:cubicBezTo>
                      <a:lnTo>
                        <a:pt x="236" y="1610"/>
                      </a:ln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49" name="Freeform 44">
                  <a:extLst>
                    <a:ext uri="{FF2B5EF4-FFF2-40B4-BE49-F238E27FC236}">
                      <a16:creationId xmlns:a16="http://schemas.microsoft.com/office/drawing/2014/main" id="{4F803EEC-DEAC-4C1F-7719-80E18D23E3F0}"/>
                    </a:ext>
                  </a:extLst>
                </p:cNvPr>
                <p:cNvSpPr>
                  <a:spLocks/>
                </p:cNvSpPr>
                <p:nvPr/>
              </p:nvSpPr>
              <p:spPr bwMode="auto">
                <a:xfrm>
                  <a:off x="2162175" y="2657475"/>
                  <a:ext cx="293688" cy="315913"/>
                </a:xfrm>
                <a:custGeom>
                  <a:avLst/>
                  <a:gdLst/>
                  <a:ahLst/>
                  <a:cxnLst>
                    <a:cxn ang="0">
                      <a:pos x="280" y="243"/>
                    </a:cxn>
                    <a:cxn ang="0">
                      <a:pos x="208" y="231"/>
                    </a:cxn>
                    <a:cxn ang="0">
                      <a:pos x="160" y="235"/>
                    </a:cxn>
                    <a:cxn ang="0">
                      <a:pos x="176" y="239"/>
                    </a:cxn>
                    <a:cxn ang="0">
                      <a:pos x="156" y="315"/>
                    </a:cxn>
                    <a:cxn ang="0">
                      <a:pos x="156" y="299"/>
                    </a:cxn>
                    <a:cxn ang="0">
                      <a:pos x="140" y="375"/>
                    </a:cxn>
                    <a:cxn ang="0">
                      <a:pos x="137" y="383"/>
                    </a:cxn>
                    <a:cxn ang="0">
                      <a:pos x="103" y="483"/>
                    </a:cxn>
                    <a:cxn ang="0">
                      <a:pos x="0" y="519"/>
                    </a:cxn>
                    <a:cxn ang="0">
                      <a:pos x="76" y="659"/>
                    </a:cxn>
                    <a:cxn ang="0">
                      <a:pos x="80" y="695"/>
                    </a:cxn>
                    <a:cxn ang="0">
                      <a:pos x="96" y="713"/>
                    </a:cxn>
                    <a:cxn ang="0">
                      <a:pos x="160" y="775"/>
                    </a:cxn>
                    <a:cxn ang="0">
                      <a:pos x="148" y="803"/>
                    </a:cxn>
                    <a:cxn ang="0">
                      <a:pos x="216" y="855"/>
                    </a:cxn>
                    <a:cxn ang="0">
                      <a:pos x="188" y="859"/>
                    </a:cxn>
                    <a:cxn ang="0">
                      <a:pos x="390" y="1059"/>
                    </a:cxn>
                    <a:cxn ang="0">
                      <a:pos x="491" y="1037"/>
                    </a:cxn>
                    <a:cxn ang="0">
                      <a:pos x="576" y="996"/>
                    </a:cxn>
                    <a:cxn ang="0">
                      <a:pos x="524" y="907"/>
                    </a:cxn>
                    <a:cxn ang="0">
                      <a:pos x="508" y="831"/>
                    </a:cxn>
                    <a:cxn ang="0">
                      <a:pos x="666" y="817"/>
                    </a:cxn>
                    <a:cxn ang="0">
                      <a:pos x="690" y="744"/>
                    </a:cxn>
                    <a:cxn ang="0">
                      <a:pos x="832" y="845"/>
                    </a:cxn>
                    <a:cxn ang="0">
                      <a:pos x="880" y="791"/>
                    </a:cxn>
                    <a:cxn ang="0">
                      <a:pos x="976" y="763"/>
                    </a:cxn>
                    <a:cxn ang="0">
                      <a:pos x="1000" y="695"/>
                    </a:cxn>
                    <a:cxn ang="0">
                      <a:pos x="1018" y="529"/>
                    </a:cxn>
                    <a:cxn ang="0">
                      <a:pos x="908" y="463"/>
                    </a:cxn>
                    <a:cxn ang="0">
                      <a:pos x="932" y="347"/>
                    </a:cxn>
                    <a:cxn ang="0">
                      <a:pos x="988" y="231"/>
                    </a:cxn>
                    <a:cxn ang="0">
                      <a:pos x="788" y="207"/>
                    </a:cxn>
                    <a:cxn ang="0">
                      <a:pos x="811" y="40"/>
                    </a:cxn>
                    <a:cxn ang="0">
                      <a:pos x="600" y="23"/>
                    </a:cxn>
                    <a:cxn ang="0">
                      <a:pos x="460" y="83"/>
                    </a:cxn>
                  </a:cxnLst>
                  <a:rect l="0" t="0" r="r" b="b"/>
                  <a:pathLst>
                    <a:path w="1031" h="1107">
                      <a:moveTo>
                        <a:pt x="464" y="243"/>
                      </a:moveTo>
                      <a:cubicBezTo>
                        <a:pt x="280" y="243"/>
                        <a:pt x="280" y="243"/>
                        <a:pt x="280" y="243"/>
                      </a:cubicBezTo>
                      <a:cubicBezTo>
                        <a:pt x="263" y="243"/>
                        <a:pt x="224" y="235"/>
                        <a:pt x="220" y="255"/>
                      </a:cubicBezTo>
                      <a:cubicBezTo>
                        <a:pt x="208" y="231"/>
                        <a:pt x="208" y="231"/>
                        <a:pt x="208" y="231"/>
                      </a:cubicBezTo>
                      <a:cubicBezTo>
                        <a:pt x="160" y="231"/>
                        <a:pt x="160" y="231"/>
                        <a:pt x="160" y="231"/>
                      </a:cubicBezTo>
                      <a:cubicBezTo>
                        <a:pt x="160" y="235"/>
                        <a:pt x="160" y="235"/>
                        <a:pt x="160" y="235"/>
                      </a:cubicBezTo>
                      <a:cubicBezTo>
                        <a:pt x="176" y="235"/>
                        <a:pt x="176" y="235"/>
                        <a:pt x="176" y="235"/>
                      </a:cubicBezTo>
                      <a:cubicBezTo>
                        <a:pt x="176" y="239"/>
                        <a:pt x="176" y="239"/>
                        <a:pt x="176" y="239"/>
                      </a:cubicBezTo>
                      <a:cubicBezTo>
                        <a:pt x="140" y="245"/>
                        <a:pt x="160" y="290"/>
                        <a:pt x="168" y="315"/>
                      </a:cubicBezTo>
                      <a:cubicBezTo>
                        <a:pt x="156" y="315"/>
                        <a:pt x="156" y="315"/>
                        <a:pt x="156" y="315"/>
                      </a:cubicBezTo>
                      <a:cubicBezTo>
                        <a:pt x="156" y="311"/>
                        <a:pt x="156" y="311"/>
                        <a:pt x="156" y="311"/>
                      </a:cubicBezTo>
                      <a:cubicBezTo>
                        <a:pt x="156" y="299"/>
                        <a:pt x="156" y="299"/>
                        <a:pt x="156" y="299"/>
                      </a:cubicBezTo>
                      <a:cubicBezTo>
                        <a:pt x="108" y="307"/>
                        <a:pt x="108" y="307"/>
                        <a:pt x="108" y="307"/>
                      </a:cubicBezTo>
                      <a:cubicBezTo>
                        <a:pt x="140" y="375"/>
                        <a:pt x="140" y="375"/>
                        <a:pt x="140" y="375"/>
                      </a:cubicBezTo>
                      <a:cubicBezTo>
                        <a:pt x="188" y="399"/>
                        <a:pt x="188" y="399"/>
                        <a:pt x="188" y="399"/>
                      </a:cubicBezTo>
                      <a:cubicBezTo>
                        <a:pt x="137" y="383"/>
                        <a:pt x="137" y="383"/>
                        <a:pt x="137" y="383"/>
                      </a:cubicBezTo>
                      <a:cubicBezTo>
                        <a:pt x="108" y="359"/>
                        <a:pt x="108" y="359"/>
                        <a:pt x="108" y="359"/>
                      </a:cubicBezTo>
                      <a:cubicBezTo>
                        <a:pt x="108" y="399"/>
                        <a:pt x="120" y="444"/>
                        <a:pt x="103" y="483"/>
                      </a:cubicBezTo>
                      <a:cubicBezTo>
                        <a:pt x="91" y="509"/>
                        <a:pt x="44" y="522"/>
                        <a:pt x="48" y="547"/>
                      </a:cubicBezTo>
                      <a:cubicBezTo>
                        <a:pt x="0" y="519"/>
                        <a:pt x="0" y="519"/>
                        <a:pt x="0" y="519"/>
                      </a:cubicBezTo>
                      <a:cubicBezTo>
                        <a:pt x="2" y="548"/>
                        <a:pt x="47" y="650"/>
                        <a:pt x="76" y="655"/>
                      </a:cubicBezTo>
                      <a:cubicBezTo>
                        <a:pt x="76" y="659"/>
                        <a:pt x="76" y="659"/>
                        <a:pt x="76" y="659"/>
                      </a:cubicBezTo>
                      <a:cubicBezTo>
                        <a:pt x="64" y="659"/>
                        <a:pt x="64" y="659"/>
                        <a:pt x="64" y="659"/>
                      </a:cubicBezTo>
                      <a:cubicBezTo>
                        <a:pt x="80" y="695"/>
                        <a:pt x="80" y="695"/>
                        <a:pt x="80" y="695"/>
                      </a:cubicBezTo>
                      <a:cubicBezTo>
                        <a:pt x="136" y="691"/>
                        <a:pt x="136" y="691"/>
                        <a:pt x="136" y="691"/>
                      </a:cubicBezTo>
                      <a:cubicBezTo>
                        <a:pt x="126" y="701"/>
                        <a:pt x="103" y="702"/>
                        <a:pt x="96" y="713"/>
                      </a:cubicBezTo>
                      <a:cubicBezTo>
                        <a:pt x="78" y="742"/>
                        <a:pt x="144" y="755"/>
                        <a:pt x="160" y="759"/>
                      </a:cubicBezTo>
                      <a:cubicBezTo>
                        <a:pt x="160" y="775"/>
                        <a:pt x="160" y="775"/>
                        <a:pt x="160" y="775"/>
                      </a:cubicBezTo>
                      <a:cubicBezTo>
                        <a:pt x="116" y="759"/>
                        <a:pt x="116" y="759"/>
                        <a:pt x="116" y="759"/>
                      </a:cubicBezTo>
                      <a:cubicBezTo>
                        <a:pt x="123" y="778"/>
                        <a:pt x="137" y="787"/>
                        <a:pt x="148" y="803"/>
                      </a:cubicBezTo>
                      <a:cubicBezTo>
                        <a:pt x="173" y="840"/>
                        <a:pt x="173" y="862"/>
                        <a:pt x="220" y="831"/>
                      </a:cubicBezTo>
                      <a:cubicBezTo>
                        <a:pt x="216" y="855"/>
                        <a:pt x="216" y="855"/>
                        <a:pt x="216" y="855"/>
                      </a:cubicBezTo>
                      <a:cubicBezTo>
                        <a:pt x="256" y="859"/>
                        <a:pt x="256" y="859"/>
                        <a:pt x="256" y="859"/>
                      </a:cubicBezTo>
                      <a:cubicBezTo>
                        <a:pt x="242" y="888"/>
                        <a:pt x="211" y="864"/>
                        <a:pt x="188" y="859"/>
                      </a:cubicBezTo>
                      <a:cubicBezTo>
                        <a:pt x="204" y="898"/>
                        <a:pt x="261" y="924"/>
                        <a:pt x="292" y="951"/>
                      </a:cubicBezTo>
                      <a:cubicBezTo>
                        <a:pt x="326" y="982"/>
                        <a:pt x="362" y="1023"/>
                        <a:pt x="390" y="1059"/>
                      </a:cubicBezTo>
                      <a:cubicBezTo>
                        <a:pt x="404" y="1076"/>
                        <a:pt x="409" y="1094"/>
                        <a:pt x="428" y="1107"/>
                      </a:cubicBezTo>
                      <a:cubicBezTo>
                        <a:pt x="440" y="1081"/>
                        <a:pt x="457" y="1040"/>
                        <a:pt x="491" y="1037"/>
                      </a:cubicBezTo>
                      <a:cubicBezTo>
                        <a:pt x="515" y="1035"/>
                        <a:pt x="553" y="1097"/>
                        <a:pt x="572" y="1047"/>
                      </a:cubicBezTo>
                      <a:cubicBezTo>
                        <a:pt x="547" y="1023"/>
                        <a:pt x="580" y="1019"/>
                        <a:pt x="576" y="996"/>
                      </a:cubicBezTo>
                      <a:cubicBezTo>
                        <a:pt x="574" y="981"/>
                        <a:pt x="540" y="971"/>
                        <a:pt x="528" y="967"/>
                      </a:cubicBezTo>
                      <a:cubicBezTo>
                        <a:pt x="550" y="942"/>
                        <a:pt x="538" y="932"/>
                        <a:pt x="524" y="907"/>
                      </a:cubicBezTo>
                      <a:cubicBezTo>
                        <a:pt x="504" y="907"/>
                        <a:pt x="504" y="907"/>
                        <a:pt x="504" y="907"/>
                      </a:cubicBezTo>
                      <a:cubicBezTo>
                        <a:pt x="528" y="878"/>
                        <a:pt x="515" y="863"/>
                        <a:pt x="508" y="831"/>
                      </a:cubicBezTo>
                      <a:cubicBezTo>
                        <a:pt x="530" y="842"/>
                        <a:pt x="537" y="833"/>
                        <a:pt x="560" y="833"/>
                      </a:cubicBezTo>
                      <a:cubicBezTo>
                        <a:pt x="587" y="833"/>
                        <a:pt x="647" y="849"/>
                        <a:pt x="666" y="817"/>
                      </a:cubicBezTo>
                      <a:cubicBezTo>
                        <a:pt x="677" y="799"/>
                        <a:pt x="664" y="777"/>
                        <a:pt x="660" y="759"/>
                      </a:cubicBezTo>
                      <a:cubicBezTo>
                        <a:pt x="670" y="756"/>
                        <a:pt x="680" y="743"/>
                        <a:pt x="690" y="744"/>
                      </a:cubicBezTo>
                      <a:cubicBezTo>
                        <a:pt x="721" y="746"/>
                        <a:pt x="744" y="809"/>
                        <a:pt x="752" y="835"/>
                      </a:cubicBezTo>
                      <a:cubicBezTo>
                        <a:pt x="832" y="845"/>
                        <a:pt x="832" y="845"/>
                        <a:pt x="832" y="845"/>
                      </a:cubicBezTo>
                      <a:cubicBezTo>
                        <a:pt x="864" y="819"/>
                        <a:pt x="864" y="819"/>
                        <a:pt x="864" y="819"/>
                      </a:cubicBezTo>
                      <a:cubicBezTo>
                        <a:pt x="880" y="791"/>
                        <a:pt x="880" y="791"/>
                        <a:pt x="880" y="791"/>
                      </a:cubicBezTo>
                      <a:cubicBezTo>
                        <a:pt x="900" y="808"/>
                        <a:pt x="888" y="842"/>
                        <a:pt x="906" y="854"/>
                      </a:cubicBezTo>
                      <a:cubicBezTo>
                        <a:pt x="957" y="890"/>
                        <a:pt x="977" y="794"/>
                        <a:pt x="976" y="763"/>
                      </a:cubicBezTo>
                      <a:cubicBezTo>
                        <a:pt x="1008" y="751"/>
                        <a:pt x="1008" y="751"/>
                        <a:pt x="1008" y="751"/>
                      </a:cubicBezTo>
                      <a:cubicBezTo>
                        <a:pt x="1000" y="695"/>
                        <a:pt x="1000" y="695"/>
                        <a:pt x="1000" y="695"/>
                      </a:cubicBezTo>
                      <a:cubicBezTo>
                        <a:pt x="1031" y="669"/>
                        <a:pt x="1007" y="630"/>
                        <a:pt x="1004" y="599"/>
                      </a:cubicBezTo>
                      <a:cubicBezTo>
                        <a:pt x="1001" y="574"/>
                        <a:pt x="1022" y="552"/>
                        <a:pt x="1018" y="529"/>
                      </a:cubicBezTo>
                      <a:cubicBezTo>
                        <a:pt x="1014" y="501"/>
                        <a:pt x="988" y="500"/>
                        <a:pt x="969" y="490"/>
                      </a:cubicBezTo>
                      <a:cubicBezTo>
                        <a:pt x="944" y="476"/>
                        <a:pt x="943" y="453"/>
                        <a:pt x="908" y="463"/>
                      </a:cubicBezTo>
                      <a:cubicBezTo>
                        <a:pt x="904" y="459"/>
                        <a:pt x="904" y="459"/>
                        <a:pt x="904" y="459"/>
                      </a:cubicBezTo>
                      <a:cubicBezTo>
                        <a:pt x="925" y="417"/>
                        <a:pt x="903" y="386"/>
                        <a:pt x="932" y="347"/>
                      </a:cubicBezTo>
                      <a:cubicBezTo>
                        <a:pt x="955" y="315"/>
                        <a:pt x="1004" y="324"/>
                        <a:pt x="1013" y="271"/>
                      </a:cubicBezTo>
                      <a:cubicBezTo>
                        <a:pt x="1016" y="255"/>
                        <a:pt x="996" y="243"/>
                        <a:pt x="988" y="231"/>
                      </a:cubicBezTo>
                      <a:cubicBezTo>
                        <a:pt x="981" y="218"/>
                        <a:pt x="981" y="201"/>
                        <a:pt x="980" y="187"/>
                      </a:cubicBezTo>
                      <a:cubicBezTo>
                        <a:pt x="923" y="152"/>
                        <a:pt x="844" y="182"/>
                        <a:pt x="788" y="207"/>
                      </a:cubicBezTo>
                      <a:cubicBezTo>
                        <a:pt x="811" y="177"/>
                        <a:pt x="785" y="170"/>
                        <a:pt x="786" y="139"/>
                      </a:cubicBezTo>
                      <a:cubicBezTo>
                        <a:pt x="787" y="112"/>
                        <a:pt x="820" y="61"/>
                        <a:pt x="811" y="40"/>
                      </a:cubicBezTo>
                      <a:cubicBezTo>
                        <a:pt x="801" y="17"/>
                        <a:pt x="775" y="25"/>
                        <a:pt x="756" y="26"/>
                      </a:cubicBezTo>
                      <a:cubicBezTo>
                        <a:pt x="702" y="30"/>
                        <a:pt x="653" y="20"/>
                        <a:pt x="600" y="23"/>
                      </a:cubicBezTo>
                      <a:cubicBezTo>
                        <a:pt x="570" y="24"/>
                        <a:pt x="485" y="0"/>
                        <a:pt x="464" y="26"/>
                      </a:cubicBezTo>
                      <a:cubicBezTo>
                        <a:pt x="454" y="38"/>
                        <a:pt x="460" y="68"/>
                        <a:pt x="460" y="83"/>
                      </a:cubicBezTo>
                      <a:cubicBezTo>
                        <a:pt x="460" y="136"/>
                        <a:pt x="464" y="189"/>
                        <a:pt x="464" y="243"/>
                      </a:cubicBez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0" name="Freeform 45">
                  <a:extLst>
                    <a:ext uri="{FF2B5EF4-FFF2-40B4-BE49-F238E27FC236}">
                      <a16:creationId xmlns:a16="http://schemas.microsoft.com/office/drawing/2014/main" id="{407F5498-7AAC-CE32-228E-4E5ED43F8285}"/>
                    </a:ext>
                  </a:extLst>
                </p:cNvPr>
                <p:cNvSpPr>
                  <a:spLocks/>
                </p:cNvSpPr>
                <p:nvPr/>
              </p:nvSpPr>
              <p:spPr bwMode="auto">
                <a:xfrm>
                  <a:off x="1773238" y="2162175"/>
                  <a:ext cx="153988" cy="304800"/>
                </a:xfrm>
                <a:custGeom>
                  <a:avLst/>
                  <a:gdLst/>
                  <a:ahLst/>
                  <a:cxnLst>
                    <a:cxn ang="0">
                      <a:pos x="100" y="192"/>
                    </a:cxn>
                    <a:cxn ang="0">
                      <a:pos x="0" y="356"/>
                    </a:cxn>
                    <a:cxn ang="0">
                      <a:pos x="101" y="440"/>
                    </a:cxn>
                    <a:cxn ang="0">
                      <a:pos x="109" y="528"/>
                    </a:cxn>
                    <a:cxn ang="0">
                      <a:pos x="146" y="584"/>
                    </a:cxn>
                    <a:cxn ang="0">
                      <a:pos x="148" y="704"/>
                    </a:cxn>
                    <a:cxn ang="0">
                      <a:pos x="152" y="932"/>
                    </a:cxn>
                    <a:cxn ang="0">
                      <a:pos x="142" y="968"/>
                    </a:cxn>
                    <a:cxn ang="0">
                      <a:pos x="180" y="1068"/>
                    </a:cxn>
                    <a:cxn ang="0">
                      <a:pos x="344" y="1052"/>
                    </a:cxn>
                    <a:cxn ang="0">
                      <a:pos x="372" y="1020"/>
                    </a:cxn>
                    <a:cxn ang="0">
                      <a:pos x="352" y="812"/>
                    </a:cxn>
                    <a:cxn ang="0">
                      <a:pos x="356" y="728"/>
                    </a:cxn>
                    <a:cxn ang="0">
                      <a:pos x="356" y="724"/>
                    </a:cxn>
                    <a:cxn ang="0">
                      <a:pos x="362" y="586"/>
                    </a:cxn>
                    <a:cxn ang="0">
                      <a:pos x="412" y="580"/>
                    </a:cxn>
                    <a:cxn ang="0">
                      <a:pos x="460" y="454"/>
                    </a:cxn>
                    <a:cxn ang="0">
                      <a:pos x="505" y="420"/>
                    </a:cxn>
                    <a:cxn ang="0">
                      <a:pos x="500" y="360"/>
                    </a:cxn>
                    <a:cxn ang="0">
                      <a:pos x="532" y="352"/>
                    </a:cxn>
                    <a:cxn ang="0">
                      <a:pos x="544" y="292"/>
                    </a:cxn>
                    <a:cxn ang="0">
                      <a:pos x="520" y="224"/>
                    </a:cxn>
                    <a:cxn ang="0">
                      <a:pos x="480" y="164"/>
                    </a:cxn>
                    <a:cxn ang="0">
                      <a:pos x="500" y="116"/>
                    </a:cxn>
                    <a:cxn ang="0">
                      <a:pos x="448" y="88"/>
                    </a:cxn>
                    <a:cxn ang="0">
                      <a:pos x="360" y="1"/>
                    </a:cxn>
                    <a:cxn ang="0">
                      <a:pos x="320" y="14"/>
                    </a:cxn>
                    <a:cxn ang="0">
                      <a:pos x="282" y="27"/>
                    </a:cxn>
                    <a:cxn ang="0">
                      <a:pos x="281" y="80"/>
                    </a:cxn>
                    <a:cxn ang="0">
                      <a:pos x="232" y="151"/>
                    </a:cxn>
                    <a:cxn ang="0">
                      <a:pos x="100" y="192"/>
                    </a:cxn>
                  </a:cxnLst>
                  <a:rect l="0" t="0" r="r" b="b"/>
                  <a:pathLst>
                    <a:path w="544" h="1068">
                      <a:moveTo>
                        <a:pt x="100" y="192"/>
                      </a:moveTo>
                      <a:cubicBezTo>
                        <a:pt x="19" y="207"/>
                        <a:pt x="12" y="290"/>
                        <a:pt x="0" y="356"/>
                      </a:cubicBezTo>
                      <a:cubicBezTo>
                        <a:pt x="33" y="374"/>
                        <a:pt x="90" y="402"/>
                        <a:pt x="101" y="440"/>
                      </a:cubicBezTo>
                      <a:cubicBezTo>
                        <a:pt x="110" y="470"/>
                        <a:pt x="97" y="497"/>
                        <a:pt x="109" y="528"/>
                      </a:cubicBezTo>
                      <a:cubicBezTo>
                        <a:pt x="117" y="550"/>
                        <a:pt x="140" y="561"/>
                        <a:pt x="146" y="584"/>
                      </a:cubicBezTo>
                      <a:cubicBezTo>
                        <a:pt x="156" y="619"/>
                        <a:pt x="148" y="667"/>
                        <a:pt x="148" y="704"/>
                      </a:cubicBezTo>
                      <a:cubicBezTo>
                        <a:pt x="148" y="780"/>
                        <a:pt x="152" y="856"/>
                        <a:pt x="152" y="932"/>
                      </a:cubicBezTo>
                      <a:cubicBezTo>
                        <a:pt x="132" y="939"/>
                        <a:pt x="141" y="951"/>
                        <a:pt x="142" y="968"/>
                      </a:cubicBezTo>
                      <a:cubicBezTo>
                        <a:pt x="145" y="1008"/>
                        <a:pt x="167" y="1030"/>
                        <a:pt x="180" y="1068"/>
                      </a:cubicBezTo>
                      <a:cubicBezTo>
                        <a:pt x="344" y="1052"/>
                        <a:pt x="344" y="1052"/>
                        <a:pt x="344" y="1052"/>
                      </a:cubicBezTo>
                      <a:cubicBezTo>
                        <a:pt x="372" y="1020"/>
                        <a:pt x="372" y="1020"/>
                        <a:pt x="372" y="1020"/>
                      </a:cubicBezTo>
                      <a:cubicBezTo>
                        <a:pt x="341" y="957"/>
                        <a:pt x="352" y="880"/>
                        <a:pt x="352" y="812"/>
                      </a:cubicBezTo>
                      <a:cubicBezTo>
                        <a:pt x="351" y="779"/>
                        <a:pt x="338" y="761"/>
                        <a:pt x="356" y="728"/>
                      </a:cubicBezTo>
                      <a:cubicBezTo>
                        <a:pt x="356" y="724"/>
                        <a:pt x="356" y="724"/>
                        <a:pt x="356" y="724"/>
                      </a:cubicBezTo>
                      <a:cubicBezTo>
                        <a:pt x="345" y="706"/>
                        <a:pt x="344" y="601"/>
                        <a:pt x="362" y="586"/>
                      </a:cubicBezTo>
                      <a:cubicBezTo>
                        <a:pt x="373" y="577"/>
                        <a:pt x="398" y="582"/>
                        <a:pt x="412" y="580"/>
                      </a:cubicBezTo>
                      <a:cubicBezTo>
                        <a:pt x="416" y="535"/>
                        <a:pt x="435" y="489"/>
                        <a:pt x="460" y="454"/>
                      </a:cubicBezTo>
                      <a:cubicBezTo>
                        <a:pt x="472" y="438"/>
                        <a:pt x="494" y="442"/>
                        <a:pt x="505" y="420"/>
                      </a:cubicBezTo>
                      <a:cubicBezTo>
                        <a:pt x="520" y="391"/>
                        <a:pt x="494" y="383"/>
                        <a:pt x="500" y="360"/>
                      </a:cubicBezTo>
                      <a:cubicBezTo>
                        <a:pt x="504" y="344"/>
                        <a:pt x="521" y="349"/>
                        <a:pt x="532" y="352"/>
                      </a:cubicBezTo>
                      <a:cubicBezTo>
                        <a:pt x="544" y="292"/>
                        <a:pt x="544" y="292"/>
                        <a:pt x="544" y="292"/>
                      </a:cubicBezTo>
                      <a:cubicBezTo>
                        <a:pt x="520" y="224"/>
                        <a:pt x="520" y="224"/>
                        <a:pt x="520" y="224"/>
                      </a:cubicBezTo>
                      <a:cubicBezTo>
                        <a:pt x="480" y="164"/>
                        <a:pt x="480" y="164"/>
                        <a:pt x="480" y="164"/>
                      </a:cubicBezTo>
                      <a:cubicBezTo>
                        <a:pt x="500" y="116"/>
                        <a:pt x="500" y="116"/>
                        <a:pt x="500" y="116"/>
                      </a:cubicBezTo>
                      <a:cubicBezTo>
                        <a:pt x="483" y="102"/>
                        <a:pt x="472" y="85"/>
                        <a:pt x="448" y="88"/>
                      </a:cubicBezTo>
                      <a:cubicBezTo>
                        <a:pt x="438" y="58"/>
                        <a:pt x="394" y="3"/>
                        <a:pt x="360" y="1"/>
                      </a:cubicBezTo>
                      <a:cubicBezTo>
                        <a:pt x="345" y="0"/>
                        <a:pt x="333" y="10"/>
                        <a:pt x="320" y="14"/>
                      </a:cubicBezTo>
                      <a:cubicBezTo>
                        <a:pt x="309" y="18"/>
                        <a:pt x="291" y="18"/>
                        <a:pt x="282" y="27"/>
                      </a:cubicBezTo>
                      <a:cubicBezTo>
                        <a:pt x="272" y="38"/>
                        <a:pt x="284" y="65"/>
                        <a:pt x="281" y="80"/>
                      </a:cubicBezTo>
                      <a:cubicBezTo>
                        <a:pt x="276" y="112"/>
                        <a:pt x="256" y="131"/>
                        <a:pt x="232" y="151"/>
                      </a:cubicBezTo>
                      <a:cubicBezTo>
                        <a:pt x="199" y="178"/>
                        <a:pt x="98" y="140"/>
                        <a:pt x="100" y="192"/>
                      </a:cubicBez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1" name="Freeform 46">
                  <a:extLst>
                    <a:ext uri="{FF2B5EF4-FFF2-40B4-BE49-F238E27FC236}">
                      <a16:creationId xmlns:a16="http://schemas.microsoft.com/office/drawing/2014/main" id="{637DED9C-7743-ACD6-F17C-964EA4A437F8}"/>
                    </a:ext>
                  </a:extLst>
                </p:cNvPr>
                <p:cNvSpPr>
                  <a:spLocks/>
                </p:cNvSpPr>
                <p:nvPr/>
              </p:nvSpPr>
              <p:spPr bwMode="auto">
                <a:xfrm>
                  <a:off x="1728788" y="2225675"/>
                  <a:ext cx="100013" cy="249238"/>
                </a:xfrm>
                <a:custGeom>
                  <a:avLst/>
                  <a:gdLst/>
                  <a:ahLst/>
                  <a:cxnLst>
                    <a:cxn ang="0">
                      <a:pos x="24" y="0"/>
                    </a:cxn>
                    <a:cxn ang="0">
                      <a:pos x="11" y="80"/>
                    </a:cxn>
                    <a:cxn ang="0">
                      <a:pos x="75" y="131"/>
                    </a:cxn>
                    <a:cxn ang="0">
                      <a:pos x="96" y="200"/>
                    </a:cxn>
                    <a:cxn ang="0">
                      <a:pos x="63" y="287"/>
                    </a:cxn>
                    <a:cxn ang="0">
                      <a:pos x="110" y="294"/>
                    </a:cxn>
                    <a:cxn ang="0">
                      <a:pos x="102" y="360"/>
                    </a:cxn>
                    <a:cxn ang="0">
                      <a:pos x="108" y="392"/>
                    </a:cxn>
                    <a:cxn ang="0">
                      <a:pos x="88" y="404"/>
                    </a:cxn>
                    <a:cxn ang="0">
                      <a:pos x="143" y="476"/>
                    </a:cxn>
                    <a:cxn ang="0">
                      <a:pos x="127" y="512"/>
                    </a:cxn>
                    <a:cxn ang="0">
                      <a:pos x="130" y="556"/>
                    </a:cxn>
                    <a:cxn ang="0">
                      <a:pos x="136" y="648"/>
                    </a:cxn>
                    <a:cxn ang="0">
                      <a:pos x="112" y="716"/>
                    </a:cxn>
                    <a:cxn ang="0">
                      <a:pos x="152" y="788"/>
                    </a:cxn>
                    <a:cxn ang="0">
                      <a:pos x="212" y="864"/>
                    </a:cxn>
                    <a:cxn ang="0">
                      <a:pos x="348" y="840"/>
                    </a:cxn>
                    <a:cxn ang="0">
                      <a:pos x="310" y="772"/>
                    </a:cxn>
                    <a:cxn ang="0">
                      <a:pos x="304" y="716"/>
                    </a:cxn>
                    <a:cxn ang="0">
                      <a:pos x="320" y="620"/>
                    </a:cxn>
                    <a:cxn ang="0">
                      <a:pos x="316" y="404"/>
                    </a:cxn>
                    <a:cxn ang="0">
                      <a:pos x="280" y="320"/>
                    </a:cxn>
                    <a:cxn ang="0">
                      <a:pos x="276" y="280"/>
                    </a:cxn>
                    <a:cxn ang="0">
                      <a:pos x="260" y="276"/>
                    </a:cxn>
                    <a:cxn ang="0">
                      <a:pos x="266" y="240"/>
                    </a:cxn>
                    <a:cxn ang="0">
                      <a:pos x="264" y="194"/>
                    </a:cxn>
                    <a:cxn ang="0">
                      <a:pos x="169" y="124"/>
                    </a:cxn>
                    <a:cxn ang="0">
                      <a:pos x="188" y="16"/>
                    </a:cxn>
                    <a:cxn ang="0">
                      <a:pos x="24" y="0"/>
                    </a:cxn>
                  </a:cxnLst>
                  <a:rect l="0" t="0" r="r" b="b"/>
                  <a:pathLst>
                    <a:path w="348" h="871">
                      <a:moveTo>
                        <a:pt x="24" y="0"/>
                      </a:moveTo>
                      <a:cubicBezTo>
                        <a:pt x="29" y="28"/>
                        <a:pt x="0" y="54"/>
                        <a:pt x="11" y="80"/>
                      </a:cubicBezTo>
                      <a:cubicBezTo>
                        <a:pt x="19" y="101"/>
                        <a:pt x="58" y="115"/>
                        <a:pt x="75" y="131"/>
                      </a:cubicBezTo>
                      <a:cubicBezTo>
                        <a:pt x="86" y="142"/>
                        <a:pt x="93" y="184"/>
                        <a:pt x="96" y="200"/>
                      </a:cubicBezTo>
                      <a:cubicBezTo>
                        <a:pt x="103" y="231"/>
                        <a:pt x="45" y="251"/>
                        <a:pt x="63" y="287"/>
                      </a:cubicBezTo>
                      <a:cubicBezTo>
                        <a:pt x="72" y="306"/>
                        <a:pt x="97" y="279"/>
                        <a:pt x="110" y="294"/>
                      </a:cubicBezTo>
                      <a:cubicBezTo>
                        <a:pt x="129" y="314"/>
                        <a:pt x="101" y="339"/>
                        <a:pt x="102" y="360"/>
                      </a:cubicBezTo>
                      <a:cubicBezTo>
                        <a:pt x="103" y="371"/>
                        <a:pt x="112" y="381"/>
                        <a:pt x="108" y="392"/>
                      </a:cubicBezTo>
                      <a:cubicBezTo>
                        <a:pt x="104" y="400"/>
                        <a:pt x="96" y="402"/>
                        <a:pt x="88" y="404"/>
                      </a:cubicBezTo>
                      <a:cubicBezTo>
                        <a:pt x="95" y="438"/>
                        <a:pt x="137" y="446"/>
                        <a:pt x="143" y="476"/>
                      </a:cubicBezTo>
                      <a:cubicBezTo>
                        <a:pt x="145" y="490"/>
                        <a:pt x="131" y="500"/>
                        <a:pt x="127" y="512"/>
                      </a:cubicBezTo>
                      <a:cubicBezTo>
                        <a:pt x="124" y="527"/>
                        <a:pt x="131" y="541"/>
                        <a:pt x="130" y="556"/>
                      </a:cubicBezTo>
                      <a:cubicBezTo>
                        <a:pt x="128" y="584"/>
                        <a:pt x="90" y="641"/>
                        <a:pt x="136" y="648"/>
                      </a:cubicBezTo>
                      <a:cubicBezTo>
                        <a:pt x="135" y="673"/>
                        <a:pt x="136" y="704"/>
                        <a:pt x="112" y="716"/>
                      </a:cubicBezTo>
                      <a:cubicBezTo>
                        <a:pt x="118" y="739"/>
                        <a:pt x="129" y="781"/>
                        <a:pt x="152" y="788"/>
                      </a:cubicBezTo>
                      <a:cubicBezTo>
                        <a:pt x="145" y="826"/>
                        <a:pt x="201" y="831"/>
                        <a:pt x="212" y="864"/>
                      </a:cubicBezTo>
                      <a:cubicBezTo>
                        <a:pt x="264" y="871"/>
                        <a:pt x="299" y="851"/>
                        <a:pt x="348" y="840"/>
                      </a:cubicBezTo>
                      <a:cubicBezTo>
                        <a:pt x="310" y="772"/>
                        <a:pt x="310" y="772"/>
                        <a:pt x="310" y="772"/>
                      </a:cubicBezTo>
                      <a:cubicBezTo>
                        <a:pt x="304" y="716"/>
                        <a:pt x="304" y="716"/>
                        <a:pt x="304" y="716"/>
                      </a:cubicBezTo>
                      <a:cubicBezTo>
                        <a:pt x="332" y="707"/>
                        <a:pt x="320" y="645"/>
                        <a:pt x="320" y="620"/>
                      </a:cubicBezTo>
                      <a:cubicBezTo>
                        <a:pt x="320" y="548"/>
                        <a:pt x="316" y="476"/>
                        <a:pt x="316" y="404"/>
                      </a:cubicBezTo>
                      <a:cubicBezTo>
                        <a:pt x="316" y="369"/>
                        <a:pt x="316" y="337"/>
                        <a:pt x="280" y="320"/>
                      </a:cubicBezTo>
                      <a:cubicBezTo>
                        <a:pt x="276" y="280"/>
                        <a:pt x="276" y="280"/>
                        <a:pt x="276" y="280"/>
                      </a:cubicBezTo>
                      <a:cubicBezTo>
                        <a:pt x="260" y="276"/>
                        <a:pt x="260" y="276"/>
                        <a:pt x="260" y="276"/>
                      </a:cubicBezTo>
                      <a:cubicBezTo>
                        <a:pt x="266" y="240"/>
                        <a:pt x="266" y="240"/>
                        <a:pt x="266" y="240"/>
                      </a:cubicBezTo>
                      <a:cubicBezTo>
                        <a:pt x="264" y="194"/>
                        <a:pt x="264" y="194"/>
                        <a:pt x="264" y="194"/>
                      </a:cubicBezTo>
                      <a:cubicBezTo>
                        <a:pt x="169" y="124"/>
                        <a:pt x="169" y="124"/>
                        <a:pt x="169" y="124"/>
                      </a:cubicBezTo>
                      <a:cubicBezTo>
                        <a:pt x="188" y="16"/>
                        <a:pt x="188" y="16"/>
                        <a:pt x="188" y="16"/>
                      </a:cubicBezTo>
                      <a:lnTo>
                        <a:pt x="24" y="0"/>
                      </a:ln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2" name="Freeform 47">
                  <a:extLst>
                    <a:ext uri="{FF2B5EF4-FFF2-40B4-BE49-F238E27FC236}">
                      <a16:creationId xmlns:a16="http://schemas.microsoft.com/office/drawing/2014/main" id="{49043DDC-901C-A17D-7B48-01AD8C080B58}"/>
                    </a:ext>
                  </a:extLst>
                </p:cNvPr>
                <p:cNvSpPr>
                  <a:spLocks/>
                </p:cNvSpPr>
                <p:nvPr/>
              </p:nvSpPr>
              <p:spPr bwMode="auto">
                <a:xfrm>
                  <a:off x="1069975" y="2279650"/>
                  <a:ext cx="157163" cy="158750"/>
                </a:xfrm>
                <a:custGeom>
                  <a:avLst/>
                  <a:gdLst/>
                  <a:ahLst/>
                  <a:cxnLst>
                    <a:cxn ang="0">
                      <a:pos x="260" y="24"/>
                    </a:cxn>
                    <a:cxn ang="0">
                      <a:pos x="165" y="32"/>
                    </a:cxn>
                    <a:cxn ang="0">
                      <a:pos x="121" y="111"/>
                    </a:cxn>
                    <a:cxn ang="0">
                      <a:pos x="80" y="139"/>
                    </a:cxn>
                    <a:cxn ang="0">
                      <a:pos x="60" y="168"/>
                    </a:cxn>
                    <a:cxn ang="0">
                      <a:pos x="16" y="176"/>
                    </a:cxn>
                    <a:cxn ang="0">
                      <a:pos x="44" y="204"/>
                    </a:cxn>
                    <a:cxn ang="0">
                      <a:pos x="44" y="208"/>
                    </a:cxn>
                    <a:cxn ang="0">
                      <a:pos x="34" y="255"/>
                    </a:cxn>
                    <a:cxn ang="0">
                      <a:pos x="80" y="248"/>
                    </a:cxn>
                    <a:cxn ang="0">
                      <a:pos x="84" y="260"/>
                    </a:cxn>
                    <a:cxn ang="0">
                      <a:pos x="52" y="264"/>
                    </a:cxn>
                    <a:cxn ang="0">
                      <a:pos x="52" y="276"/>
                    </a:cxn>
                    <a:cxn ang="0">
                      <a:pos x="0" y="264"/>
                    </a:cxn>
                    <a:cxn ang="0">
                      <a:pos x="40" y="328"/>
                    </a:cxn>
                    <a:cxn ang="0">
                      <a:pos x="76" y="372"/>
                    </a:cxn>
                    <a:cxn ang="0">
                      <a:pos x="104" y="396"/>
                    </a:cxn>
                    <a:cxn ang="0">
                      <a:pos x="136" y="416"/>
                    </a:cxn>
                    <a:cxn ang="0">
                      <a:pos x="136" y="420"/>
                    </a:cxn>
                    <a:cxn ang="0">
                      <a:pos x="76" y="440"/>
                    </a:cxn>
                    <a:cxn ang="0">
                      <a:pos x="160" y="460"/>
                    </a:cxn>
                    <a:cxn ang="0">
                      <a:pos x="256" y="506"/>
                    </a:cxn>
                    <a:cxn ang="0">
                      <a:pos x="344" y="548"/>
                    </a:cxn>
                    <a:cxn ang="0">
                      <a:pos x="377" y="498"/>
                    </a:cxn>
                    <a:cxn ang="0">
                      <a:pos x="493" y="399"/>
                    </a:cxn>
                    <a:cxn ang="0">
                      <a:pos x="499" y="353"/>
                    </a:cxn>
                    <a:cxn ang="0">
                      <a:pos x="540" y="335"/>
                    </a:cxn>
                    <a:cxn ang="0">
                      <a:pos x="552" y="272"/>
                    </a:cxn>
                    <a:cxn ang="0">
                      <a:pos x="516" y="292"/>
                    </a:cxn>
                    <a:cxn ang="0">
                      <a:pos x="512" y="236"/>
                    </a:cxn>
                    <a:cxn ang="0">
                      <a:pos x="512" y="232"/>
                    </a:cxn>
                    <a:cxn ang="0">
                      <a:pos x="500" y="180"/>
                    </a:cxn>
                    <a:cxn ang="0">
                      <a:pos x="500" y="176"/>
                    </a:cxn>
                    <a:cxn ang="0">
                      <a:pos x="468" y="168"/>
                    </a:cxn>
                    <a:cxn ang="0">
                      <a:pos x="488" y="132"/>
                    </a:cxn>
                    <a:cxn ang="0">
                      <a:pos x="388" y="12"/>
                    </a:cxn>
                    <a:cxn ang="0">
                      <a:pos x="324" y="8"/>
                    </a:cxn>
                    <a:cxn ang="0">
                      <a:pos x="260" y="24"/>
                    </a:cxn>
                  </a:cxnLst>
                  <a:rect l="0" t="0" r="r" b="b"/>
                  <a:pathLst>
                    <a:path w="552" h="554">
                      <a:moveTo>
                        <a:pt x="260" y="24"/>
                      </a:moveTo>
                      <a:cubicBezTo>
                        <a:pt x="165" y="32"/>
                        <a:pt x="165" y="32"/>
                        <a:pt x="165" y="32"/>
                      </a:cubicBezTo>
                      <a:cubicBezTo>
                        <a:pt x="121" y="111"/>
                        <a:pt x="121" y="111"/>
                        <a:pt x="121" y="111"/>
                      </a:cubicBezTo>
                      <a:cubicBezTo>
                        <a:pt x="80" y="139"/>
                        <a:pt x="80" y="139"/>
                        <a:pt x="80" y="139"/>
                      </a:cubicBezTo>
                      <a:cubicBezTo>
                        <a:pt x="60" y="168"/>
                        <a:pt x="60" y="168"/>
                        <a:pt x="60" y="168"/>
                      </a:cubicBezTo>
                      <a:cubicBezTo>
                        <a:pt x="16" y="176"/>
                        <a:pt x="16" y="176"/>
                        <a:pt x="16" y="176"/>
                      </a:cubicBezTo>
                      <a:cubicBezTo>
                        <a:pt x="21" y="193"/>
                        <a:pt x="28" y="200"/>
                        <a:pt x="44" y="204"/>
                      </a:cubicBezTo>
                      <a:cubicBezTo>
                        <a:pt x="44" y="208"/>
                        <a:pt x="44" y="208"/>
                        <a:pt x="44" y="208"/>
                      </a:cubicBezTo>
                      <a:cubicBezTo>
                        <a:pt x="30" y="214"/>
                        <a:pt x="15" y="245"/>
                        <a:pt x="34" y="255"/>
                      </a:cubicBezTo>
                      <a:cubicBezTo>
                        <a:pt x="47" y="262"/>
                        <a:pt x="68" y="254"/>
                        <a:pt x="80" y="248"/>
                      </a:cubicBezTo>
                      <a:cubicBezTo>
                        <a:pt x="84" y="260"/>
                        <a:pt x="84" y="260"/>
                        <a:pt x="84" y="260"/>
                      </a:cubicBezTo>
                      <a:cubicBezTo>
                        <a:pt x="52" y="264"/>
                        <a:pt x="52" y="264"/>
                        <a:pt x="52" y="264"/>
                      </a:cubicBezTo>
                      <a:cubicBezTo>
                        <a:pt x="52" y="276"/>
                        <a:pt x="52" y="276"/>
                        <a:pt x="52" y="276"/>
                      </a:cubicBezTo>
                      <a:cubicBezTo>
                        <a:pt x="0" y="264"/>
                        <a:pt x="0" y="264"/>
                        <a:pt x="0" y="264"/>
                      </a:cubicBezTo>
                      <a:cubicBezTo>
                        <a:pt x="40" y="328"/>
                        <a:pt x="40" y="328"/>
                        <a:pt x="40" y="328"/>
                      </a:cubicBezTo>
                      <a:cubicBezTo>
                        <a:pt x="64" y="326"/>
                        <a:pt x="110" y="350"/>
                        <a:pt x="76" y="372"/>
                      </a:cubicBezTo>
                      <a:cubicBezTo>
                        <a:pt x="104" y="396"/>
                        <a:pt x="104" y="396"/>
                        <a:pt x="104" y="396"/>
                      </a:cubicBezTo>
                      <a:cubicBezTo>
                        <a:pt x="108" y="411"/>
                        <a:pt x="122" y="414"/>
                        <a:pt x="136" y="416"/>
                      </a:cubicBezTo>
                      <a:cubicBezTo>
                        <a:pt x="136" y="420"/>
                        <a:pt x="136" y="420"/>
                        <a:pt x="136" y="420"/>
                      </a:cubicBezTo>
                      <a:cubicBezTo>
                        <a:pt x="115" y="423"/>
                        <a:pt x="89" y="421"/>
                        <a:pt x="76" y="440"/>
                      </a:cubicBezTo>
                      <a:cubicBezTo>
                        <a:pt x="160" y="460"/>
                        <a:pt x="160" y="460"/>
                        <a:pt x="160" y="460"/>
                      </a:cubicBezTo>
                      <a:cubicBezTo>
                        <a:pt x="165" y="484"/>
                        <a:pt x="235" y="494"/>
                        <a:pt x="256" y="506"/>
                      </a:cubicBezTo>
                      <a:cubicBezTo>
                        <a:pt x="280" y="519"/>
                        <a:pt x="316" y="554"/>
                        <a:pt x="344" y="548"/>
                      </a:cubicBezTo>
                      <a:cubicBezTo>
                        <a:pt x="366" y="543"/>
                        <a:pt x="361" y="509"/>
                        <a:pt x="377" y="498"/>
                      </a:cubicBezTo>
                      <a:cubicBezTo>
                        <a:pt x="412" y="473"/>
                        <a:pt x="469" y="436"/>
                        <a:pt x="493" y="399"/>
                      </a:cubicBezTo>
                      <a:cubicBezTo>
                        <a:pt x="502" y="385"/>
                        <a:pt x="491" y="367"/>
                        <a:pt x="499" y="353"/>
                      </a:cubicBezTo>
                      <a:cubicBezTo>
                        <a:pt x="509" y="336"/>
                        <a:pt x="528" y="346"/>
                        <a:pt x="540" y="335"/>
                      </a:cubicBezTo>
                      <a:cubicBezTo>
                        <a:pt x="550" y="326"/>
                        <a:pt x="551" y="287"/>
                        <a:pt x="552" y="272"/>
                      </a:cubicBezTo>
                      <a:cubicBezTo>
                        <a:pt x="533" y="269"/>
                        <a:pt x="519" y="270"/>
                        <a:pt x="516" y="292"/>
                      </a:cubicBezTo>
                      <a:cubicBezTo>
                        <a:pt x="457" y="314"/>
                        <a:pt x="494" y="265"/>
                        <a:pt x="512" y="236"/>
                      </a:cubicBezTo>
                      <a:cubicBezTo>
                        <a:pt x="512" y="232"/>
                        <a:pt x="512" y="232"/>
                        <a:pt x="512" y="232"/>
                      </a:cubicBezTo>
                      <a:cubicBezTo>
                        <a:pt x="499" y="217"/>
                        <a:pt x="492" y="200"/>
                        <a:pt x="500" y="180"/>
                      </a:cubicBezTo>
                      <a:cubicBezTo>
                        <a:pt x="500" y="176"/>
                        <a:pt x="500" y="176"/>
                        <a:pt x="500" y="176"/>
                      </a:cubicBezTo>
                      <a:cubicBezTo>
                        <a:pt x="468" y="168"/>
                        <a:pt x="468" y="168"/>
                        <a:pt x="468" y="168"/>
                      </a:cubicBezTo>
                      <a:cubicBezTo>
                        <a:pt x="488" y="132"/>
                        <a:pt x="488" y="132"/>
                        <a:pt x="488" y="132"/>
                      </a:cubicBezTo>
                      <a:cubicBezTo>
                        <a:pt x="448" y="101"/>
                        <a:pt x="431" y="38"/>
                        <a:pt x="388" y="12"/>
                      </a:cubicBezTo>
                      <a:cubicBezTo>
                        <a:pt x="371" y="3"/>
                        <a:pt x="343" y="8"/>
                        <a:pt x="324" y="8"/>
                      </a:cubicBezTo>
                      <a:cubicBezTo>
                        <a:pt x="303" y="8"/>
                        <a:pt x="268" y="0"/>
                        <a:pt x="260" y="24"/>
                      </a:cubicBezTo>
                      <a:close/>
                    </a:path>
                  </a:pathLst>
                </a:custGeom>
                <a:solidFill>
                  <a:schemeClr val="accent4">
                    <a:lumMod val="50000"/>
                  </a:schemeClr>
                </a:solidFill>
                <a:ln w="3175">
                  <a:solidFill>
                    <a:sysClr val="window" lastClr="FFFFFF">
                      <a:lumMod val="95000"/>
                    </a:sysClr>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3" name="Freeform 48">
                  <a:extLst>
                    <a:ext uri="{FF2B5EF4-FFF2-40B4-BE49-F238E27FC236}">
                      <a16:creationId xmlns:a16="http://schemas.microsoft.com/office/drawing/2014/main" id="{2546F8A2-7662-1A8E-ACCC-FDCD4099D3B9}"/>
                    </a:ext>
                  </a:extLst>
                </p:cNvPr>
                <p:cNvSpPr>
                  <a:spLocks/>
                </p:cNvSpPr>
                <p:nvPr/>
              </p:nvSpPr>
              <p:spPr bwMode="auto">
                <a:xfrm>
                  <a:off x="1573213" y="2220913"/>
                  <a:ext cx="222250" cy="320675"/>
                </a:xfrm>
                <a:custGeom>
                  <a:avLst/>
                  <a:gdLst/>
                  <a:ahLst/>
                  <a:cxnLst>
                    <a:cxn ang="0">
                      <a:pos x="463" y="47"/>
                    </a:cxn>
                    <a:cxn ang="0">
                      <a:pos x="455" y="47"/>
                    </a:cxn>
                    <a:cxn ang="0">
                      <a:pos x="391" y="32"/>
                    </a:cxn>
                    <a:cxn ang="0">
                      <a:pos x="203" y="35"/>
                    </a:cxn>
                    <a:cxn ang="0">
                      <a:pos x="131" y="43"/>
                    </a:cxn>
                    <a:cxn ang="0">
                      <a:pos x="127" y="43"/>
                    </a:cxn>
                    <a:cxn ang="0">
                      <a:pos x="63" y="73"/>
                    </a:cxn>
                    <a:cxn ang="0">
                      <a:pos x="76" y="163"/>
                    </a:cxn>
                    <a:cxn ang="0">
                      <a:pos x="83" y="203"/>
                    </a:cxn>
                    <a:cxn ang="0">
                      <a:pos x="81" y="279"/>
                    </a:cxn>
                    <a:cxn ang="0">
                      <a:pos x="98" y="323"/>
                    </a:cxn>
                    <a:cxn ang="0">
                      <a:pos x="107" y="387"/>
                    </a:cxn>
                    <a:cxn ang="0">
                      <a:pos x="128" y="515"/>
                    </a:cxn>
                    <a:cxn ang="0">
                      <a:pos x="81" y="569"/>
                    </a:cxn>
                    <a:cxn ang="0">
                      <a:pos x="44" y="695"/>
                    </a:cxn>
                    <a:cxn ang="0">
                      <a:pos x="0" y="800"/>
                    </a:cxn>
                    <a:cxn ang="0">
                      <a:pos x="26" y="891"/>
                    </a:cxn>
                    <a:cxn ang="0">
                      <a:pos x="45" y="966"/>
                    </a:cxn>
                    <a:cxn ang="0">
                      <a:pos x="83" y="988"/>
                    </a:cxn>
                    <a:cxn ang="0">
                      <a:pos x="87" y="1055"/>
                    </a:cxn>
                    <a:cxn ang="0">
                      <a:pos x="47" y="1075"/>
                    </a:cxn>
                    <a:cxn ang="0">
                      <a:pos x="159" y="1099"/>
                    </a:cxn>
                    <a:cxn ang="0">
                      <a:pos x="223" y="1122"/>
                    </a:cxn>
                    <a:cxn ang="0">
                      <a:pos x="291" y="1082"/>
                    </a:cxn>
                    <a:cxn ang="0">
                      <a:pos x="431" y="1043"/>
                    </a:cxn>
                    <a:cxn ang="0">
                      <a:pos x="675" y="951"/>
                    </a:cxn>
                    <a:cxn ang="0">
                      <a:pos x="603" y="887"/>
                    </a:cxn>
                    <a:cxn ang="0">
                      <a:pos x="687" y="951"/>
                    </a:cxn>
                    <a:cxn ang="0">
                      <a:pos x="738" y="940"/>
                    </a:cxn>
                    <a:cxn ang="0">
                      <a:pos x="775" y="903"/>
                    </a:cxn>
                    <a:cxn ang="0">
                      <a:pos x="747" y="847"/>
                    </a:cxn>
                    <a:cxn ang="0">
                      <a:pos x="695" y="823"/>
                    </a:cxn>
                    <a:cxn ang="0">
                      <a:pos x="703" y="803"/>
                    </a:cxn>
                    <a:cxn ang="0">
                      <a:pos x="683" y="799"/>
                    </a:cxn>
                    <a:cxn ang="0">
                      <a:pos x="659" y="739"/>
                    </a:cxn>
                    <a:cxn ang="0">
                      <a:pos x="659" y="655"/>
                    </a:cxn>
                    <a:cxn ang="0">
                      <a:pos x="699" y="507"/>
                    </a:cxn>
                    <a:cxn ang="0">
                      <a:pos x="699" y="503"/>
                    </a:cxn>
                    <a:cxn ang="0">
                      <a:pos x="635" y="431"/>
                    </a:cxn>
                    <a:cxn ang="0">
                      <a:pos x="651" y="373"/>
                    </a:cxn>
                    <a:cxn ang="0">
                      <a:pos x="667" y="311"/>
                    </a:cxn>
                    <a:cxn ang="0">
                      <a:pos x="611" y="307"/>
                    </a:cxn>
                    <a:cxn ang="0">
                      <a:pos x="645" y="227"/>
                    </a:cxn>
                    <a:cxn ang="0">
                      <a:pos x="559" y="103"/>
                    </a:cxn>
                    <a:cxn ang="0">
                      <a:pos x="583" y="23"/>
                    </a:cxn>
                    <a:cxn ang="0">
                      <a:pos x="463" y="47"/>
                    </a:cxn>
                  </a:cxnLst>
                  <a:rect l="0" t="0" r="r" b="b"/>
                  <a:pathLst>
                    <a:path w="775" h="1128">
                      <a:moveTo>
                        <a:pt x="463" y="47"/>
                      </a:moveTo>
                      <a:cubicBezTo>
                        <a:pt x="455" y="47"/>
                        <a:pt x="455" y="47"/>
                        <a:pt x="455" y="47"/>
                      </a:cubicBezTo>
                      <a:cubicBezTo>
                        <a:pt x="443" y="30"/>
                        <a:pt x="411" y="33"/>
                        <a:pt x="391" y="32"/>
                      </a:cubicBezTo>
                      <a:cubicBezTo>
                        <a:pt x="329" y="29"/>
                        <a:pt x="266" y="35"/>
                        <a:pt x="203" y="35"/>
                      </a:cubicBezTo>
                      <a:cubicBezTo>
                        <a:pt x="184" y="35"/>
                        <a:pt x="145" y="28"/>
                        <a:pt x="131" y="43"/>
                      </a:cubicBezTo>
                      <a:cubicBezTo>
                        <a:pt x="127" y="43"/>
                        <a:pt x="127" y="43"/>
                        <a:pt x="127" y="43"/>
                      </a:cubicBezTo>
                      <a:cubicBezTo>
                        <a:pt x="100" y="12"/>
                        <a:pt x="72" y="49"/>
                        <a:pt x="63" y="73"/>
                      </a:cubicBezTo>
                      <a:cubicBezTo>
                        <a:pt x="47" y="113"/>
                        <a:pt x="68" y="127"/>
                        <a:pt x="76" y="163"/>
                      </a:cubicBezTo>
                      <a:cubicBezTo>
                        <a:pt x="80" y="178"/>
                        <a:pt x="71" y="193"/>
                        <a:pt x="83" y="203"/>
                      </a:cubicBezTo>
                      <a:cubicBezTo>
                        <a:pt x="80" y="225"/>
                        <a:pt x="75" y="258"/>
                        <a:pt x="81" y="279"/>
                      </a:cubicBezTo>
                      <a:cubicBezTo>
                        <a:pt x="85" y="295"/>
                        <a:pt x="97" y="307"/>
                        <a:pt x="98" y="323"/>
                      </a:cubicBezTo>
                      <a:cubicBezTo>
                        <a:pt x="100" y="349"/>
                        <a:pt x="64" y="382"/>
                        <a:pt x="107" y="387"/>
                      </a:cubicBezTo>
                      <a:cubicBezTo>
                        <a:pt x="128" y="515"/>
                        <a:pt x="128" y="515"/>
                        <a:pt x="128" y="515"/>
                      </a:cubicBezTo>
                      <a:cubicBezTo>
                        <a:pt x="81" y="569"/>
                        <a:pt x="81" y="569"/>
                        <a:pt x="81" y="569"/>
                      </a:cubicBezTo>
                      <a:cubicBezTo>
                        <a:pt x="44" y="695"/>
                        <a:pt x="44" y="695"/>
                        <a:pt x="44" y="695"/>
                      </a:cubicBezTo>
                      <a:cubicBezTo>
                        <a:pt x="0" y="800"/>
                        <a:pt x="0" y="800"/>
                        <a:pt x="0" y="800"/>
                      </a:cubicBezTo>
                      <a:cubicBezTo>
                        <a:pt x="26" y="891"/>
                        <a:pt x="26" y="891"/>
                        <a:pt x="26" y="891"/>
                      </a:cubicBezTo>
                      <a:cubicBezTo>
                        <a:pt x="45" y="966"/>
                        <a:pt x="45" y="966"/>
                        <a:pt x="45" y="966"/>
                      </a:cubicBezTo>
                      <a:cubicBezTo>
                        <a:pt x="83" y="988"/>
                        <a:pt x="83" y="988"/>
                        <a:pt x="83" y="988"/>
                      </a:cubicBezTo>
                      <a:cubicBezTo>
                        <a:pt x="87" y="1055"/>
                        <a:pt x="87" y="1055"/>
                        <a:pt x="87" y="1055"/>
                      </a:cubicBezTo>
                      <a:cubicBezTo>
                        <a:pt x="70" y="1059"/>
                        <a:pt x="53" y="1057"/>
                        <a:pt x="47" y="1075"/>
                      </a:cubicBezTo>
                      <a:cubicBezTo>
                        <a:pt x="83" y="1080"/>
                        <a:pt x="126" y="1086"/>
                        <a:pt x="159" y="1099"/>
                      </a:cubicBezTo>
                      <a:cubicBezTo>
                        <a:pt x="183" y="1109"/>
                        <a:pt x="195" y="1128"/>
                        <a:pt x="223" y="1122"/>
                      </a:cubicBezTo>
                      <a:cubicBezTo>
                        <a:pt x="250" y="1117"/>
                        <a:pt x="267" y="1091"/>
                        <a:pt x="291" y="1082"/>
                      </a:cubicBezTo>
                      <a:cubicBezTo>
                        <a:pt x="335" y="1064"/>
                        <a:pt x="390" y="1063"/>
                        <a:pt x="431" y="1043"/>
                      </a:cubicBezTo>
                      <a:cubicBezTo>
                        <a:pt x="513" y="1005"/>
                        <a:pt x="584" y="951"/>
                        <a:pt x="675" y="951"/>
                      </a:cubicBezTo>
                      <a:cubicBezTo>
                        <a:pt x="675" y="900"/>
                        <a:pt x="635" y="912"/>
                        <a:pt x="603" y="887"/>
                      </a:cubicBezTo>
                      <a:cubicBezTo>
                        <a:pt x="647" y="891"/>
                        <a:pt x="687" y="900"/>
                        <a:pt x="687" y="951"/>
                      </a:cubicBezTo>
                      <a:cubicBezTo>
                        <a:pt x="738" y="940"/>
                        <a:pt x="738" y="940"/>
                        <a:pt x="738" y="940"/>
                      </a:cubicBezTo>
                      <a:cubicBezTo>
                        <a:pt x="775" y="903"/>
                        <a:pt x="775" y="903"/>
                        <a:pt x="775" y="903"/>
                      </a:cubicBezTo>
                      <a:cubicBezTo>
                        <a:pt x="747" y="847"/>
                        <a:pt x="747" y="847"/>
                        <a:pt x="747" y="847"/>
                      </a:cubicBezTo>
                      <a:cubicBezTo>
                        <a:pt x="695" y="823"/>
                        <a:pt x="695" y="823"/>
                        <a:pt x="695" y="823"/>
                      </a:cubicBezTo>
                      <a:cubicBezTo>
                        <a:pt x="703" y="803"/>
                        <a:pt x="703" y="803"/>
                        <a:pt x="703" y="803"/>
                      </a:cubicBezTo>
                      <a:cubicBezTo>
                        <a:pt x="683" y="799"/>
                        <a:pt x="683" y="799"/>
                        <a:pt x="683" y="799"/>
                      </a:cubicBezTo>
                      <a:cubicBezTo>
                        <a:pt x="659" y="739"/>
                        <a:pt x="659" y="739"/>
                        <a:pt x="659" y="739"/>
                      </a:cubicBezTo>
                      <a:cubicBezTo>
                        <a:pt x="691" y="730"/>
                        <a:pt x="694" y="665"/>
                        <a:pt x="659" y="655"/>
                      </a:cubicBezTo>
                      <a:cubicBezTo>
                        <a:pt x="673" y="607"/>
                        <a:pt x="662" y="539"/>
                        <a:pt x="699" y="507"/>
                      </a:cubicBezTo>
                      <a:cubicBezTo>
                        <a:pt x="699" y="503"/>
                        <a:pt x="699" y="503"/>
                        <a:pt x="699" y="503"/>
                      </a:cubicBezTo>
                      <a:cubicBezTo>
                        <a:pt x="635" y="431"/>
                        <a:pt x="635" y="431"/>
                        <a:pt x="635" y="431"/>
                      </a:cubicBezTo>
                      <a:cubicBezTo>
                        <a:pt x="674" y="416"/>
                        <a:pt x="647" y="400"/>
                        <a:pt x="651" y="373"/>
                      </a:cubicBezTo>
                      <a:cubicBezTo>
                        <a:pt x="655" y="352"/>
                        <a:pt x="663" y="332"/>
                        <a:pt x="667" y="311"/>
                      </a:cubicBezTo>
                      <a:cubicBezTo>
                        <a:pt x="646" y="296"/>
                        <a:pt x="635" y="294"/>
                        <a:pt x="611" y="307"/>
                      </a:cubicBezTo>
                      <a:cubicBezTo>
                        <a:pt x="612" y="274"/>
                        <a:pt x="637" y="257"/>
                        <a:pt x="645" y="227"/>
                      </a:cubicBezTo>
                      <a:cubicBezTo>
                        <a:pt x="659" y="180"/>
                        <a:pt x="605" y="111"/>
                        <a:pt x="559" y="103"/>
                      </a:cubicBezTo>
                      <a:cubicBezTo>
                        <a:pt x="583" y="23"/>
                        <a:pt x="583" y="23"/>
                        <a:pt x="583" y="23"/>
                      </a:cubicBezTo>
                      <a:cubicBezTo>
                        <a:pt x="544" y="8"/>
                        <a:pt x="484" y="0"/>
                        <a:pt x="463" y="47"/>
                      </a:cubicBezTo>
                    </a:path>
                  </a:pathLst>
                </a:custGeom>
                <a:solidFill>
                  <a:srgbClr val="002060"/>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4" name="Freeform 53">
                  <a:extLst>
                    <a:ext uri="{FF2B5EF4-FFF2-40B4-BE49-F238E27FC236}">
                      <a16:creationId xmlns:a16="http://schemas.microsoft.com/office/drawing/2014/main" id="{1A4BBFDC-B27F-1955-040E-3D0395718343}"/>
                    </a:ext>
                  </a:extLst>
                </p:cNvPr>
                <p:cNvSpPr>
                  <a:spLocks/>
                </p:cNvSpPr>
                <p:nvPr/>
              </p:nvSpPr>
              <p:spPr bwMode="auto">
                <a:xfrm>
                  <a:off x="1460500" y="2028825"/>
                  <a:ext cx="398463" cy="284163"/>
                </a:xfrm>
                <a:custGeom>
                  <a:avLst/>
                  <a:gdLst/>
                  <a:ahLst/>
                  <a:cxnLst>
                    <a:cxn ang="0">
                      <a:pos x="614" y="160"/>
                    </a:cxn>
                    <a:cxn ang="0">
                      <a:pos x="538" y="139"/>
                    </a:cxn>
                    <a:cxn ang="0">
                      <a:pos x="458" y="252"/>
                    </a:cxn>
                    <a:cxn ang="0">
                      <a:pos x="394" y="240"/>
                    </a:cxn>
                    <a:cxn ang="0">
                      <a:pos x="398" y="312"/>
                    </a:cxn>
                    <a:cxn ang="0">
                      <a:pos x="362" y="316"/>
                    </a:cxn>
                    <a:cxn ang="0">
                      <a:pos x="366" y="332"/>
                    </a:cxn>
                    <a:cxn ang="0">
                      <a:pos x="278" y="280"/>
                    </a:cxn>
                    <a:cxn ang="0">
                      <a:pos x="254" y="299"/>
                    </a:cxn>
                    <a:cxn ang="0">
                      <a:pos x="213" y="340"/>
                    </a:cxn>
                    <a:cxn ang="0">
                      <a:pos x="206" y="411"/>
                    </a:cxn>
                    <a:cxn ang="0">
                      <a:pos x="186" y="412"/>
                    </a:cxn>
                    <a:cxn ang="0">
                      <a:pos x="145" y="525"/>
                    </a:cxn>
                    <a:cxn ang="0">
                      <a:pos x="49" y="562"/>
                    </a:cxn>
                    <a:cxn ang="0">
                      <a:pos x="54" y="648"/>
                    </a:cxn>
                    <a:cxn ang="0">
                      <a:pos x="12" y="701"/>
                    </a:cxn>
                    <a:cxn ang="0">
                      <a:pos x="18" y="742"/>
                    </a:cxn>
                    <a:cxn ang="0">
                      <a:pos x="3" y="808"/>
                    </a:cxn>
                    <a:cxn ang="0">
                      <a:pos x="72" y="839"/>
                    </a:cxn>
                    <a:cxn ang="0">
                      <a:pos x="107" y="898"/>
                    </a:cxn>
                    <a:cxn ang="0">
                      <a:pos x="226" y="956"/>
                    </a:cxn>
                    <a:cxn ang="0">
                      <a:pos x="226" y="932"/>
                    </a:cxn>
                    <a:cxn ang="0">
                      <a:pos x="406" y="908"/>
                    </a:cxn>
                    <a:cxn ang="0">
                      <a:pos x="465" y="976"/>
                    </a:cxn>
                    <a:cxn ang="0">
                      <a:pos x="494" y="984"/>
                    </a:cxn>
                    <a:cxn ang="0">
                      <a:pos x="510" y="988"/>
                    </a:cxn>
                    <a:cxn ang="0">
                      <a:pos x="482" y="932"/>
                    </a:cxn>
                    <a:cxn ang="0">
                      <a:pos x="482" y="928"/>
                    </a:cxn>
                    <a:cxn ang="0">
                      <a:pos x="467" y="784"/>
                    </a:cxn>
                    <a:cxn ang="0">
                      <a:pos x="482" y="716"/>
                    </a:cxn>
                    <a:cxn ang="0">
                      <a:pos x="790" y="713"/>
                    </a:cxn>
                    <a:cxn ang="0">
                      <a:pos x="858" y="727"/>
                    </a:cxn>
                    <a:cxn ang="0">
                      <a:pos x="919" y="693"/>
                    </a:cxn>
                    <a:cxn ang="0">
                      <a:pos x="1050" y="728"/>
                    </a:cxn>
                    <a:cxn ang="0">
                      <a:pos x="1170" y="668"/>
                    </a:cxn>
                    <a:cxn ang="0">
                      <a:pos x="1206" y="660"/>
                    </a:cxn>
                    <a:cxn ang="0">
                      <a:pos x="1198" y="652"/>
                    </a:cxn>
                    <a:cxn ang="0">
                      <a:pos x="1198" y="648"/>
                    </a:cxn>
                    <a:cxn ang="0">
                      <a:pos x="1313" y="641"/>
                    </a:cxn>
                    <a:cxn ang="0">
                      <a:pos x="1341" y="620"/>
                    </a:cxn>
                    <a:cxn ang="0">
                      <a:pos x="1326" y="480"/>
                    </a:cxn>
                    <a:cxn ang="0">
                      <a:pos x="1326" y="476"/>
                    </a:cxn>
                    <a:cxn ang="0">
                      <a:pos x="1362" y="464"/>
                    </a:cxn>
                    <a:cxn ang="0">
                      <a:pos x="1351" y="432"/>
                    </a:cxn>
                    <a:cxn ang="0">
                      <a:pos x="1242" y="423"/>
                    </a:cxn>
                    <a:cxn ang="0">
                      <a:pos x="1142" y="360"/>
                    </a:cxn>
                    <a:cxn ang="0">
                      <a:pos x="1142" y="304"/>
                    </a:cxn>
                    <a:cxn ang="0">
                      <a:pos x="1190" y="308"/>
                    </a:cxn>
                    <a:cxn ang="0">
                      <a:pos x="1071" y="235"/>
                    </a:cxn>
                    <a:cxn ang="0">
                      <a:pos x="998" y="108"/>
                    </a:cxn>
                    <a:cxn ang="0">
                      <a:pos x="1002" y="52"/>
                    </a:cxn>
                    <a:cxn ang="0">
                      <a:pos x="1002" y="48"/>
                    </a:cxn>
                    <a:cxn ang="0">
                      <a:pos x="1006" y="16"/>
                    </a:cxn>
                    <a:cxn ang="0">
                      <a:pos x="854" y="0"/>
                    </a:cxn>
                    <a:cxn ang="0">
                      <a:pos x="778" y="47"/>
                    </a:cxn>
                    <a:cxn ang="0">
                      <a:pos x="730" y="63"/>
                    </a:cxn>
                    <a:cxn ang="0">
                      <a:pos x="678" y="95"/>
                    </a:cxn>
                    <a:cxn ang="0">
                      <a:pos x="621" y="110"/>
                    </a:cxn>
                    <a:cxn ang="0">
                      <a:pos x="614" y="160"/>
                    </a:cxn>
                  </a:cxnLst>
                  <a:rect l="0" t="0" r="r" b="b"/>
                  <a:pathLst>
                    <a:path w="1398" h="995">
                      <a:moveTo>
                        <a:pt x="614" y="160"/>
                      </a:moveTo>
                      <a:cubicBezTo>
                        <a:pt x="588" y="157"/>
                        <a:pt x="564" y="138"/>
                        <a:pt x="538" y="139"/>
                      </a:cubicBezTo>
                      <a:cubicBezTo>
                        <a:pt x="482" y="141"/>
                        <a:pt x="458" y="207"/>
                        <a:pt x="458" y="252"/>
                      </a:cubicBezTo>
                      <a:cubicBezTo>
                        <a:pt x="394" y="240"/>
                        <a:pt x="394" y="240"/>
                        <a:pt x="394" y="240"/>
                      </a:cubicBezTo>
                      <a:cubicBezTo>
                        <a:pt x="398" y="312"/>
                        <a:pt x="398" y="312"/>
                        <a:pt x="398" y="312"/>
                      </a:cubicBezTo>
                      <a:cubicBezTo>
                        <a:pt x="362" y="316"/>
                        <a:pt x="362" y="316"/>
                        <a:pt x="362" y="316"/>
                      </a:cubicBezTo>
                      <a:cubicBezTo>
                        <a:pt x="366" y="332"/>
                        <a:pt x="366" y="332"/>
                        <a:pt x="366" y="332"/>
                      </a:cubicBezTo>
                      <a:cubicBezTo>
                        <a:pt x="344" y="324"/>
                        <a:pt x="297" y="277"/>
                        <a:pt x="278" y="280"/>
                      </a:cubicBezTo>
                      <a:cubicBezTo>
                        <a:pt x="268" y="281"/>
                        <a:pt x="261" y="293"/>
                        <a:pt x="254" y="299"/>
                      </a:cubicBezTo>
                      <a:cubicBezTo>
                        <a:pt x="241" y="311"/>
                        <a:pt x="217" y="322"/>
                        <a:pt x="213" y="340"/>
                      </a:cubicBezTo>
                      <a:cubicBezTo>
                        <a:pt x="208" y="364"/>
                        <a:pt x="258" y="405"/>
                        <a:pt x="206" y="411"/>
                      </a:cubicBezTo>
                      <a:cubicBezTo>
                        <a:pt x="199" y="412"/>
                        <a:pt x="192" y="412"/>
                        <a:pt x="186" y="412"/>
                      </a:cubicBezTo>
                      <a:cubicBezTo>
                        <a:pt x="192" y="455"/>
                        <a:pt x="195" y="502"/>
                        <a:pt x="145" y="525"/>
                      </a:cubicBezTo>
                      <a:cubicBezTo>
                        <a:pt x="115" y="539"/>
                        <a:pt x="69" y="528"/>
                        <a:pt x="49" y="562"/>
                      </a:cubicBezTo>
                      <a:cubicBezTo>
                        <a:pt x="33" y="588"/>
                        <a:pt x="62" y="619"/>
                        <a:pt x="54" y="648"/>
                      </a:cubicBezTo>
                      <a:cubicBezTo>
                        <a:pt x="47" y="677"/>
                        <a:pt x="21" y="681"/>
                        <a:pt x="12" y="701"/>
                      </a:cubicBezTo>
                      <a:cubicBezTo>
                        <a:pt x="7" y="714"/>
                        <a:pt x="18" y="728"/>
                        <a:pt x="18" y="742"/>
                      </a:cubicBezTo>
                      <a:cubicBezTo>
                        <a:pt x="17" y="763"/>
                        <a:pt x="0" y="787"/>
                        <a:pt x="3" y="808"/>
                      </a:cubicBezTo>
                      <a:cubicBezTo>
                        <a:pt x="10" y="855"/>
                        <a:pt x="50" y="823"/>
                        <a:pt x="72" y="839"/>
                      </a:cubicBezTo>
                      <a:cubicBezTo>
                        <a:pt x="89" y="851"/>
                        <a:pt x="95" y="881"/>
                        <a:pt x="107" y="898"/>
                      </a:cubicBezTo>
                      <a:cubicBezTo>
                        <a:pt x="132" y="934"/>
                        <a:pt x="181" y="956"/>
                        <a:pt x="226" y="956"/>
                      </a:cubicBezTo>
                      <a:cubicBezTo>
                        <a:pt x="226" y="932"/>
                        <a:pt x="226" y="932"/>
                        <a:pt x="226" y="932"/>
                      </a:cubicBezTo>
                      <a:cubicBezTo>
                        <a:pt x="280" y="910"/>
                        <a:pt x="347" y="882"/>
                        <a:pt x="406" y="908"/>
                      </a:cubicBezTo>
                      <a:cubicBezTo>
                        <a:pt x="438" y="921"/>
                        <a:pt x="445" y="951"/>
                        <a:pt x="465" y="976"/>
                      </a:cubicBezTo>
                      <a:cubicBezTo>
                        <a:pt x="473" y="986"/>
                        <a:pt x="484" y="995"/>
                        <a:pt x="494" y="984"/>
                      </a:cubicBezTo>
                      <a:cubicBezTo>
                        <a:pt x="510" y="988"/>
                        <a:pt x="510" y="988"/>
                        <a:pt x="510" y="988"/>
                      </a:cubicBezTo>
                      <a:cubicBezTo>
                        <a:pt x="482" y="932"/>
                        <a:pt x="482" y="932"/>
                        <a:pt x="482" y="932"/>
                      </a:cubicBezTo>
                      <a:cubicBezTo>
                        <a:pt x="482" y="928"/>
                        <a:pt x="482" y="928"/>
                        <a:pt x="482" y="928"/>
                      </a:cubicBezTo>
                      <a:cubicBezTo>
                        <a:pt x="509" y="885"/>
                        <a:pt x="472" y="826"/>
                        <a:pt x="467" y="784"/>
                      </a:cubicBezTo>
                      <a:cubicBezTo>
                        <a:pt x="463" y="758"/>
                        <a:pt x="479" y="740"/>
                        <a:pt x="482" y="716"/>
                      </a:cubicBezTo>
                      <a:cubicBezTo>
                        <a:pt x="585" y="716"/>
                        <a:pt x="688" y="713"/>
                        <a:pt x="790" y="713"/>
                      </a:cubicBezTo>
                      <a:cubicBezTo>
                        <a:pt x="813" y="713"/>
                        <a:pt x="837" y="727"/>
                        <a:pt x="858" y="727"/>
                      </a:cubicBezTo>
                      <a:cubicBezTo>
                        <a:pt x="879" y="727"/>
                        <a:pt x="897" y="698"/>
                        <a:pt x="919" y="693"/>
                      </a:cubicBezTo>
                      <a:cubicBezTo>
                        <a:pt x="948" y="687"/>
                        <a:pt x="1035" y="700"/>
                        <a:pt x="1050" y="728"/>
                      </a:cubicBezTo>
                      <a:cubicBezTo>
                        <a:pt x="1095" y="713"/>
                        <a:pt x="1149" y="720"/>
                        <a:pt x="1170" y="668"/>
                      </a:cubicBezTo>
                      <a:cubicBezTo>
                        <a:pt x="1206" y="660"/>
                        <a:pt x="1206" y="660"/>
                        <a:pt x="1206" y="660"/>
                      </a:cubicBezTo>
                      <a:cubicBezTo>
                        <a:pt x="1198" y="652"/>
                        <a:pt x="1198" y="652"/>
                        <a:pt x="1198" y="652"/>
                      </a:cubicBezTo>
                      <a:cubicBezTo>
                        <a:pt x="1198" y="648"/>
                        <a:pt x="1198" y="648"/>
                        <a:pt x="1198" y="648"/>
                      </a:cubicBezTo>
                      <a:cubicBezTo>
                        <a:pt x="1232" y="631"/>
                        <a:pt x="1275" y="652"/>
                        <a:pt x="1313" y="641"/>
                      </a:cubicBezTo>
                      <a:cubicBezTo>
                        <a:pt x="1324" y="638"/>
                        <a:pt x="1332" y="627"/>
                        <a:pt x="1341" y="620"/>
                      </a:cubicBezTo>
                      <a:cubicBezTo>
                        <a:pt x="1398" y="574"/>
                        <a:pt x="1374" y="524"/>
                        <a:pt x="1326" y="480"/>
                      </a:cubicBezTo>
                      <a:cubicBezTo>
                        <a:pt x="1326" y="476"/>
                        <a:pt x="1326" y="476"/>
                        <a:pt x="1326" y="476"/>
                      </a:cubicBezTo>
                      <a:cubicBezTo>
                        <a:pt x="1362" y="464"/>
                        <a:pt x="1362" y="464"/>
                        <a:pt x="1362" y="464"/>
                      </a:cubicBezTo>
                      <a:cubicBezTo>
                        <a:pt x="1359" y="453"/>
                        <a:pt x="1356" y="442"/>
                        <a:pt x="1351" y="432"/>
                      </a:cubicBezTo>
                      <a:cubicBezTo>
                        <a:pt x="1328" y="384"/>
                        <a:pt x="1277" y="440"/>
                        <a:pt x="1242" y="423"/>
                      </a:cubicBezTo>
                      <a:cubicBezTo>
                        <a:pt x="1206" y="406"/>
                        <a:pt x="1184" y="363"/>
                        <a:pt x="1142" y="360"/>
                      </a:cubicBezTo>
                      <a:cubicBezTo>
                        <a:pt x="1142" y="304"/>
                        <a:pt x="1142" y="304"/>
                        <a:pt x="1142" y="304"/>
                      </a:cubicBezTo>
                      <a:cubicBezTo>
                        <a:pt x="1160" y="314"/>
                        <a:pt x="1171" y="314"/>
                        <a:pt x="1190" y="308"/>
                      </a:cubicBezTo>
                      <a:cubicBezTo>
                        <a:pt x="1173" y="266"/>
                        <a:pt x="1100" y="262"/>
                        <a:pt x="1071" y="235"/>
                      </a:cubicBezTo>
                      <a:cubicBezTo>
                        <a:pt x="1028" y="194"/>
                        <a:pt x="1051" y="137"/>
                        <a:pt x="998" y="108"/>
                      </a:cubicBezTo>
                      <a:cubicBezTo>
                        <a:pt x="1002" y="52"/>
                        <a:pt x="1002" y="52"/>
                        <a:pt x="1002" y="52"/>
                      </a:cubicBezTo>
                      <a:cubicBezTo>
                        <a:pt x="1002" y="48"/>
                        <a:pt x="1002" y="48"/>
                        <a:pt x="1002" y="48"/>
                      </a:cubicBezTo>
                      <a:cubicBezTo>
                        <a:pt x="1013" y="37"/>
                        <a:pt x="1011" y="30"/>
                        <a:pt x="1006" y="16"/>
                      </a:cubicBezTo>
                      <a:cubicBezTo>
                        <a:pt x="854" y="0"/>
                        <a:pt x="854" y="0"/>
                        <a:pt x="854" y="0"/>
                      </a:cubicBezTo>
                      <a:cubicBezTo>
                        <a:pt x="778" y="47"/>
                        <a:pt x="778" y="47"/>
                        <a:pt x="778" y="47"/>
                      </a:cubicBezTo>
                      <a:cubicBezTo>
                        <a:pt x="730" y="63"/>
                        <a:pt x="730" y="63"/>
                        <a:pt x="730" y="63"/>
                      </a:cubicBezTo>
                      <a:cubicBezTo>
                        <a:pt x="678" y="95"/>
                        <a:pt x="678" y="95"/>
                        <a:pt x="678" y="95"/>
                      </a:cubicBezTo>
                      <a:cubicBezTo>
                        <a:pt x="621" y="110"/>
                        <a:pt x="621" y="110"/>
                        <a:pt x="621" y="110"/>
                      </a:cubicBezTo>
                      <a:lnTo>
                        <a:pt x="614" y="160"/>
                      </a:ln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5" name="Freeform 54">
                  <a:extLst>
                    <a:ext uri="{FF2B5EF4-FFF2-40B4-BE49-F238E27FC236}">
                      <a16:creationId xmlns:a16="http://schemas.microsoft.com/office/drawing/2014/main" id="{275CD860-332D-BDFB-32C5-EF6C1176EA07}"/>
                    </a:ext>
                  </a:extLst>
                </p:cNvPr>
                <p:cNvSpPr>
                  <a:spLocks/>
                </p:cNvSpPr>
                <p:nvPr/>
              </p:nvSpPr>
              <p:spPr bwMode="auto">
                <a:xfrm>
                  <a:off x="1308100" y="2246313"/>
                  <a:ext cx="304800" cy="317500"/>
                </a:xfrm>
                <a:custGeom>
                  <a:avLst/>
                  <a:gdLst/>
                  <a:ahLst/>
                  <a:cxnLst>
                    <a:cxn ang="0">
                      <a:pos x="380" y="28"/>
                    </a:cxn>
                    <a:cxn ang="0">
                      <a:pos x="340" y="8"/>
                    </a:cxn>
                    <a:cxn ang="0">
                      <a:pos x="340" y="60"/>
                    </a:cxn>
                    <a:cxn ang="0">
                      <a:pos x="284" y="100"/>
                    </a:cxn>
                    <a:cxn ang="0">
                      <a:pos x="164" y="52"/>
                    </a:cxn>
                    <a:cxn ang="0">
                      <a:pos x="112" y="92"/>
                    </a:cxn>
                    <a:cxn ang="0">
                      <a:pos x="80" y="124"/>
                    </a:cxn>
                    <a:cxn ang="0">
                      <a:pos x="82" y="164"/>
                    </a:cxn>
                    <a:cxn ang="0">
                      <a:pos x="124" y="240"/>
                    </a:cxn>
                    <a:cxn ang="0">
                      <a:pos x="148" y="284"/>
                    </a:cxn>
                    <a:cxn ang="0">
                      <a:pos x="148" y="288"/>
                    </a:cxn>
                    <a:cxn ang="0">
                      <a:pos x="118" y="341"/>
                    </a:cxn>
                    <a:cxn ang="0">
                      <a:pos x="154" y="364"/>
                    </a:cxn>
                    <a:cxn ang="0">
                      <a:pos x="160" y="408"/>
                    </a:cxn>
                    <a:cxn ang="0">
                      <a:pos x="66" y="393"/>
                    </a:cxn>
                    <a:cxn ang="0">
                      <a:pos x="104" y="448"/>
                    </a:cxn>
                    <a:cxn ang="0">
                      <a:pos x="112" y="468"/>
                    </a:cxn>
                    <a:cxn ang="0">
                      <a:pos x="72" y="548"/>
                    </a:cxn>
                    <a:cxn ang="0">
                      <a:pos x="20" y="544"/>
                    </a:cxn>
                    <a:cxn ang="0">
                      <a:pos x="43" y="680"/>
                    </a:cxn>
                    <a:cxn ang="0">
                      <a:pos x="0" y="736"/>
                    </a:cxn>
                    <a:cxn ang="0">
                      <a:pos x="68" y="776"/>
                    </a:cxn>
                    <a:cxn ang="0">
                      <a:pos x="123" y="783"/>
                    </a:cxn>
                    <a:cxn ang="0">
                      <a:pos x="149" y="836"/>
                    </a:cxn>
                    <a:cxn ang="0">
                      <a:pos x="196" y="857"/>
                    </a:cxn>
                    <a:cxn ang="0">
                      <a:pos x="212" y="936"/>
                    </a:cxn>
                    <a:cxn ang="0">
                      <a:pos x="212" y="940"/>
                    </a:cxn>
                    <a:cxn ang="0">
                      <a:pos x="176" y="1112"/>
                    </a:cxn>
                    <a:cxn ang="0">
                      <a:pos x="352" y="1048"/>
                    </a:cxn>
                    <a:cxn ang="0">
                      <a:pos x="380" y="1029"/>
                    </a:cxn>
                    <a:cxn ang="0">
                      <a:pos x="482" y="994"/>
                    </a:cxn>
                    <a:cxn ang="0">
                      <a:pos x="616" y="980"/>
                    </a:cxn>
                    <a:cxn ang="0">
                      <a:pos x="804" y="960"/>
                    </a:cxn>
                    <a:cxn ang="0">
                      <a:pos x="892" y="975"/>
                    </a:cxn>
                    <a:cxn ang="0">
                      <a:pos x="927" y="978"/>
                    </a:cxn>
                    <a:cxn ang="0">
                      <a:pos x="940" y="936"/>
                    </a:cxn>
                    <a:cxn ang="0">
                      <a:pos x="944" y="984"/>
                    </a:cxn>
                    <a:cxn ang="0">
                      <a:pos x="1021" y="976"/>
                    </a:cxn>
                    <a:cxn ang="0">
                      <a:pos x="1017" y="896"/>
                    </a:cxn>
                    <a:cxn ang="0">
                      <a:pos x="981" y="876"/>
                    </a:cxn>
                    <a:cxn ang="0">
                      <a:pos x="964" y="828"/>
                    </a:cxn>
                    <a:cxn ang="0">
                      <a:pos x="947" y="764"/>
                    </a:cxn>
                    <a:cxn ang="0">
                      <a:pos x="945" y="674"/>
                    </a:cxn>
                    <a:cxn ang="0">
                      <a:pos x="979" y="616"/>
                    </a:cxn>
                    <a:cxn ang="0">
                      <a:pos x="1009" y="510"/>
                    </a:cxn>
                    <a:cxn ang="0">
                      <a:pos x="1064" y="436"/>
                    </a:cxn>
                    <a:cxn ang="0">
                      <a:pos x="1051" y="332"/>
                    </a:cxn>
                    <a:cxn ang="0">
                      <a:pos x="1025" y="280"/>
                    </a:cxn>
                    <a:cxn ang="0">
                      <a:pos x="1040" y="228"/>
                    </a:cxn>
                    <a:cxn ang="0">
                      <a:pos x="956" y="153"/>
                    </a:cxn>
                    <a:cxn ang="0">
                      <a:pos x="800" y="154"/>
                    </a:cxn>
                    <a:cxn ang="0">
                      <a:pos x="748" y="192"/>
                    </a:cxn>
                    <a:cxn ang="0">
                      <a:pos x="668" y="172"/>
                    </a:cxn>
                    <a:cxn ang="0">
                      <a:pos x="642" y="131"/>
                    </a:cxn>
                    <a:cxn ang="0">
                      <a:pos x="609" y="76"/>
                    </a:cxn>
                    <a:cxn ang="0">
                      <a:pos x="540" y="60"/>
                    </a:cxn>
                    <a:cxn ang="0">
                      <a:pos x="544" y="52"/>
                    </a:cxn>
                    <a:cxn ang="0">
                      <a:pos x="472" y="62"/>
                    </a:cxn>
                    <a:cxn ang="0">
                      <a:pos x="433" y="87"/>
                    </a:cxn>
                    <a:cxn ang="0">
                      <a:pos x="420" y="0"/>
                    </a:cxn>
                    <a:cxn ang="0">
                      <a:pos x="380" y="28"/>
                    </a:cxn>
                  </a:cxnLst>
                  <a:rect l="0" t="0" r="r" b="b"/>
                  <a:pathLst>
                    <a:path w="1066" h="1112">
                      <a:moveTo>
                        <a:pt x="380" y="28"/>
                      </a:moveTo>
                      <a:cubicBezTo>
                        <a:pt x="340" y="8"/>
                        <a:pt x="340" y="8"/>
                        <a:pt x="340" y="8"/>
                      </a:cubicBezTo>
                      <a:cubicBezTo>
                        <a:pt x="330" y="27"/>
                        <a:pt x="331" y="41"/>
                        <a:pt x="340" y="60"/>
                      </a:cubicBezTo>
                      <a:cubicBezTo>
                        <a:pt x="309" y="67"/>
                        <a:pt x="278" y="58"/>
                        <a:pt x="284" y="100"/>
                      </a:cubicBezTo>
                      <a:cubicBezTo>
                        <a:pt x="260" y="82"/>
                        <a:pt x="194" y="41"/>
                        <a:pt x="164" y="52"/>
                      </a:cubicBezTo>
                      <a:cubicBezTo>
                        <a:pt x="139" y="62"/>
                        <a:pt x="143" y="94"/>
                        <a:pt x="112" y="92"/>
                      </a:cubicBezTo>
                      <a:cubicBezTo>
                        <a:pt x="101" y="103"/>
                        <a:pt x="86" y="110"/>
                        <a:pt x="80" y="124"/>
                      </a:cubicBezTo>
                      <a:cubicBezTo>
                        <a:pt x="74" y="138"/>
                        <a:pt x="81" y="149"/>
                        <a:pt x="82" y="164"/>
                      </a:cubicBezTo>
                      <a:cubicBezTo>
                        <a:pt x="84" y="200"/>
                        <a:pt x="71" y="238"/>
                        <a:pt x="124" y="240"/>
                      </a:cubicBezTo>
                      <a:cubicBezTo>
                        <a:pt x="114" y="266"/>
                        <a:pt x="121" y="276"/>
                        <a:pt x="148" y="284"/>
                      </a:cubicBezTo>
                      <a:cubicBezTo>
                        <a:pt x="148" y="288"/>
                        <a:pt x="148" y="288"/>
                        <a:pt x="148" y="288"/>
                      </a:cubicBezTo>
                      <a:cubicBezTo>
                        <a:pt x="128" y="291"/>
                        <a:pt x="96" y="319"/>
                        <a:pt x="118" y="341"/>
                      </a:cubicBezTo>
                      <a:cubicBezTo>
                        <a:pt x="129" y="351"/>
                        <a:pt x="144" y="350"/>
                        <a:pt x="154" y="364"/>
                      </a:cubicBezTo>
                      <a:cubicBezTo>
                        <a:pt x="162" y="377"/>
                        <a:pt x="160" y="393"/>
                        <a:pt x="160" y="408"/>
                      </a:cubicBezTo>
                      <a:cubicBezTo>
                        <a:pt x="143" y="390"/>
                        <a:pt x="87" y="366"/>
                        <a:pt x="66" y="393"/>
                      </a:cubicBezTo>
                      <a:cubicBezTo>
                        <a:pt x="46" y="420"/>
                        <a:pt x="77" y="451"/>
                        <a:pt x="104" y="448"/>
                      </a:cubicBezTo>
                      <a:cubicBezTo>
                        <a:pt x="112" y="468"/>
                        <a:pt x="112" y="468"/>
                        <a:pt x="112" y="468"/>
                      </a:cubicBezTo>
                      <a:cubicBezTo>
                        <a:pt x="83" y="473"/>
                        <a:pt x="76" y="523"/>
                        <a:pt x="72" y="548"/>
                      </a:cubicBezTo>
                      <a:cubicBezTo>
                        <a:pt x="20" y="544"/>
                        <a:pt x="20" y="544"/>
                        <a:pt x="20" y="544"/>
                      </a:cubicBezTo>
                      <a:cubicBezTo>
                        <a:pt x="31" y="589"/>
                        <a:pt x="66" y="633"/>
                        <a:pt x="43" y="680"/>
                      </a:cubicBezTo>
                      <a:cubicBezTo>
                        <a:pt x="33" y="702"/>
                        <a:pt x="11" y="714"/>
                        <a:pt x="0" y="736"/>
                      </a:cubicBezTo>
                      <a:cubicBezTo>
                        <a:pt x="68" y="776"/>
                        <a:pt x="68" y="776"/>
                        <a:pt x="68" y="776"/>
                      </a:cubicBezTo>
                      <a:cubicBezTo>
                        <a:pt x="123" y="783"/>
                        <a:pt x="123" y="783"/>
                        <a:pt x="123" y="783"/>
                      </a:cubicBezTo>
                      <a:cubicBezTo>
                        <a:pt x="149" y="836"/>
                        <a:pt x="149" y="836"/>
                        <a:pt x="149" y="836"/>
                      </a:cubicBezTo>
                      <a:cubicBezTo>
                        <a:pt x="196" y="857"/>
                        <a:pt x="196" y="857"/>
                        <a:pt x="196" y="857"/>
                      </a:cubicBezTo>
                      <a:cubicBezTo>
                        <a:pt x="212" y="936"/>
                        <a:pt x="212" y="936"/>
                        <a:pt x="212" y="936"/>
                      </a:cubicBezTo>
                      <a:cubicBezTo>
                        <a:pt x="212" y="940"/>
                        <a:pt x="212" y="940"/>
                        <a:pt x="212" y="940"/>
                      </a:cubicBezTo>
                      <a:cubicBezTo>
                        <a:pt x="161" y="988"/>
                        <a:pt x="187" y="1050"/>
                        <a:pt x="176" y="1112"/>
                      </a:cubicBezTo>
                      <a:cubicBezTo>
                        <a:pt x="352" y="1048"/>
                        <a:pt x="352" y="1048"/>
                        <a:pt x="352" y="1048"/>
                      </a:cubicBezTo>
                      <a:cubicBezTo>
                        <a:pt x="380" y="1029"/>
                        <a:pt x="380" y="1029"/>
                        <a:pt x="380" y="1029"/>
                      </a:cubicBezTo>
                      <a:cubicBezTo>
                        <a:pt x="482" y="994"/>
                        <a:pt x="482" y="994"/>
                        <a:pt x="482" y="994"/>
                      </a:cubicBezTo>
                      <a:cubicBezTo>
                        <a:pt x="616" y="980"/>
                        <a:pt x="616" y="980"/>
                        <a:pt x="616" y="980"/>
                      </a:cubicBezTo>
                      <a:cubicBezTo>
                        <a:pt x="804" y="960"/>
                        <a:pt x="804" y="960"/>
                        <a:pt x="804" y="960"/>
                      </a:cubicBezTo>
                      <a:cubicBezTo>
                        <a:pt x="892" y="975"/>
                        <a:pt x="892" y="975"/>
                        <a:pt x="892" y="975"/>
                      </a:cubicBezTo>
                      <a:cubicBezTo>
                        <a:pt x="927" y="978"/>
                        <a:pt x="927" y="978"/>
                        <a:pt x="927" y="978"/>
                      </a:cubicBezTo>
                      <a:cubicBezTo>
                        <a:pt x="940" y="936"/>
                        <a:pt x="940" y="936"/>
                        <a:pt x="940" y="936"/>
                      </a:cubicBezTo>
                      <a:cubicBezTo>
                        <a:pt x="944" y="984"/>
                        <a:pt x="944" y="984"/>
                        <a:pt x="944" y="984"/>
                      </a:cubicBezTo>
                      <a:cubicBezTo>
                        <a:pt x="963" y="987"/>
                        <a:pt x="1005" y="990"/>
                        <a:pt x="1021" y="976"/>
                      </a:cubicBezTo>
                      <a:cubicBezTo>
                        <a:pt x="1028" y="970"/>
                        <a:pt x="1022" y="906"/>
                        <a:pt x="1017" y="896"/>
                      </a:cubicBezTo>
                      <a:cubicBezTo>
                        <a:pt x="1010" y="881"/>
                        <a:pt x="989" y="889"/>
                        <a:pt x="981" y="876"/>
                      </a:cubicBezTo>
                      <a:cubicBezTo>
                        <a:pt x="972" y="860"/>
                        <a:pt x="981" y="841"/>
                        <a:pt x="964" y="828"/>
                      </a:cubicBezTo>
                      <a:cubicBezTo>
                        <a:pt x="970" y="803"/>
                        <a:pt x="954" y="786"/>
                        <a:pt x="947" y="764"/>
                      </a:cubicBezTo>
                      <a:cubicBezTo>
                        <a:pt x="938" y="738"/>
                        <a:pt x="937" y="700"/>
                        <a:pt x="945" y="674"/>
                      </a:cubicBezTo>
                      <a:cubicBezTo>
                        <a:pt x="951" y="652"/>
                        <a:pt x="971" y="638"/>
                        <a:pt x="979" y="616"/>
                      </a:cubicBezTo>
                      <a:cubicBezTo>
                        <a:pt x="991" y="580"/>
                        <a:pt x="989" y="545"/>
                        <a:pt x="1009" y="510"/>
                      </a:cubicBezTo>
                      <a:cubicBezTo>
                        <a:pt x="1021" y="489"/>
                        <a:pt x="1063" y="460"/>
                        <a:pt x="1064" y="436"/>
                      </a:cubicBezTo>
                      <a:cubicBezTo>
                        <a:pt x="1066" y="407"/>
                        <a:pt x="1060" y="359"/>
                        <a:pt x="1051" y="332"/>
                      </a:cubicBezTo>
                      <a:cubicBezTo>
                        <a:pt x="1045" y="316"/>
                        <a:pt x="1027" y="296"/>
                        <a:pt x="1025" y="280"/>
                      </a:cubicBezTo>
                      <a:cubicBezTo>
                        <a:pt x="1024" y="265"/>
                        <a:pt x="1035" y="242"/>
                        <a:pt x="1040" y="228"/>
                      </a:cubicBezTo>
                      <a:cubicBezTo>
                        <a:pt x="996" y="220"/>
                        <a:pt x="989" y="179"/>
                        <a:pt x="956" y="153"/>
                      </a:cubicBezTo>
                      <a:cubicBezTo>
                        <a:pt x="915" y="122"/>
                        <a:pt x="842" y="135"/>
                        <a:pt x="800" y="154"/>
                      </a:cubicBezTo>
                      <a:cubicBezTo>
                        <a:pt x="775" y="166"/>
                        <a:pt x="753" y="159"/>
                        <a:pt x="748" y="192"/>
                      </a:cubicBezTo>
                      <a:cubicBezTo>
                        <a:pt x="668" y="172"/>
                        <a:pt x="668" y="172"/>
                        <a:pt x="668" y="172"/>
                      </a:cubicBezTo>
                      <a:cubicBezTo>
                        <a:pt x="671" y="151"/>
                        <a:pt x="653" y="146"/>
                        <a:pt x="642" y="131"/>
                      </a:cubicBezTo>
                      <a:cubicBezTo>
                        <a:pt x="630" y="116"/>
                        <a:pt x="625" y="88"/>
                        <a:pt x="609" y="76"/>
                      </a:cubicBezTo>
                      <a:cubicBezTo>
                        <a:pt x="592" y="64"/>
                        <a:pt x="560" y="68"/>
                        <a:pt x="540" y="60"/>
                      </a:cubicBezTo>
                      <a:cubicBezTo>
                        <a:pt x="544" y="52"/>
                        <a:pt x="544" y="52"/>
                        <a:pt x="544" y="52"/>
                      </a:cubicBezTo>
                      <a:cubicBezTo>
                        <a:pt x="523" y="43"/>
                        <a:pt x="491" y="48"/>
                        <a:pt x="472" y="62"/>
                      </a:cubicBezTo>
                      <a:cubicBezTo>
                        <a:pt x="462" y="71"/>
                        <a:pt x="450" y="97"/>
                        <a:pt x="433" y="87"/>
                      </a:cubicBezTo>
                      <a:cubicBezTo>
                        <a:pt x="422" y="80"/>
                        <a:pt x="424" y="16"/>
                        <a:pt x="420" y="0"/>
                      </a:cubicBezTo>
                      <a:cubicBezTo>
                        <a:pt x="399" y="0"/>
                        <a:pt x="374" y="1"/>
                        <a:pt x="380" y="28"/>
                      </a:cubicBezTo>
                      <a:close/>
                    </a:path>
                  </a:pathLst>
                </a:custGeom>
                <a:solidFill>
                  <a:srgbClr val="4472C4">
                    <a:lumMod val="75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6" name="Freeform 55">
                  <a:extLst>
                    <a:ext uri="{FF2B5EF4-FFF2-40B4-BE49-F238E27FC236}">
                      <a16:creationId xmlns:a16="http://schemas.microsoft.com/office/drawing/2014/main" id="{C2E627FA-6C7B-D775-5C74-7DD2AA360A6A}"/>
                    </a:ext>
                  </a:extLst>
                </p:cNvPr>
                <p:cNvSpPr>
                  <a:spLocks noEditPoints="1"/>
                </p:cNvSpPr>
                <p:nvPr/>
              </p:nvSpPr>
              <p:spPr bwMode="auto">
                <a:xfrm>
                  <a:off x="1166813" y="2354263"/>
                  <a:ext cx="206375" cy="212725"/>
                </a:xfrm>
                <a:custGeom>
                  <a:avLst/>
                  <a:gdLst/>
                  <a:ahLst/>
                  <a:cxnLst>
                    <a:cxn ang="0">
                      <a:pos x="0" y="283"/>
                    </a:cxn>
                    <a:cxn ang="0">
                      <a:pos x="108" y="371"/>
                    </a:cxn>
                    <a:cxn ang="0">
                      <a:pos x="176" y="423"/>
                    </a:cxn>
                    <a:cxn ang="0">
                      <a:pos x="232" y="464"/>
                    </a:cxn>
                    <a:cxn ang="0">
                      <a:pos x="384" y="605"/>
                    </a:cxn>
                    <a:cxn ang="0">
                      <a:pos x="536" y="685"/>
                    </a:cxn>
                    <a:cxn ang="0">
                      <a:pos x="613" y="715"/>
                    </a:cxn>
                    <a:cxn ang="0">
                      <a:pos x="675" y="738"/>
                    </a:cxn>
                    <a:cxn ang="0">
                      <a:pos x="684" y="624"/>
                    </a:cxn>
                    <a:cxn ang="0">
                      <a:pos x="720" y="559"/>
                    </a:cxn>
                    <a:cxn ang="0">
                      <a:pos x="704" y="551"/>
                    </a:cxn>
                    <a:cxn ang="0">
                      <a:pos x="712" y="475"/>
                    </a:cxn>
                    <a:cxn ang="0">
                      <a:pos x="648" y="459"/>
                    </a:cxn>
                    <a:cxn ang="0">
                      <a:pos x="522" y="367"/>
                    </a:cxn>
                    <a:cxn ang="0">
                      <a:pos x="545" y="322"/>
                    </a:cxn>
                    <a:cxn ang="0">
                      <a:pos x="559" y="251"/>
                    </a:cxn>
                    <a:cxn ang="0">
                      <a:pos x="510" y="156"/>
                    </a:cxn>
                    <a:cxn ang="0">
                      <a:pos x="480" y="187"/>
                    </a:cxn>
                    <a:cxn ang="0">
                      <a:pos x="425" y="231"/>
                    </a:cxn>
                    <a:cxn ang="0">
                      <a:pos x="360" y="199"/>
                    </a:cxn>
                    <a:cxn ang="0">
                      <a:pos x="360" y="183"/>
                    </a:cxn>
                    <a:cxn ang="0">
                      <a:pos x="368" y="99"/>
                    </a:cxn>
                    <a:cxn ang="0">
                      <a:pos x="338" y="26"/>
                    </a:cxn>
                    <a:cxn ang="0">
                      <a:pos x="214" y="16"/>
                    </a:cxn>
                    <a:cxn ang="0">
                      <a:pos x="197" y="66"/>
                    </a:cxn>
                    <a:cxn ang="0">
                      <a:pos x="154" y="89"/>
                    </a:cxn>
                    <a:cxn ang="0">
                      <a:pos x="142" y="138"/>
                    </a:cxn>
                    <a:cxn ang="0">
                      <a:pos x="30" y="238"/>
                    </a:cxn>
                    <a:cxn ang="0">
                      <a:pos x="0" y="283"/>
                    </a:cxn>
                    <a:cxn ang="0">
                      <a:pos x="568" y="11"/>
                    </a:cxn>
                    <a:cxn ang="0">
                      <a:pos x="572" y="15"/>
                    </a:cxn>
                    <a:cxn ang="0">
                      <a:pos x="568" y="11"/>
                    </a:cxn>
                  </a:cxnLst>
                  <a:rect l="0" t="0" r="r" b="b"/>
                  <a:pathLst>
                    <a:path w="720" h="745">
                      <a:moveTo>
                        <a:pt x="0" y="283"/>
                      </a:moveTo>
                      <a:cubicBezTo>
                        <a:pt x="15" y="342"/>
                        <a:pt x="56" y="351"/>
                        <a:pt x="108" y="371"/>
                      </a:cubicBezTo>
                      <a:cubicBezTo>
                        <a:pt x="97" y="414"/>
                        <a:pt x="149" y="410"/>
                        <a:pt x="176" y="423"/>
                      </a:cubicBezTo>
                      <a:cubicBezTo>
                        <a:pt x="195" y="432"/>
                        <a:pt x="216" y="449"/>
                        <a:pt x="232" y="464"/>
                      </a:cubicBezTo>
                      <a:cubicBezTo>
                        <a:pt x="281" y="509"/>
                        <a:pt x="329" y="567"/>
                        <a:pt x="384" y="605"/>
                      </a:cubicBezTo>
                      <a:cubicBezTo>
                        <a:pt x="431" y="637"/>
                        <a:pt x="487" y="656"/>
                        <a:pt x="536" y="685"/>
                      </a:cubicBezTo>
                      <a:cubicBezTo>
                        <a:pt x="561" y="700"/>
                        <a:pt x="588" y="702"/>
                        <a:pt x="613" y="715"/>
                      </a:cubicBezTo>
                      <a:cubicBezTo>
                        <a:pt x="632" y="725"/>
                        <a:pt x="652" y="745"/>
                        <a:pt x="675" y="738"/>
                      </a:cubicBezTo>
                      <a:cubicBezTo>
                        <a:pt x="708" y="729"/>
                        <a:pt x="676" y="647"/>
                        <a:pt x="684" y="624"/>
                      </a:cubicBezTo>
                      <a:cubicBezTo>
                        <a:pt x="691" y="601"/>
                        <a:pt x="711" y="582"/>
                        <a:pt x="720" y="559"/>
                      </a:cubicBezTo>
                      <a:cubicBezTo>
                        <a:pt x="704" y="551"/>
                        <a:pt x="704" y="551"/>
                        <a:pt x="704" y="551"/>
                      </a:cubicBezTo>
                      <a:cubicBezTo>
                        <a:pt x="712" y="475"/>
                        <a:pt x="712" y="475"/>
                        <a:pt x="712" y="475"/>
                      </a:cubicBezTo>
                      <a:cubicBezTo>
                        <a:pt x="648" y="459"/>
                        <a:pt x="648" y="459"/>
                        <a:pt x="648" y="459"/>
                      </a:cubicBezTo>
                      <a:cubicBezTo>
                        <a:pt x="645" y="364"/>
                        <a:pt x="557" y="429"/>
                        <a:pt x="522" y="367"/>
                      </a:cubicBezTo>
                      <a:cubicBezTo>
                        <a:pt x="513" y="351"/>
                        <a:pt x="538" y="334"/>
                        <a:pt x="545" y="322"/>
                      </a:cubicBezTo>
                      <a:cubicBezTo>
                        <a:pt x="555" y="307"/>
                        <a:pt x="562" y="269"/>
                        <a:pt x="559" y="251"/>
                      </a:cubicBezTo>
                      <a:cubicBezTo>
                        <a:pt x="553" y="226"/>
                        <a:pt x="532" y="171"/>
                        <a:pt x="510" y="156"/>
                      </a:cubicBezTo>
                      <a:cubicBezTo>
                        <a:pt x="487" y="140"/>
                        <a:pt x="472" y="169"/>
                        <a:pt x="480" y="187"/>
                      </a:cubicBezTo>
                      <a:cubicBezTo>
                        <a:pt x="425" y="231"/>
                        <a:pt x="425" y="231"/>
                        <a:pt x="425" y="231"/>
                      </a:cubicBezTo>
                      <a:cubicBezTo>
                        <a:pt x="360" y="199"/>
                        <a:pt x="360" y="199"/>
                        <a:pt x="360" y="199"/>
                      </a:cubicBezTo>
                      <a:cubicBezTo>
                        <a:pt x="360" y="183"/>
                        <a:pt x="360" y="183"/>
                        <a:pt x="360" y="183"/>
                      </a:cubicBezTo>
                      <a:cubicBezTo>
                        <a:pt x="387" y="164"/>
                        <a:pt x="356" y="126"/>
                        <a:pt x="368" y="99"/>
                      </a:cubicBezTo>
                      <a:cubicBezTo>
                        <a:pt x="354" y="75"/>
                        <a:pt x="360" y="45"/>
                        <a:pt x="338" y="26"/>
                      </a:cubicBezTo>
                      <a:cubicBezTo>
                        <a:pt x="319" y="9"/>
                        <a:pt x="235" y="0"/>
                        <a:pt x="214" y="16"/>
                      </a:cubicBezTo>
                      <a:cubicBezTo>
                        <a:pt x="201" y="27"/>
                        <a:pt x="208" y="53"/>
                        <a:pt x="197" y="66"/>
                      </a:cubicBezTo>
                      <a:cubicBezTo>
                        <a:pt x="186" y="79"/>
                        <a:pt x="165" y="75"/>
                        <a:pt x="154" y="89"/>
                      </a:cubicBezTo>
                      <a:cubicBezTo>
                        <a:pt x="143" y="103"/>
                        <a:pt x="152" y="123"/>
                        <a:pt x="142" y="138"/>
                      </a:cubicBezTo>
                      <a:cubicBezTo>
                        <a:pt x="113" y="179"/>
                        <a:pt x="65" y="203"/>
                        <a:pt x="30" y="238"/>
                      </a:cubicBezTo>
                      <a:cubicBezTo>
                        <a:pt x="16" y="252"/>
                        <a:pt x="17" y="273"/>
                        <a:pt x="0" y="283"/>
                      </a:cubicBezTo>
                      <a:moveTo>
                        <a:pt x="568" y="11"/>
                      </a:moveTo>
                      <a:cubicBezTo>
                        <a:pt x="572" y="15"/>
                        <a:pt x="572" y="15"/>
                        <a:pt x="572" y="15"/>
                      </a:cubicBezTo>
                      <a:lnTo>
                        <a:pt x="568" y="11"/>
                      </a:lnTo>
                      <a:close/>
                    </a:path>
                  </a:pathLst>
                </a:custGeom>
                <a:solidFill>
                  <a:schemeClr val="accent4">
                    <a:lumMod val="50000"/>
                  </a:scheme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7" name="Freeform 56">
                  <a:extLst>
                    <a:ext uri="{FF2B5EF4-FFF2-40B4-BE49-F238E27FC236}">
                      <a16:creationId xmlns:a16="http://schemas.microsoft.com/office/drawing/2014/main" id="{BC744879-D36C-FB12-2E2D-298C667733A1}"/>
                    </a:ext>
                  </a:extLst>
                </p:cNvPr>
                <p:cNvSpPr>
                  <a:spLocks/>
                </p:cNvSpPr>
                <p:nvPr/>
              </p:nvSpPr>
              <p:spPr bwMode="auto">
                <a:xfrm>
                  <a:off x="989013" y="2147888"/>
                  <a:ext cx="371475" cy="274638"/>
                </a:xfrm>
                <a:custGeom>
                  <a:avLst/>
                  <a:gdLst/>
                  <a:ahLst/>
                  <a:cxnLst>
                    <a:cxn ang="0">
                      <a:pos x="241" y="65"/>
                    </a:cxn>
                    <a:cxn ang="0">
                      <a:pos x="228" y="132"/>
                    </a:cxn>
                    <a:cxn ang="0">
                      <a:pos x="145" y="183"/>
                    </a:cxn>
                    <a:cxn ang="0">
                      <a:pos x="56" y="220"/>
                    </a:cxn>
                    <a:cxn ang="0">
                      <a:pos x="3" y="314"/>
                    </a:cxn>
                    <a:cxn ang="0">
                      <a:pos x="81" y="294"/>
                    </a:cxn>
                    <a:cxn ang="0">
                      <a:pos x="61" y="366"/>
                    </a:cxn>
                    <a:cxn ang="0">
                      <a:pos x="89" y="398"/>
                    </a:cxn>
                    <a:cxn ang="0">
                      <a:pos x="241" y="490"/>
                    </a:cxn>
                    <a:cxn ang="0">
                      <a:pos x="249" y="562"/>
                    </a:cxn>
                    <a:cxn ang="0">
                      <a:pos x="314" y="643"/>
                    </a:cxn>
                    <a:cxn ang="0">
                      <a:pos x="421" y="574"/>
                    </a:cxn>
                    <a:cxn ang="0">
                      <a:pos x="517" y="498"/>
                    </a:cxn>
                    <a:cxn ang="0">
                      <a:pos x="765" y="594"/>
                    </a:cxn>
                    <a:cxn ang="0">
                      <a:pos x="777" y="638"/>
                    </a:cxn>
                    <a:cxn ang="0">
                      <a:pos x="764" y="770"/>
                    </a:cxn>
                    <a:cxn ang="0">
                      <a:pos x="961" y="746"/>
                    </a:cxn>
                    <a:cxn ang="0">
                      <a:pos x="1033" y="962"/>
                    </a:cxn>
                    <a:cxn ang="0">
                      <a:pos x="1129" y="878"/>
                    </a:cxn>
                    <a:cxn ang="0">
                      <a:pos x="1141" y="902"/>
                    </a:cxn>
                    <a:cxn ang="0">
                      <a:pos x="1197" y="900"/>
                    </a:cxn>
                    <a:cxn ang="0">
                      <a:pos x="1213" y="834"/>
                    </a:cxn>
                    <a:cxn ang="0">
                      <a:pos x="1245" y="818"/>
                    </a:cxn>
                    <a:cxn ang="0">
                      <a:pos x="1193" y="738"/>
                    </a:cxn>
                    <a:cxn ang="0">
                      <a:pos x="1287" y="758"/>
                    </a:cxn>
                    <a:cxn ang="0">
                      <a:pos x="1281" y="634"/>
                    </a:cxn>
                    <a:cxn ang="0">
                      <a:pos x="1253" y="582"/>
                    </a:cxn>
                    <a:cxn ang="0">
                      <a:pos x="1241" y="450"/>
                    </a:cxn>
                    <a:cxn ang="0">
                      <a:pos x="1245" y="430"/>
                    </a:cxn>
                    <a:cxn ang="0">
                      <a:pos x="1176" y="293"/>
                    </a:cxn>
                    <a:cxn ang="0">
                      <a:pos x="1170" y="239"/>
                    </a:cxn>
                    <a:cxn ang="0">
                      <a:pos x="1113" y="202"/>
                    </a:cxn>
                    <a:cxn ang="0">
                      <a:pos x="1089" y="182"/>
                    </a:cxn>
                    <a:cxn ang="0">
                      <a:pos x="981" y="54"/>
                    </a:cxn>
                    <a:cxn ang="0">
                      <a:pos x="937" y="114"/>
                    </a:cxn>
                    <a:cxn ang="0">
                      <a:pos x="761" y="142"/>
                    </a:cxn>
                    <a:cxn ang="0">
                      <a:pos x="668" y="120"/>
                    </a:cxn>
                    <a:cxn ang="0">
                      <a:pos x="653" y="58"/>
                    </a:cxn>
                    <a:cxn ang="0">
                      <a:pos x="453" y="35"/>
                    </a:cxn>
                    <a:cxn ang="0">
                      <a:pos x="233" y="6"/>
                    </a:cxn>
                  </a:cxnLst>
                  <a:rect l="0" t="0" r="r" b="b"/>
                  <a:pathLst>
                    <a:path w="1304" h="962">
                      <a:moveTo>
                        <a:pt x="233" y="6"/>
                      </a:moveTo>
                      <a:cubicBezTo>
                        <a:pt x="233" y="23"/>
                        <a:pt x="250" y="51"/>
                        <a:pt x="241" y="65"/>
                      </a:cubicBezTo>
                      <a:cubicBezTo>
                        <a:pt x="232" y="80"/>
                        <a:pt x="190" y="71"/>
                        <a:pt x="193" y="97"/>
                      </a:cubicBezTo>
                      <a:cubicBezTo>
                        <a:pt x="194" y="111"/>
                        <a:pt x="219" y="122"/>
                        <a:pt x="228" y="132"/>
                      </a:cubicBezTo>
                      <a:cubicBezTo>
                        <a:pt x="239" y="145"/>
                        <a:pt x="237" y="162"/>
                        <a:pt x="237" y="178"/>
                      </a:cubicBezTo>
                      <a:cubicBezTo>
                        <a:pt x="208" y="182"/>
                        <a:pt x="173" y="177"/>
                        <a:pt x="145" y="183"/>
                      </a:cubicBezTo>
                      <a:cubicBezTo>
                        <a:pt x="129" y="187"/>
                        <a:pt x="117" y="200"/>
                        <a:pt x="101" y="205"/>
                      </a:cubicBezTo>
                      <a:cubicBezTo>
                        <a:pt x="85" y="210"/>
                        <a:pt x="68" y="207"/>
                        <a:pt x="56" y="220"/>
                      </a:cubicBezTo>
                      <a:cubicBezTo>
                        <a:pt x="40" y="236"/>
                        <a:pt x="40" y="260"/>
                        <a:pt x="29" y="278"/>
                      </a:cubicBezTo>
                      <a:cubicBezTo>
                        <a:pt x="21" y="290"/>
                        <a:pt x="8" y="299"/>
                        <a:pt x="3" y="314"/>
                      </a:cubicBezTo>
                      <a:cubicBezTo>
                        <a:pt x="0" y="326"/>
                        <a:pt x="3" y="343"/>
                        <a:pt x="17" y="344"/>
                      </a:cubicBezTo>
                      <a:cubicBezTo>
                        <a:pt x="38" y="346"/>
                        <a:pt x="55" y="298"/>
                        <a:pt x="81" y="294"/>
                      </a:cubicBezTo>
                      <a:cubicBezTo>
                        <a:pt x="81" y="298"/>
                        <a:pt x="81" y="298"/>
                        <a:pt x="81" y="298"/>
                      </a:cubicBezTo>
                      <a:cubicBezTo>
                        <a:pt x="43" y="316"/>
                        <a:pt x="59" y="334"/>
                        <a:pt x="61" y="366"/>
                      </a:cubicBezTo>
                      <a:cubicBezTo>
                        <a:pt x="89" y="346"/>
                        <a:pt x="89" y="346"/>
                        <a:pt x="89" y="346"/>
                      </a:cubicBezTo>
                      <a:cubicBezTo>
                        <a:pt x="78" y="363"/>
                        <a:pt x="59" y="393"/>
                        <a:pt x="89" y="398"/>
                      </a:cubicBezTo>
                      <a:cubicBezTo>
                        <a:pt x="105" y="453"/>
                        <a:pt x="181" y="466"/>
                        <a:pt x="213" y="510"/>
                      </a:cubicBezTo>
                      <a:cubicBezTo>
                        <a:pt x="241" y="490"/>
                        <a:pt x="241" y="490"/>
                        <a:pt x="241" y="490"/>
                      </a:cubicBezTo>
                      <a:cubicBezTo>
                        <a:pt x="231" y="507"/>
                        <a:pt x="227" y="528"/>
                        <a:pt x="253" y="518"/>
                      </a:cubicBezTo>
                      <a:cubicBezTo>
                        <a:pt x="249" y="562"/>
                        <a:pt x="249" y="562"/>
                        <a:pt x="249" y="562"/>
                      </a:cubicBezTo>
                      <a:cubicBezTo>
                        <a:pt x="269" y="572"/>
                        <a:pt x="288" y="595"/>
                        <a:pt x="299" y="614"/>
                      </a:cubicBezTo>
                      <a:cubicBezTo>
                        <a:pt x="305" y="624"/>
                        <a:pt x="300" y="641"/>
                        <a:pt x="314" y="643"/>
                      </a:cubicBezTo>
                      <a:cubicBezTo>
                        <a:pt x="354" y="648"/>
                        <a:pt x="353" y="630"/>
                        <a:pt x="378" y="608"/>
                      </a:cubicBezTo>
                      <a:cubicBezTo>
                        <a:pt x="394" y="595"/>
                        <a:pt x="409" y="594"/>
                        <a:pt x="421" y="574"/>
                      </a:cubicBezTo>
                      <a:cubicBezTo>
                        <a:pt x="432" y="553"/>
                        <a:pt x="437" y="524"/>
                        <a:pt x="454" y="507"/>
                      </a:cubicBezTo>
                      <a:cubicBezTo>
                        <a:pt x="476" y="486"/>
                        <a:pt x="493" y="501"/>
                        <a:pt x="517" y="498"/>
                      </a:cubicBezTo>
                      <a:cubicBezTo>
                        <a:pt x="566" y="493"/>
                        <a:pt x="609" y="466"/>
                        <a:pt x="661" y="479"/>
                      </a:cubicBezTo>
                      <a:cubicBezTo>
                        <a:pt x="708" y="492"/>
                        <a:pt x="721" y="573"/>
                        <a:pt x="765" y="594"/>
                      </a:cubicBezTo>
                      <a:cubicBezTo>
                        <a:pt x="749" y="634"/>
                        <a:pt x="749" y="634"/>
                        <a:pt x="749" y="634"/>
                      </a:cubicBezTo>
                      <a:cubicBezTo>
                        <a:pt x="777" y="638"/>
                        <a:pt x="777" y="638"/>
                        <a:pt x="777" y="638"/>
                      </a:cubicBezTo>
                      <a:cubicBezTo>
                        <a:pt x="771" y="663"/>
                        <a:pt x="789" y="680"/>
                        <a:pt x="786" y="702"/>
                      </a:cubicBezTo>
                      <a:cubicBezTo>
                        <a:pt x="783" y="718"/>
                        <a:pt x="743" y="753"/>
                        <a:pt x="764" y="770"/>
                      </a:cubicBezTo>
                      <a:cubicBezTo>
                        <a:pt x="787" y="790"/>
                        <a:pt x="807" y="747"/>
                        <a:pt x="825" y="742"/>
                      </a:cubicBezTo>
                      <a:cubicBezTo>
                        <a:pt x="867" y="730"/>
                        <a:pt x="920" y="741"/>
                        <a:pt x="961" y="746"/>
                      </a:cubicBezTo>
                      <a:cubicBezTo>
                        <a:pt x="968" y="816"/>
                        <a:pt x="995" y="861"/>
                        <a:pt x="965" y="930"/>
                      </a:cubicBezTo>
                      <a:cubicBezTo>
                        <a:pt x="996" y="933"/>
                        <a:pt x="1017" y="927"/>
                        <a:pt x="1033" y="962"/>
                      </a:cubicBezTo>
                      <a:cubicBezTo>
                        <a:pt x="1070" y="957"/>
                        <a:pt x="1124" y="936"/>
                        <a:pt x="1105" y="886"/>
                      </a:cubicBezTo>
                      <a:cubicBezTo>
                        <a:pt x="1129" y="878"/>
                        <a:pt x="1129" y="878"/>
                        <a:pt x="1129" y="878"/>
                      </a:cubicBezTo>
                      <a:cubicBezTo>
                        <a:pt x="1129" y="894"/>
                        <a:pt x="1129" y="894"/>
                        <a:pt x="1129" y="894"/>
                      </a:cubicBezTo>
                      <a:cubicBezTo>
                        <a:pt x="1141" y="902"/>
                        <a:pt x="1141" y="902"/>
                        <a:pt x="1141" y="902"/>
                      </a:cubicBezTo>
                      <a:cubicBezTo>
                        <a:pt x="1164" y="893"/>
                        <a:pt x="1164" y="893"/>
                        <a:pt x="1164" y="893"/>
                      </a:cubicBezTo>
                      <a:cubicBezTo>
                        <a:pt x="1197" y="900"/>
                        <a:pt x="1197" y="900"/>
                        <a:pt x="1197" y="900"/>
                      </a:cubicBezTo>
                      <a:cubicBezTo>
                        <a:pt x="1221" y="858"/>
                        <a:pt x="1221" y="858"/>
                        <a:pt x="1221" y="858"/>
                      </a:cubicBezTo>
                      <a:cubicBezTo>
                        <a:pt x="1213" y="834"/>
                        <a:pt x="1213" y="834"/>
                        <a:pt x="1213" y="834"/>
                      </a:cubicBezTo>
                      <a:cubicBezTo>
                        <a:pt x="1221" y="822"/>
                        <a:pt x="1221" y="822"/>
                        <a:pt x="1221" y="822"/>
                      </a:cubicBezTo>
                      <a:cubicBezTo>
                        <a:pt x="1245" y="818"/>
                        <a:pt x="1245" y="818"/>
                        <a:pt x="1245" y="818"/>
                      </a:cubicBezTo>
                      <a:cubicBezTo>
                        <a:pt x="1233" y="790"/>
                        <a:pt x="1233" y="790"/>
                        <a:pt x="1233" y="790"/>
                      </a:cubicBezTo>
                      <a:cubicBezTo>
                        <a:pt x="1203" y="787"/>
                        <a:pt x="1194" y="767"/>
                        <a:pt x="1193" y="738"/>
                      </a:cubicBezTo>
                      <a:cubicBezTo>
                        <a:pt x="1211" y="738"/>
                        <a:pt x="1236" y="734"/>
                        <a:pt x="1253" y="742"/>
                      </a:cubicBezTo>
                      <a:cubicBezTo>
                        <a:pt x="1262" y="747"/>
                        <a:pt x="1275" y="766"/>
                        <a:pt x="1287" y="758"/>
                      </a:cubicBezTo>
                      <a:cubicBezTo>
                        <a:pt x="1304" y="746"/>
                        <a:pt x="1289" y="710"/>
                        <a:pt x="1279" y="699"/>
                      </a:cubicBezTo>
                      <a:cubicBezTo>
                        <a:pt x="1251" y="668"/>
                        <a:pt x="1231" y="661"/>
                        <a:pt x="1281" y="634"/>
                      </a:cubicBezTo>
                      <a:cubicBezTo>
                        <a:pt x="1281" y="630"/>
                        <a:pt x="1281" y="630"/>
                        <a:pt x="1281" y="630"/>
                      </a:cubicBezTo>
                      <a:cubicBezTo>
                        <a:pt x="1259" y="617"/>
                        <a:pt x="1247" y="609"/>
                        <a:pt x="1253" y="582"/>
                      </a:cubicBezTo>
                      <a:cubicBezTo>
                        <a:pt x="1192" y="567"/>
                        <a:pt x="1219" y="512"/>
                        <a:pt x="1205" y="466"/>
                      </a:cubicBezTo>
                      <a:cubicBezTo>
                        <a:pt x="1241" y="450"/>
                        <a:pt x="1241" y="450"/>
                        <a:pt x="1241" y="450"/>
                      </a:cubicBezTo>
                      <a:cubicBezTo>
                        <a:pt x="1245" y="434"/>
                        <a:pt x="1245" y="434"/>
                        <a:pt x="1245" y="434"/>
                      </a:cubicBezTo>
                      <a:cubicBezTo>
                        <a:pt x="1245" y="430"/>
                        <a:pt x="1245" y="430"/>
                        <a:pt x="1245" y="430"/>
                      </a:cubicBezTo>
                      <a:cubicBezTo>
                        <a:pt x="1230" y="411"/>
                        <a:pt x="1213" y="398"/>
                        <a:pt x="1189" y="394"/>
                      </a:cubicBezTo>
                      <a:cubicBezTo>
                        <a:pt x="1187" y="376"/>
                        <a:pt x="1189" y="302"/>
                        <a:pt x="1176" y="293"/>
                      </a:cubicBezTo>
                      <a:cubicBezTo>
                        <a:pt x="1159" y="280"/>
                        <a:pt x="1133" y="296"/>
                        <a:pt x="1117" y="302"/>
                      </a:cubicBezTo>
                      <a:cubicBezTo>
                        <a:pt x="1170" y="239"/>
                        <a:pt x="1170" y="239"/>
                        <a:pt x="1170" y="239"/>
                      </a:cubicBezTo>
                      <a:cubicBezTo>
                        <a:pt x="1145" y="214"/>
                        <a:pt x="1145" y="214"/>
                        <a:pt x="1145" y="214"/>
                      </a:cubicBezTo>
                      <a:cubicBezTo>
                        <a:pt x="1113" y="202"/>
                        <a:pt x="1113" y="202"/>
                        <a:pt x="1113" y="202"/>
                      </a:cubicBezTo>
                      <a:cubicBezTo>
                        <a:pt x="1117" y="190"/>
                        <a:pt x="1117" y="190"/>
                        <a:pt x="1117" y="190"/>
                      </a:cubicBezTo>
                      <a:cubicBezTo>
                        <a:pt x="1089" y="182"/>
                        <a:pt x="1089" y="182"/>
                        <a:pt x="1089" y="182"/>
                      </a:cubicBezTo>
                      <a:cubicBezTo>
                        <a:pt x="1092" y="124"/>
                        <a:pt x="1069" y="4"/>
                        <a:pt x="981" y="46"/>
                      </a:cubicBezTo>
                      <a:cubicBezTo>
                        <a:pt x="981" y="54"/>
                        <a:pt x="981" y="54"/>
                        <a:pt x="981" y="54"/>
                      </a:cubicBezTo>
                      <a:cubicBezTo>
                        <a:pt x="997" y="82"/>
                        <a:pt x="997" y="82"/>
                        <a:pt x="997" y="82"/>
                      </a:cubicBezTo>
                      <a:cubicBezTo>
                        <a:pt x="974" y="83"/>
                        <a:pt x="940" y="86"/>
                        <a:pt x="937" y="114"/>
                      </a:cubicBezTo>
                      <a:cubicBezTo>
                        <a:pt x="910" y="118"/>
                        <a:pt x="894" y="101"/>
                        <a:pt x="869" y="95"/>
                      </a:cubicBezTo>
                      <a:cubicBezTo>
                        <a:pt x="819" y="82"/>
                        <a:pt x="794" y="108"/>
                        <a:pt x="761" y="142"/>
                      </a:cubicBezTo>
                      <a:cubicBezTo>
                        <a:pt x="753" y="119"/>
                        <a:pt x="733" y="74"/>
                        <a:pt x="701" y="90"/>
                      </a:cubicBezTo>
                      <a:cubicBezTo>
                        <a:pt x="689" y="97"/>
                        <a:pt x="682" y="117"/>
                        <a:pt x="668" y="120"/>
                      </a:cubicBezTo>
                      <a:cubicBezTo>
                        <a:pt x="657" y="122"/>
                        <a:pt x="642" y="105"/>
                        <a:pt x="629" y="102"/>
                      </a:cubicBezTo>
                      <a:cubicBezTo>
                        <a:pt x="653" y="58"/>
                        <a:pt x="653" y="58"/>
                        <a:pt x="653" y="58"/>
                      </a:cubicBezTo>
                      <a:cubicBezTo>
                        <a:pt x="637" y="41"/>
                        <a:pt x="549" y="47"/>
                        <a:pt x="525" y="52"/>
                      </a:cubicBezTo>
                      <a:cubicBezTo>
                        <a:pt x="511" y="55"/>
                        <a:pt x="468" y="37"/>
                        <a:pt x="453" y="35"/>
                      </a:cubicBezTo>
                      <a:cubicBezTo>
                        <a:pt x="408" y="30"/>
                        <a:pt x="399" y="26"/>
                        <a:pt x="353" y="38"/>
                      </a:cubicBezTo>
                      <a:cubicBezTo>
                        <a:pt x="371" y="0"/>
                        <a:pt x="258" y="6"/>
                        <a:pt x="233" y="6"/>
                      </a:cubicBezTo>
                      <a:close/>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58" name="Freeform 57">
                  <a:extLst>
                    <a:ext uri="{FF2B5EF4-FFF2-40B4-BE49-F238E27FC236}">
                      <a16:creationId xmlns:a16="http://schemas.microsoft.com/office/drawing/2014/main" id="{1DE05241-D1A3-A9EC-9498-D5BF21F4DA52}"/>
                    </a:ext>
                  </a:extLst>
                </p:cNvPr>
                <p:cNvSpPr>
                  <a:spLocks/>
                </p:cNvSpPr>
                <p:nvPr/>
              </p:nvSpPr>
              <p:spPr bwMode="auto">
                <a:xfrm>
                  <a:off x="909638" y="2146300"/>
                  <a:ext cx="158750" cy="93663"/>
                </a:xfrm>
                <a:custGeom>
                  <a:avLst/>
                  <a:gdLst/>
                  <a:ahLst/>
                  <a:cxnLst>
                    <a:cxn ang="0">
                      <a:pos x="0" y="69"/>
                    </a:cxn>
                    <a:cxn ang="0">
                      <a:pos x="52" y="105"/>
                    </a:cxn>
                    <a:cxn ang="0">
                      <a:pos x="80" y="165"/>
                    </a:cxn>
                    <a:cxn ang="0">
                      <a:pos x="104" y="181"/>
                    </a:cxn>
                    <a:cxn ang="0">
                      <a:pos x="116" y="165"/>
                    </a:cxn>
                    <a:cxn ang="0">
                      <a:pos x="116" y="185"/>
                    </a:cxn>
                    <a:cxn ang="0">
                      <a:pos x="216" y="145"/>
                    </a:cxn>
                    <a:cxn ang="0">
                      <a:pos x="284" y="141"/>
                    </a:cxn>
                    <a:cxn ang="0">
                      <a:pos x="284" y="165"/>
                    </a:cxn>
                    <a:cxn ang="0">
                      <a:pos x="188" y="185"/>
                    </a:cxn>
                    <a:cxn ang="0">
                      <a:pos x="280" y="197"/>
                    </a:cxn>
                    <a:cxn ang="0">
                      <a:pos x="192" y="257"/>
                    </a:cxn>
                    <a:cxn ang="0">
                      <a:pos x="224" y="241"/>
                    </a:cxn>
                    <a:cxn ang="0">
                      <a:pos x="236" y="285"/>
                    </a:cxn>
                    <a:cxn ang="0">
                      <a:pos x="260" y="301"/>
                    </a:cxn>
                    <a:cxn ang="0">
                      <a:pos x="264" y="301"/>
                    </a:cxn>
                    <a:cxn ang="0">
                      <a:pos x="268" y="333"/>
                    </a:cxn>
                    <a:cxn ang="0">
                      <a:pos x="340" y="231"/>
                    </a:cxn>
                    <a:cxn ang="0">
                      <a:pos x="420" y="197"/>
                    </a:cxn>
                    <a:cxn ang="0">
                      <a:pos x="507" y="190"/>
                    </a:cxn>
                    <a:cxn ang="0">
                      <a:pos x="472" y="105"/>
                    </a:cxn>
                    <a:cxn ang="0">
                      <a:pos x="516" y="83"/>
                    </a:cxn>
                    <a:cxn ang="0">
                      <a:pos x="507" y="16"/>
                    </a:cxn>
                    <a:cxn ang="0">
                      <a:pos x="376" y="13"/>
                    </a:cxn>
                    <a:cxn ang="0">
                      <a:pos x="252" y="15"/>
                    </a:cxn>
                    <a:cxn ang="0">
                      <a:pos x="168" y="54"/>
                    </a:cxn>
                    <a:cxn ang="0">
                      <a:pos x="96" y="51"/>
                    </a:cxn>
                    <a:cxn ang="0">
                      <a:pos x="0" y="69"/>
                    </a:cxn>
                  </a:cxnLst>
                  <a:rect l="0" t="0" r="r" b="b"/>
                  <a:pathLst>
                    <a:path w="555" h="333">
                      <a:moveTo>
                        <a:pt x="0" y="69"/>
                      </a:moveTo>
                      <a:cubicBezTo>
                        <a:pt x="9" y="92"/>
                        <a:pt x="25" y="112"/>
                        <a:pt x="52" y="105"/>
                      </a:cubicBezTo>
                      <a:cubicBezTo>
                        <a:pt x="47" y="128"/>
                        <a:pt x="48" y="170"/>
                        <a:pt x="80" y="165"/>
                      </a:cubicBezTo>
                      <a:cubicBezTo>
                        <a:pt x="104" y="181"/>
                        <a:pt x="104" y="181"/>
                        <a:pt x="104" y="181"/>
                      </a:cubicBezTo>
                      <a:cubicBezTo>
                        <a:pt x="116" y="165"/>
                        <a:pt x="116" y="165"/>
                        <a:pt x="116" y="165"/>
                      </a:cubicBezTo>
                      <a:cubicBezTo>
                        <a:pt x="116" y="185"/>
                        <a:pt x="116" y="185"/>
                        <a:pt x="116" y="185"/>
                      </a:cubicBezTo>
                      <a:cubicBezTo>
                        <a:pt x="216" y="145"/>
                        <a:pt x="216" y="145"/>
                        <a:pt x="216" y="145"/>
                      </a:cubicBezTo>
                      <a:cubicBezTo>
                        <a:pt x="284" y="141"/>
                        <a:pt x="284" y="141"/>
                        <a:pt x="284" y="141"/>
                      </a:cubicBezTo>
                      <a:cubicBezTo>
                        <a:pt x="284" y="165"/>
                        <a:pt x="284" y="165"/>
                        <a:pt x="284" y="165"/>
                      </a:cubicBezTo>
                      <a:cubicBezTo>
                        <a:pt x="265" y="157"/>
                        <a:pt x="181" y="142"/>
                        <a:pt x="188" y="185"/>
                      </a:cubicBezTo>
                      <a:cubicBezTo>
                        <a:pt x="191" y="206"/>
                        <a:pt x="264" y="201"/>
                        <a:pt x="280" y="197"/>
                      </a:cubicBezTo>
                      <a:cubicBezTo>
                        <a:pt x="259" y="229"/>
                        <a:pt x="198" y="196"/>
                        <a:pt x="192" y="257"/>
                      </a:cubicBezTo>
                      <a:cubicBezTo>
                        <a:pt x="224" y="241"/>
                        <a:pt x="224" y="241"/>
                        <a:pt x="224" y="241"/>
                      </a:cubicBezTo>
                      <a:cubicBezTo>
                        <a:pt x="214" y="259"/>
                        <a:pt x="203" y="293"/>
                        <a:pt x="236" y="285"/>
                      </a:cubicBezTo>
                      <a:cubicBezTo>
                        <a:pt x="236" y="302"/>
                        <a:pt x="245" y="322"/>
                        <a:pt x="260" y="301"/>
                      </a:cubicBezTo>
                      <a:cubicBezTo>
                        <a:pt x="264" y="301"/>
                        <a:pt x="264" y="301"/>
                        <a:pt x="264" y="301"/>
                      </a:cubicBezTo>
                      <a:cubicBezTo>
                        <a:pt x="268" y="333"/>
                        <a:pt x="268" y="333"/>
                        <a:pt x="268" y="333"/>
                      </a:cubicBezTo>
                      <a:cubicBezTo>
                        <a:pt x="310" y="312"/>
                        <a:pt x="306" y="257"/>
                        <a:pt x="340" y="231"/>
                      </a:cubicBezTo>
                      <a:cubicBezTo>
                        <a:pt x="353" y="222"/>
                        <a:pt x="404" y="200"/>
                        <a:pt x="420" y="197"/>
                      </a:cubicBezTo>
                      <a:cubicBezTo>
                        <a:pt x="449" y="193"/>
                        <a:pt x="478" y="203"/>
                        <a:pt x="507" y="190"/>
                      </a:cubicBezTo>
                      <a:cubicBezTo>
                        <a:pt x="555" y="167"/>
                        <a:pt x="492" y="116"/>
                        <a:pt x="472" y="105"/>
                      </a:cubicBezTo>
                      <a:cubicBezTo>
                        <a:pt x="484" y="92"/>
                        <a:pt x="505" y="98"/>
                        <a:pt x="516" y="83"/>
                      </a:cubicBezTo>
                      <a:cubicBezTo>
                        <a:pt x="527" y="68"/>
                        <a:pt x="527" y="25"/>
                        <a:pt x="507" y="16"/>
                      </a:cubicBezTo>
                      <a:cubicBezTo>
                        <a:pt x="476" y="0"/>
                        <a:pt x="410" y="13"/>
                        <a:pt x="376" y="13"/>
                      </a:cubicBezTo>
                      <a:cubicBezTo>
                        <a:pt x="337" y="13"/>
                        <a:pt x="290" y="6"/>
                        <a:pt x="252" y="15"/>
                      </a:cubicBezTo>
                      <a:cubicBezTo>
                        <a:pt x="222" y="21"/>
                        <a:pt x="198" y="46"/>
                        <a:pt x="168" y="54"/>
                      </a:cubicBezTo>
                      <a:cubicBezTo>
                        <a:pt x="144" y="60"/>
                        <a:pt x="119" y="50"/>
                        <a:pt x="96" y="51"/>
                      </a:cubicBezTo>
                      <a:cubicBezTo>
                        <a:pt x="62" y="53"/>
                        <a:pt x="34" y="69"/>
                        <a:pt x="0" y="69"/>
                      </a:cubicBezTo>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59" name="Freeform 58">
                  <a:extLst>
                    <a:ext uri="{FF2B5EF4-FFF2-40B4-BE49-F238E27FC236}">
                      <a16:creationId xmlns:a16="http://schemas.microsoft.com/office/drawing/2014/main" id="{ADE0148A-D849-DBAD-61F7-94D8EA69566E}"/>
                    </a:ext>
                  </a:extLst>
                </p:cNvPr>
                <p:cNvSpPr>
                  <a:spLocks/>
                </p:cNvSpPr>
                <p:nvPr/>
              </p:nvSpPr>
              <p:spPr bwMode="auto">
                <a:xfrm>
                  <a:off x="909638" y="2146300"/>
                  <a:ext cx="158750" cy="93663"/>
                </a:xfrm>
                <a:custGeom>
                  <a:avLst/>
                  <a:gdLst/>
                  <a:ahLst/>
                  <a:cxnLst>
                    <a:cxn ang="0">
                      <a:pos x="0" y="69"/>
                    </a:cxn>
                    <a:cxn ang="0">
                      <a:pos x="52" y="105"/>
                    </a:cxn>
                    <a:cxn ang="0">
                      <a:pos x="80" y="165"/>
                    </a:cxn>
                    <a:cxn ang="0">
                      <a:pos x="104" y="181"/>
                    </a:cxn>
                    <a:cxn ang="0">
                      <a:pos x="116" y="165"/>
                    </a:cxn>
                    <a:cxn ang="0">
                      <a:pos x="116" y="185"/>
                    </a:cxn>
                    <a:cxn ang="0">
                      <a:pos x="216" y="145"/>
                    </a:cxn>
                    <a:cxn ang="0">
                      <a:pos x="284" y="141"/>
                    </a:cxn>
                    <a:cxn ang="0">
                      <a:pos x="284" y="165"/>
                    </a:cxn>
                    <a:cxn ang="0">
                      <a:pos x="188" y="185"/>
                    </a:cxn>
                    <a:cxn ang="0">
                      <a:pos x="280" y="197"/>
                    </a:cxn>
                    <a:cxn ang="0">
                      <a:pos x="192" y="257"/>
                    </a:cxn>
                    <a:cxn ang="0">
                      <a:pos x="224" y="241"/>
                    </a:cxn>
                    <a:cxn ang="0">
                      <a:pos x="236" y="285"/>
                    </a:cxn>
                    <a:cxn ang="0">
                      <a:pos x="260" y="301"/>
                    </a:cxn>
                    <a:cxn ang="0">
                      <a:pos x="264" y="301"/>
                    </a:cxn>
                    <a:cxn ang="0">
                      <a:pos x="268" y="333"/>
                    </a:cxn>
                    <a:cxn ang="0">
                      <a:pos x="340" y="231"/>
                    </a:cxn>
                    <a:cxn ang="0">
                      <a:pos x="420" y="197"/>
                    </a:cxn>
                    <a:cxn ang="0">
                      <a:pos x="507" y="190"/>
                    </a:cxn>
                    <a:cxn ang="0">
                      <a:pos x="472" y="105"/>
                    </a:cxn>
                    <a:cxn ang="0">
                      <a:pos x="516" y="83"/>
                    </a:cxn>
                    <a:cxn ang="0">
                      <a:pos x="507" y="16"/>
                    </a:cxn>
                    <a:cxn ang="0">
                      <a:pos x="376" y="13"/>
                    </a:cxn>
                    <a:cxn ang="0">
                      <a:pos x="252" y="15"/>
                    </a:cxn>
                    <a:cxn ang="0">
                      <a:pos x="168" y="54"/>
                    </a:cxn>
                    <a:cxn ang="0">
                      <a:pos x="96" y="51"/>
                    </a:cxn>
                    <a:cxn ang="0">
                      <a:pos x="0" y="69"/>
                    </a:cxn>
                  </a:cxnLst>
                  <a:rect l="0" t="0" r="r" b="b"/>
                  <a:pathLst>
                    <a:path w="555" h="333">
                      <a:moveTo>
                        <a:pt x="0" y="69"/>
                      </a:moveTo>
                      <a:cubicBezTo>
                        <a:pt x="9" y="92"/>
                        <a:pt x="25" y="112"/>
                        <a:pt x="52" y="105"/>
                      </a:cubicBezTo>
                      <a:cubicBezTo>
                        <a:pt x="47" y="128"/>
                        <a:pt x="48" y="170"/>
                        <a:pt x="80" y="165"/>
                      </a:cubicBezTo>
                      <a:cubicBezTo>
                        <a:pt x="104" y="181"/>
                        <a:pt x="104" y="181"/>
                        <a:pt x="104" y="181"/>
                      </a:cubicBezTo>
                      <a:cubicBezTo>
                        <a:pt x="116" y="165"/>
                        <a:pt x="116" y="165"/>
                        <a:pt x="116" y="165"/>
                      </a:cubicBezTo>
                      <a:cubicBezTo>
                        <a:pt x="116" y="185"/>
                        <a:pt x="116" y="185"/>
                        <a:pt x="116" y="185"/>
                      </a:cubicBezTo>
                      <a:cubicBezTo>
                        <a:pt x="216" y="145"/>
                        <a:pt x="216" y="145"/>
                        <a:pt x="216" y="145"/>
                      </a:cubicBezTo>
                      <a:cubicBezTo>
                        <a:pt x="284" y="141"/>
                        <a:pt x="284" y="141"/>
                        <a:pt x="284" y="141"/>
                      </a:cubicBezTo>
                      <a:cubicBezTo>
                        <a:pt x="284" y="165"/>
                        <a:pt x="284" y="165"/>
                        <a:pt x="284" y="165"/>
                      </a:cubicBezTo>
                      <a:cubicBezTo>
                        <a:pt x="265" y="157"/>
                        <a:pt x="181" y="142"/>
                        <a:pt x="188" y="185"/>
                      </a:cubicBezTo>
                      <a:cubicBezTo>
                        <a:pt x="191" y="206"/>
                        <a:pt x="264" y="201"/>
                        <a:pt x="280" y="197"/>
                      </a:cubicBezTo>
                      <a:cubicBezTo>
                        <a:pt x="259" y="229"/>
                        <a:pt x="198" y="196"/>
                        <a:pt x="192" y="257"/>
                      </a:cubicBezTo>
                      <a:cubicBezTo>
                        <a:pt x="224" y="241"/>
                        <a:pt x="224" y="241"/>
                        <a:pt x="224" y="241"/>
                      </a:cubicBezTo>
                      <a:cubicBezTo>
                        <a:pt x="214" y="259"/>
                        <a:pt x="203" y="293"/>
                        <a:pt x="236" y="285"/>
                      </a:cubicBezTo>
                      <a:cubicBezTo>
                        <a:pt x="236" y="302"/>
                        <a:pt x="245" y="322"/>
                        <a:pt x="260" y="301"/>
                      </a:cubicBezTo>
                      <a:cubicBezTo>
                        <a:pt x="264" y="301"/>
                        <a:pt x="264" y="301"/>
                        <a:pt x="264" y="301"/>
                      </a:cubicBezTo>
                      <a:cubicBezTo>
                        <a:pt x="268" y="333"/>
                        <a:pt x="268" y="333"/>
                        <a:pt x="268" y="333"/>
                      </a:cubicBezTo>
                      <a:cubicBezTo>
                        <a:pt x="310" y="312"/>
                        <a:pt x="306" y="257"/>
                        <a:pt x="340" y="231"/>
                      </a:cubicBezTo>
                      <a:cubicBezTo>
                        <a:pt x="353" y="222"/>
                        <a:pt x="404" y="200"/>
                        <a:pt x="420" y="197"/>
                      </a:cubicBezTo>
                      <a:cubicBezTo>
                        <a:pt x="449" y="193"/>
                        <a:pt x="478" y="203"/>
                        <a:pt x="507" y="190"/>
                      </a:cubicBezTo>
                      <a:cubicBezTo>
                        <a:pt x="555" y="167"/>
                        <a:pt x="492" y="116"/>
                        <a:pt x="472" y="105"/>
                      </a:cubicBezTo>
                      <a:cubicBezTo>
                        <a:pt x="484" y="92"/>
                        <a:pt x="505" y="98"/>
                        <a:pt x="516" y="83"/>
                      </a:cubicBezTo>
                      <a:cubicBezTo>
                        <a:pt x="527" y="68"/>
                        <a:pt x="527" y="25"/>
                        <a:pt x="507" y="16"/>
                      </a:cubicBezTo>
                      <a:cubicBezTo>
                        <a:pt x="476" y="0"/>
                        <a:pt x="410" y="13"/>
                        <a:pt x="376" y="13"/>
                      </a:cubicBezTo>
                      <a:cubicBezTo>
                        <a:pt x="337" y="13"/>
                        <a:pt x="290" y="6"/>
                        <a:pt x="252" y="15"/>
                      </a:cubicBezTo>
                      <a:cubicBezTo>
                        <a:pt x="222" y="21"/>
                        <a:pt x="198" y="46"/>
                        <a:pt x="168" y="54"/>
                      </a:cubicBezTo>
                      <a:cubicBezTo>
                        <a:pt x="144" y="60"/>
                        <a:pt x="119" y="50"/>
                        <a:pt x="96" y="51"/>
                      </a:cubicBezTo>
                      <a:cubicBezTo>
                        <a:pt x="62" y="53"/>
                        <a:pt x="34" y="69"/>
                        <a:pt x="0" y="69"/>
                      </a:cubicBezTo>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60" name="Freeform 59">
                  <a:extLst>
                    <a:ext uri="{FF2B5EF4-FFF2-40B4-BE49-F238E27FC236}">
                      <a16:creationId xmlns:a16="http://schemas.microsoft.com/office/drawing/2014/main" id="{24D9EFB0-0526-DF2E-FC43-E30A9C0F4E2C}"/>
                    </a:ext>
                  </a:extLst>
                </p:cNvPr>
                <p:cNvSpPr>
                  <a:spLocks/>
                </p:cNvSpPr>
                <p:nvPr/>
              </p:nvSpPr>
              <p:spPr bwMode="auto">
                <a:xfrm>
                  <a:off x="901700" y="2085975"/>
                  <a:ext cx="153988" cy="38100"/>
                </a:xfrm>
                <a:custGeom>
                  <a:avLst/>
                  <a:gdLst/>
                  <a:ahLst/>
                  <a:cxnLst>
                    <a:cxn ang="0">
                      <a:pos x="235" y="56"/>
                    </a:cxn>
                    <a:cxn ang="0">
                      <a:pos x="31" y="52"/>
                    </a:cxn>
                    <a:cxn ang="0">
                      <a:pos x="203" y="80"/>
                    </a:cxn>
                    <a:cxn ang="0">
                      <a:pos x="203" y="84"/>
                    </a:cxn>
                    <a:cxn ang="0">
                      <a:pos x="47" y="104"/>
                    </a:cxn>
                    <a:cxn ang="0">
                      <a:pos x="7" y="90"/>
                    </a:cxn>
                    <a:cxn ang="0">
                      <a:pos x="7" y="136"/>
                    </a:cxn>
                    <a:cxn ang="0">
                      <a:pos x="131" y="136"/>
                    </a:cxn>
                    <a:cxn ang="0">
                      <a:pos x="180" y="132"/>
                    </a:cxn>
                    <a:cxn ang="0">
                      <a:pos x="187" y="100"/>
                    </a:cxn>
                    <a:cxn ang="0">
                      <a:pos x="295" y="64"/>
                    </a:cxn>
                    <a:cxn ang="0">
                      <a:pos x="483" y="116"/>
                    </a:cxn>
                    <a:cxn ang="0">
                      <a:pos x="534" y="92"/>
                    </a:cxn>
                    <a:cxn ang="0">
                      <a:pos x="435" y="73"/>
                    </a:cxn>
                    <a:cxn ang="0">
                      <a:pos x="367" y="52"/>
                    </a:cxn>
                    <a:cxn ang="0">
                      <a:pos x="235" y="56"/>
                    </a:cxn>
                  </a:cxnLst>
                  <a:rect l="0" t="0" r="r" b="b"/>
                  <a:pathLst>
                    <a:path w="538" h="138">
                      <a:moveTo>
                        <a:pt x="235" y="56"/>
                      </a:moveTo>
                      <a:cubicBezTo>
                        <a:pt x="31" y="52"/>
                        <a:pt x="31" y="52"/>
                        <a:pt x="31" y="52"/>
                      </a:cubicBezTo>
                      <a:cubicBezTo>
                        <a:pt x="72" y="124"/>
                        <a:pt x="140" y="63"/>
                        <a:pt x="203" y="80"/>
                      </a:cubicBezTo>
                      <a:cubicBezTo>
                        <a:pt x="203" y="84"/>
                        <a:pt x="203" y="84"/>
                        <a:pt x="203" y="84"/>
                      </a:cubicBezTo>
                      <a:cubicBezTo>
                        <a:pt x="47" y="104"/>
                        <a:pt x="47" y="104"/>
                        <a:pt x="47" y="104"/>
                      </a:cubicBezTo>
                      <a:cubicBezTo>
                        <a:pt x="45" y="81"/>
                        <a:pt x="22" y="62"/>
                        <a:pt x="7" y="90"/>
                      </a:cubicBezTo>
                      <a:cubicBezTo>
                        <a:pt x="0" y="104"/>
                        <a:pt x="5" y="121"/>
                        <a:pt x="7" y="136"/>
                      </a:cubicBezTo>
                      <a:cubicBezTo>
                        <a:pt x="131" y="136"/>
                        <a:pt x="131" y="136"/>
                        <a:pt x="131" y="136"/>
                      </a:cubicBezTo>
                      <a:cubicBezTo>
                        <a:pt x="180" y="132"/>
                        <a:pt x="180" y="132"/>
                        <a:pt x="180" y="132"/>
                      </a:cubicBezTo>
                      <a:cubicBezTo>
                        <a:pt x="187" y="100"/>
                        <a:pt x="187" y="100"/>
                        <a:pt x="187" y="100"/>
                      </a:cubicBezTo>
                      <a:cubicBezTo>
                        <a:pt x="225" y="100"/>
                        <a:pt x="289" y="115"/>
                        <a:pt x="295" y="64"/>
                      </a:cubicBezTo>
                      <a:cubicBezTo>
                        <a:pt x="347" y="94"/>
                        <a:pt x="422" y="138"/>
                        <a:pt x="483" y="116"/>
                      </a:cubicBezTo>
                      <a:cubicBezTo>
                        <a:pt x="496" y="111"/>
                        <a:pt x="532" y="111"/>
                        <a:pt x="534" y="92"/>
                      </a:cubicBezTo>
                      <a:cubicBezTo>
                        <a:pt x="538" y="30"/>
                        <a:pt x="456" y="78"/>
                        <a:pt x="435" y="73"/>
                      </a:cubicBezTo>
                      <a:cubicBezTo>
                        <a:pt x="404" y="65"/>
                        <a:pt x="405" y="27"/>
                        <a:pt x="367" y="52"/>
                      </a:cubicBezTo>
                      <a:cubicBezTo>
                        <a:pt x="349" y="3"/>
                        <a:pt x="242" y="0"/>
                        <a:pt x="235" y="56"/>
                      </a:cubicBezTo>
                      <a:close/>
                    </a:path>
                  </a:pathLst>
                </a:custGeom>
                <a:solidFill>
                  <a:schemeClr val="accent4">
                    <a:lumMod val="50000"/>
                  </a:scheme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1" name="Freeform 60">
                  <a:extLst>
                    <a:ext uri="{FF2B5EF4-FFF2-40B4-BE49-F238E27FC236}">
                      <a16:creationId xmlns:a16="http://schemas.microsoft.com/office/drawing/2014/main" id="{CFFD19DA-7923-31F5-0964-BA6100B32671}"/>
                    </a:ext>
                  </a:extLst>
                </p:cNvPr>
                <p:cNvSpPr>
                  <a:spLocks/>
                </p:cNvSpPr>
                <p:nvPr/>
              </p:nvSpPr>
              <p:spPr bwMode="auto">
                <a:xfrm>
                  <a:off x="868364" y="1947863"/>
                  <a:ext cx="306388" cy="222250"/>
                </a:xfrm>
                <a:custGeom>
                  <a:avLst/>
                  <a:gdLst/>
                  <a:ahLst/>
                  <a:cxnLst>
                    <a:cxn ang="0">
                      <a:pos x="0" y="348"/>
                    </a:cxn>
                    <a:cxn ang="0">
                      <a:pos x="124" y="480"/>
                    </a:cxn>
                    <a:cxn ang="0">
                      <a:pos x="168" y="468"/>
                    </a:cxn>
                    <a:cxn ang="0">
                      <a:pos x="132" y="520"/>
                    </a:cxn>
                    <a:cxn ang="0">
                      <a:pos x="164" y="500"/>
                    </a:cxn>
                    <a:cxn ang="0">
                      <a:pos x="168" y="543"/>
                    </a:cxn>
                    <a:cxn ang="0">
                      <a:pos x="344" y="544"/>
                    </a:cxn>
                    <a:cxn ang="0">
                      <a:pos x="378" y="517"/>
                    </a:cxn>
                    <a:cxn ang="0">
                      <a:pos x="440" y="506"/>
                    </a:cxn>
                    <a:cxn ang="0">
                      <a:pos x="481" y="538"/>
                    </a:cxn>
                    <a:cxn ang="0">
                      <a:pos x="512" y="538"/>
                    </a:cxn>
                    <a:cxn ang="0">
                      <a:pos x="540" y="563"/>
                    </a:cxn>
                    <a:cxn ang="0">
                      <a:pos x="600" y="560"/>
                    </a:cxn>
                    <a:cxn ang="0">
                      <a:pos x="600" y="548"/>
                    </a:cxn>
                    <a:cxn ang="0">
                      <a:pos x="634" y="582"/>
                    </a:cxn>
                    <a:cxn ang="0">
                      <a:pos x="564" y="600"/>
                    </a:cxn>
                    <a:cxn ang="0">
                      <a:pos x="420" y="543"/>
                    </a:cxn>
                    <a:cxn ang="0">
                      <a:pos x="368" y="577"/>
                    </a:cxn>
                    <a:cxn ang="0">
                      <a:pos x="292" y="612"/>
                    </a:cxn>
                    <a:cxn ang="0">
                      <a:pos x="150" y="615"/>
                    </a:cxn>
                    <a:cxn ang="0">
                      <a:pos x="132" y="728"/>
                    </a:cxn>
                    <a:cxn ang="0">
                      <a:pos x="136" y="768"/>
                    </a:cxn>
                    <a:cxn ang="0">
                      <a:pos x="308" y="747"/>
                    </a:cxn>
                    <a:cxn ang="0">
                      <a:pos x="367" y="721"/>
                    </a:cxn>
                    <a:cxn ang="0">
                      <a:pos x="432" y="704"/>
                    </a:cxn>
                    <a:cxn ang="0">
                      <a:pos x="772" y="708"/>
                    </a:cxn>
                    <a:cxn ang="0">
                      <a:pos x="856" y="760"/>
                    </a:cxn>
                    <a:cxn ang="0">
                      <a:pos x="860" y="760"/>
                    </a:cxn>
                    <a:cxn ang="0">
                      <a:pos x="868" y="748"/>
                    </a:cxn>
                    <a:cxn ang="0">
                      <a:pos x="872" y="748"/>
                    </a:cxn>
                    <a:cxn ang="0">
                      <a:pos x="956" y="753"/>
                    </a:cxn>
                    <a:cxn ang="0">
                      <a:pos x="1076" y="748"/>
                    </a:cxn>
                    <a:cxn ang="0">
                      <a:pos x="1076" y="648"/>
                    </a:cxn>
                    <a:cxn ang="0">
                      <a:pos x="984" y="584"/>
                    </a:cxn>
                    <a:cxn ang="0">
                      <a:pos x="959" y="532"/>
                    </a:cxn>
                    <a:cxn ang="0">
                      <a:pos x="974" y="496"/>
                    </a:cxn>
                    <a:cxn ang="0">
                      <a:pos x="960" y="420"/>
                    </a:cxn>
                    <a:cxn ang="0">
                      <a:pos x="928" y="392"/>
                    </a:cxn>
                    <a:cxn ang="0">
                      <a:pos x="924" y="348"/>
                    </a:cxn>
                    <a:cxn ang="0">
                      <a:pos x="928" y="340"/>
                    </a:cxn>
                    <a:cxn ang="0">
                      <a:pos x="874" y="292"/>
                    </a:cxn>
                    <a:cxn ang="0">
                      <a:pos x="796" y="208"/>
                    </a:cxn>
                    <a:cxn ang="0">
                      <a:pos x="668" y="100"/>
                    </a:cxn>
                    <a:cxn ang="0">
                      <a:pos x="668" y="88"/>
                    </a:cxn>
                    <a:cxn ang="0">
                      <a:pos x="552" y="11"/>
                    </a:cxn>
                    <a:cxn ang="0">
                      <a:pos x="448" y="0"/>
                    </a:cxn>
                    <a:cxn ang="0">
                      <a:pos x="356" y="22"/>
                    </a:cxn>
                    <a:cxn ang="0">
                      <a:pos x="316" y="35"/>
                    </a:cxn>
                    <a:cxn ang="0">
                      <a:pos x="217" y="33"/>
                    </a:cxn>
                    <a:cxn ang="0">
                      <a:pos x="197" y="72"/>
                    </a:cxn>
                    <a:cxn ang="0">
                      <a:pos x="167" y="112"/>
                    </a:cxn>
                    <a:cxn ang="0">
                      <a:pos x="163" y="166"/>
                    </a:cxn>
                    <a:cxn ang="0">
                      <a:pos x="102" y="264"/>
                    </a:cxn>
                    <a:cxn ang="0">
                      <a:pos x="52" y="315"/>
                    </a:cxn>
                    <a:cxn ang="0">
                      <a:pos x="0" y="348"/>
                    </a:cxn>
                  </a:cxnLst>
                  <a:rect l="0" t="0" r="r" b="b"/>
                  <a:pathLst>
                    <a:path w="1076" h="777">
                      <a:moveTo>
                        <a:pt x="0" y="348"/>
                      </a:moveTo>
                      <a:cubicBezTo>
                        <a:pt x="53" y="348"/>
                        <a:pt x="128" y="424"/>
                        <a:pt x="124" y="480"/>
                      </a:cubicBezTo>
                      <a:cubicBezTo>
                        <a:pt x="168" y="468"/>
                        <a:pt x="168" y="468"/>
                        <a:pt x="168" y="468"/>
                      </a:cubicBezTo>
                      <a:cubicBezTo>
                        <a:pt x="149" y="483"/>
                        <a:pt x="125" y="492"/>
                        <a:pt x="132" y="520"/>
                      </a:cubicBezTo>
                      <a:cubicBezTo>
                        <a:pt x="164" y="500"/>
                        <a:pt x="164" y="500"/>
                        <a:pt x="164" y="500"/>
                      </a:cubicBezTo>
                      <a:cubicBezTo>
                        <a:pt x="153" y="513"/>
                        <a:pt x="146" y="537"/>
                        <a:pt x="168" y="543"/>
                      </a:cubicBezTo>
                      <a:cubicBezTo>
                        <a:pt x="213" y="555"/>
                        <a:pt x="298" y="551"/>
                        <a:pt x="344" y="544"/>
                      </a:cubicBezTo>
                      <a:cubicBezTo>
                        <a:pt x="361" y="541"/>
                        <a:pt x="363" y="523"/>
                        <a:pt x="378" y="517"/>
                      </a:cubicBezTo>
                      <a:cubicBezTo>
                        <a:pt x="390" y="512"/>
                        <a:pt x="427" y="504"/>
                        <a:pt x="440" y="506"/>
                      </a:cubicBezTo>
                      <a:cubicBezTo>
                        <a:pt x="461" y="510"/>
                        <a:pt x="464" y="531"/>
                        <a:pt x="481" y="538"/>
                      </a:cubicBezTo>
                      <a:cubicBezTo>
                        <a:pt x="491" y="542"/>
                        <a:pt x="501" y="535"/>
                        <a:pt x="512" y="538"/>
                      </a:cubicBezTo>
                      <a:cubicBezTo>
                        <a:pt x="524" y="542"/>
                        <a:pt x="529" y="558"/>
                        <a:pt x="540" y="563"/>
                      </a:cubicBezTo>
                      <a:cubicBezTo>
                        <a:pt x="557" y="571"/>
                        <a:pt x="582" y="561"/>
                        <a:pt x="600" y="560"/>
                      </a:cubicBezTo>
                      <a:cubicBezTo>
                        <a:pt x="600" y="548"/>
                        <a:pt x="600" y="548"/>
                        <a:pt x="600" y="548"/>
                      </a:cubicBezTo>
                      <a:cubicBezTo>
                        <a:pt x="612" y="549"/>
                        <a:pt x="654" y="565"/>
                        <a:pt x="634" y="582"/>
                      </a:cubicBezTo>
                      <a:cubicBezTo>
                        <a:pt x="622" y="592"/>
                        <a:pt x="580" y="600"/>
                        <a:pt x="564" y="600"/>
                      </a:cubicBezTo>
                      <a:cubicBezTo>
                        <a:pt x="512" y="598"/>
                        <a:pt x="470" y="548"/>
                        <a:pt x="420" y="543"/>
                      </a:cubicBezTo>
                      <a:cubicBezTo>
                        <a:pt x="401" y="541"/>
                        <a:pt x="391" y="573"/>
                        <a:pt x="368" y="577"/>
                      </a:cubicBezTo>
                      <a:cubicBezTo>
                        <a:pt x="335" y="583"/>
                        <a:pt x="293" y="567"/>
                        <a:pt x="292" y="612"/>
                      </a:cubicBezTo>
                      <a:cubicBezTo>
                        <a:pt x="254" y="612"/>
                        <a:pt x="185" y="599"/>
                        <a:pt x="150" y="615"/>
                      </a:cubicBezTo>
                      <a:cubicBezTo>
                        <a:pt x="118" y="629"/>
                        <a:pt x="119" y="703"/>
                        <a:pt x="132" y="728"/>
                      </a:cubicBezTo>
                      <a:cubicBezTo>
                        <a:pt x="116" y="739"/>
                        <a:pt x="128" y="754"/>
                        <a:pt x="136" y="768"/>
                      </a:cubicBezTo>
                      <a:cubicBezTo>
                        <a:pt x="197" y="753"/>
                        <a:pt x="246" y="748"/>
                        <a:pt x="308" y="747"/>
                      </a:cubicBezTo>
                      <a:cubicBezTo>
                        <a:pt x="323" y="747"/>
                        <a:pt x="365" y="736"/>
                        <a:pt x="367" y="721"/>
                      </a:cubicBezTo>
                      <a:cubicBezTo>
                        <a:pt x="432" y="704"/>
                        <a:pt x="432" y="704"/>
                        <a:pt x="432" y="704"/>
                      </a:cubicBezTo>
                      <a:cubicBezTo>
                        <a:pt x="772" y="708"/>
                        <a:pt x="772" y="708"/>
                        <a:pt x="772" y="708"/>
                      </a:cubicBezTo>
                      <a:cubicBezTo>
                        <a:pt x="757" y="751"/>
                        <a:pt x="830" y="733"/>
                        <a:pt x="856" y="760"/>
                      </a:cubicBezTo>
                      <a:cubicBezTo>
                        <a:pt x="860" y="760"/>
                        <a:pt x="860" y="760"/>
                        <a:pt x="860" y="760"/>
                      </a:cubicBezTo>
                      <a:cubicBezTo>
                        <a:pt x="868" y="748"/>
                        <a:pt x="868" y="748"/>
                        <a:pt x="868" y="748"/>
                      </a:cubicBezTo>
                      <a:cubicBezTo>
                        <a:pt x="872" y="748"/>
                        <a:pt x="872" y="748"/>
                        <a:pt x="872" y="748"/>
                      </a:cubicBezTo>
                      <a:cubicBezTo>
                        <a:pt x="902" y="777"/>
                        <a:pt x="922" y="756"/>
                        <a:pt x="956" y="753"/>
                      </a:cubicBezTo>
                      <a:cubicBezTo>
                        <a:pt x="995" y="749"/>
                        <a:pt x="1037" y="757"/>
                        <a:pt x="1076" y="748"/>
                      </a:cubicBezTo>
                      <a:cubicBezTo>
                        <a:pt x="1062" y="708"/>
                        <a:pt x="1063" y="689"/>
                        <a:pt x="1076" y="648"/>
                      </a:cubicBezTo>
                      <a:cubicBezTo>
                        <a:pt x="1039" y="618"/>
                        <a:pt x="1040" y="556"/>
                        <a:pt x="984" y="584"/>
                      </a:cubicBezTo>
                      <a:cubicBezTo>
                        <a:pt x="959" y="532"/>
                        <a:pt x="959" y="532"/>
                        <a:pt x="959" y="532"/>
                      </a:cubicBezTo>
                      <a:cubicBezTo>
                        <a:pt x="974" y="496"/>
                        <a:pt x="974" y="496"/>
                        <a:pt x="974" y="496"/>
                      </a:cubicBezTo>
                      <a:cubicBezTo>
                        <a:pt x="960" y="420"/>
                        <a:pt x="960" y="420"/>
                        <a:pt x="960" y="420"/>
                      </a:cubicBezTo>
                      <a:cubicBezTo>
                        <a:pt x="928" y="392"/>
                        <a:pt x="928" y="392"/>
                        <a:pt x="928" y="392"/>
                      </a:cubicBezTo>
                      <a:cubicBezTo>
                        <a:pt x="924" y="348"/>
                        <a:pt x="924" y="348"/>
                        <a:pt x="924" y="348"/>
                      </a:cubicBezTo>
                      <a:cubicBezTo>
                        <a:pt x="928" y="340"/>
                        <a:pt x="928" y="340"/>
                        <a:pt x="928" y="340"/>
                      </a:cubicBezTo>
                      <a:cubicBezTo>
                        <a:pt x="904" y="326"/>
                        <a:pt x="894" y="310"/>
                        <a:pt x="874" y="292"/>
                      </a:cubicBezTo>
                      <a:cubicBezTo>
                        <a:pt x="842" y="264"/>
                        <a:pt x="808" y="256"/>
                        <a:pt x="796" y="208"/>
                      </a:cubicBezTo>
                      <a:cubicBezTo>
                        <a:pt x="726" y="197"/>
                        <a:pt x="747" y="90"/>
                        <a:pt x="668" y="100"/>
                      </a:cubicBezTo>
                      <a:cubicBezTo>
                        <a:pt x="668" y="88"/>
                        <a:pt x="668" y="88"/>
                        <a:pt x="668" y="88"/>
                      </a:cubicBezTo>
                      <a:cubicBezTo>
                        <a:pt x="609" y="101"/>
                        <a:pt x="605" y="25"/>
                        <a:pt x="552" y="11"/>
                      </a:cubicBezTo>
                      <a:cubicBezTo>
                        <a:pt x="521" y="2"/>
                        <a:pt x="474" y="24"/>
                        <a:pt x="448" y="0"/>
                      </a:cubicBezTo>
                      <a:cubicBezTo>
                        <a:pt x="356" y="22"/>
                        <a:pt x="356" y="22"/>
                        <a:pt x="356" y="22"/>
                      </a:cubicBezTo>
                      <a:cubicBezTo>
                        <a:pt x="316" y="35"/>
                        <a:pt x="316" y="35"/>
                        <a:pt x="316" y="35"/>
                      </a:cubicBezTo>
                      <a:cubicBezTo>
                        <a:pt x="217" y="33"/>
                        <a:pt x="217" y="33"/>
                        <a:pt x="217" y="33"/>
                      </a:cubicBezTo>
                      <a:cubicBezTo>
                        <a:pt x="197" y="72"/>
                        <a:pt x="197" y="72"/>
                        <a:pt x="197" y="72"/>
                      </a:cubicBezTo>
                      <a:cubicBezTo>
                        <a:pt x="167" y="112"/>
                        <a:pt x="167" y="112"/>
                        <a:pt x="167" y="112"/>
                      </a:cubicBezTo>
                      <a:cubicBezTo>
                        <a:pt x="163" y="166"/>
                        <a:pt x="163" y="166"/>
                        <a:pt x="163" y="166"/>
                      </a:cubicBezTo>
                      <a:cubicBezTo>
                        <a:pt x="102" y="264"/>
                        <a:pt x="102" y="264"/>
                        <a:pt x="102" y="264"/>
                      </a:cubicBezTo>
                      <a:cubicBezTo>
                        <a:pt x="52" y="315"/>
                        <a:pt x="52" y="315"/>
                        <a:pt x="52" y="315"/>
                      </a:cubicBezTo>
                      <a:lnTo>
                        <a:pt x="0" y="348"/>
                      </a:lnTo>
                      <a:close/>
                    </a:path>
                  </a:pathLst>
                </a:custGeom>
                <a:solidFill>
                  <a:srgbClr val="4472C4">
                    <a:lumMod val="50000"/>
                  </a:srgb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Rockwell" panose="02060603020205020403"/>
                    <a:ea typeface="+mn-ea"/>
                    <a:cs typeface="+mn-cs"/>
                  </a:endParaRPr>
                </a:p>
              </p:txBody>
            </p:sp>
            <p:sp>
              <p:nvSpPr>
                <p:cNvPr id="62" name="Freeform 61">
                  <a:extLst>
                    <a:ext uri="{FF2B5EF4-FFF2-40B4-BE49-F238E27FC236}">
                      <a16:creationId xmlns:a16="http://schemas.microsoft.com/office/drawing/2014/main" id="{3944ADEB-FE6B-5BE7-5CB6-0CC642DFF4DE}"/>
                    </a:ext>
                  </a:extLst>
                </p:cNvPr>
                <p:cNvSpPr>
                  <a:spLocks/>
                </p:cNvSpPr>
                <p:nvPr/>
              </p:nvSpPr>
              <p:spPr bwMode="auto">
                <a:xfrm>
                  <a:off x="2976563" y="3540125"/>
                  <a:ext cx="392113" cy="347663"/>
                </a:xfrm>
                <a:custGeom>
                  <a:avLst/>
                  <a:gdLst/>
                  <a:ahLst/>
                  <a:cxnLst>
                    <a:cxn ang="0">
                      <a:pos x="16" y="382"/>
                    </a:cxn>
                    <a:cxn ang="0">
                      <a:pos x="0" y="382"/>
                    </a:cxn>
                    <a:cxn ang="0">
                      <a:pos x="129" y="601"/>
                    </a:cxn>
                    <a:cxn ang="0">
                      <a:pos x="173" y="708"/>
                    </a:cxn>
                    <a:cxn ang="0">
                      <a:pos x="273" y="777"/>
                    </a:cxn>
                    <a:cxn ang="0">
                      <a:pos x="353" y="813"/>
                    </a:cxn>
                    <a:cxn ang="0">
                      <a:pos x="360" y="873"/>
                    </a:cxn>
                    <a:cxn ang="0">
                      <a:pos x="436" y="873"/>
                    </a:cxn>
                    <a:cxn ang="0">
                      <a:pos x="431" y="974"/>
                    </a:cxn>
                    <a:cxn ang="0">
                      <a:pos x="497" y="1064"/>
                    </a:cxn>
                    <a:cxn ang="0">
                      <a:pos x="596" y="1079"/>
                    </a:cxn>
                    <a:cxn ang="0">
                      <a:pos x="668" y="1100"/>
                    </a:cxn>
                    <a:cxn ang="0">
                      <a:pos x="674" y="1146"/>
                    </a:cxn>
                    <a:cxn ang="0">
                      <a:pos x="712" y="1173"/>
                    </a:cxn>
                    <a:cxn ang="0">
                      <a:pos x="788" y="1166"/>
                    </a:cxn>
                    <a:cxn ang="0">
                      <a:pos x="888" y="1200"/>
                    </a:cxn>
                    <a:cxn ang="0">
                      <a:pos x="984" y="1191"/>
                    </a:cxn>
                    <a:cxn ang="0">
                      <a:pos x="1068" y="1207"/>
                    </a:cxn>
                    <a:cxn ang="0">
                      <a:pos x="1272" y="1019"/>
                    </a:cxn>
                    <a:cxn ang="0">
                      <a:pos x="1273" y="946"/>
                    </a:cxn>
                    <a:cxn ang="0">
                      <a:pos x="1273" y="898"/>
                    </a:cxn>
                    <a:cxn ang="0">
                      <a:pos x="1308" y="872"/>
                    </a:cxn>
                    <a:cxn ang="0">
                      <a:pos x="1368" y="735"/>
                    </a:cxn>
                    <a:cxn ang="0">
                      <a:pos x="1336" y="723"/>
                    </a:cxn>
                    <a:cxn ang="0">
                      <a:pos x="1344" y="625"/>
                    </a:cxn>
                    <a:cxn ang="0">
                      <a:pos x="1332" y="609"/>
                    </a:cxn>
                    <a:cxn ang="0">
                      <a:pos x="1304" y="605"/>
                    </a:cxn>
                    <a:cxn ang="0">
                      <a:pos x="1348" y="573"/>
                    </a:cxn>
                    <a:cxn ang="0">
                      <a:pos x="1376" y="491"/>
                    </a:cxn>
                    <a:cxn ang="0">
                      <a:pos x="1364" y="467"/>
                    </a:cxn>
                    <a:cxn ang="0">
                      <a:pos x="1364" y="463"/>
                    </a:cxn>
                    <a:cxn ang="0">
                      <a:pos x="1365" y="366"/>
                    </a:cxn>
                    <a:cxn ang="0">
                      <a:pos x="1368" y="321"/>
                    </a:cxn>
                    <a:cxn ang="0">
                      <a:pos x="1368" y="317"/>
                    </a:cxn>
                    <a:cxn ang="0">
                      <a:pos x="1341" y="252"/>
                    </a:cxn>
                    <a:cxn ang="0">
                      <a:pos x="1352" y="207"/>
                    </a:cxn>
                    <a:cxn ang="0">
                      <a:pos x="1308" y="199"/>
                    </a:cxn>
                    <a:cxn ang="0">
                      <a:pos x="1312" y="187"/>
                    </a:cxn>
                    <a:cxn ang="0">
                      <a:pos x="1172" y="155"/>
                    </a:cxn>
                    <a:cxn ang="0">
                      <a:pos x="1092" y="108"/>
                    </a:cxn>
                    <a:cxn ang="0">
                      <a:pos x="1056" y="83"/>
                    </a:cxn>
                    <a:cxn ang="0">
                      <a:pos x="916" y="78"/>
                    </a:cxn>
                    <a:cxn ang="0">
                      <a:pos x="916" y="17"/>
                    </a:cxn>
                    <a:cxn ang="0">
                      <a:pos x="639" y="81"/>
                    </a:cxn>
                    <a:cxn ang="0">
                      <a:pos x="615" y="173"/>
                    </a:cxn>
                    <a:cxn ang="0">
                      <a:pos x="569" y="185"/>
                    </a:cxn>
                    <a:cxn ang="0">
                      <a:pos x="496" y="230"/>
                    </a:cxn>
                    <a:cxn ang="0">
                      <a:pos x="451" y="250"/>
                    </a:cxn>
                    <a:cxn ang="0">
                      <a:pos x="414" y="313"/>
                    </a:cxn>
                    <a:cxn ang="0">
                      <a:pos x="316" y="419"/>
                    </a:cxn>
                    <a:cxn ang="0">
                      <a:pos x="180" y="413"/>
                    </a:cxn>
                    <a:cxn ang="0">
                      <a:pos x="133" y="427"/>
                    </a:cxn>
                    <a:cxn ang="0">
                      <a:pos x="92" y="398"/>
                    </a:cxn>
                    <a:cxn ang="0">
                      <a:pos x="16" y="382"/>
                    </a:cxn>
                  </a:cxnLst>
                  <a:rect l="0" t="0" r="r" b="b"/>
                  <a:pathLst>
                    <a:path w="1376" h="1215">
                      <a:moveTo>
                        <a:pt x="16" y="382"/>
                      </a:moveTo>
                      <a:cubicBezTo>
                        <a:pt x="0" y="382"/>
                        <a:pt x="0" y="382"/>
                        <a:pt x="0" y="382"/>
                      </a:cubicBezTo>
                      <a:cubicBezTo>
                        <a:pt x="0" y="466"/>
                        <a:pt x="91" y="531"/>
                        <a:pt x="129" y="601"/>
                      </a:cubicBezTo>
                      <a:cubicBezTo>
                        <a:pt x="146" y="633"/>
                        <a:pt x="143" y="683"/>
                        <a:pt x="173" y="708"/>
                      </a:cubicBezTo>
                      <a:cubicBezTo>
                        <a:pt x="200" y="731"/>
                        <a:pt x="240" y="763"/>
                        <a:pt x="273" y="777"/>
                      </a:cubicBezTo>
                      <a:cubicBezTo>
                        <a:pt x="298" y="788"/>
                        <a:pt x="337" y="789"/>
                        <a:pt x="353" y="813"/>
                      </a:cubicBezTo>
                      <a:cubicBezTo>
                        <a:pt x="364" y="829"/>
                        <a:pt x="360" y="854"/>
                        <a:pt x="360" y="873"/>
                      </a:cubicBezTo>
                      <a:cubicBezTo>
                        <a:pt x="436" y="873"/>
                        <a:pt x="436" y="873"/>
                        <a:pt x="436" y="873"/>
                      </a:cubicBezTo>
                      <a:cubicBezTo>
                        <a:pt x="431" y="974"/>
                        <a:pt x="431" y="974"/>
                        <a:pt x="431" y="974"/>
                      </a:cubicBezTo>
                      <a:cubicBezTo>
                        <a:pt x="497" y="1064"/>
                        <a:pt x="497" y="1064"/>
                        <a:pt x="497" y="1064"/>
                      </a:cubicBezTo>
                      <a:cubicBezTo>
                        <a:pt x="596" y="1079"/>
                        <a:pt x="596" y="1079"/>
                        <a:pt x="596" y="1079"/>
                      </a:cubicBezTo>
                      <a:cubicBezTo>
                        <a:pt x="668" y="1100"/>
                        <a:pt x="668" y="1100"/>
                        <a:pt x="668" y="1100"/>
                      </a:cubicBezTo>
                      <a:cubicBezTo>
                        <a:pt x="665" y="1115"/>
                        <a:pt x="661" y="1134"/>
                        <a:pt x="674" y="1146"/>
                      </a:cubicBezTo>
                      <a:cubicBezTo>
                        <a:pt x="688" y="1159"/>
                        <a:pt x="709" y="1149"/>
                        <a:pt x="712" y="1173"/>
                      </a:cubicBezTo>
                      <a:cubicBezTo>
                        <a:pt x="738" y="1171"/>
                        <a:pt x="762" y="1161"/>
                        <a:pt x="788" y="1166"/>
                      </a:cubicBezTo>
                      <a:cubicBezTo>
                        <a:pt x="822" y="1173"/>
                        <a:pt x="855" y="1197"/>
                        <a:pt x="888" y="1200"/>
                      </a:cubicBezTo>
                      <a:cubicBezTo>
                        <a:pt x="920" y="1203"/>
                        <a:pt x="953" y="1190"/>
                        <a:pt x="984" y="1191"/>
                      </a:cubicBezTo>
                      <a:cubicBezTo>
                        <a:pt x="1007" y="1192"/>
                        <a:pt x="1049" y="1215"/>
                        <a:pt x="1068" y="1207"/>
                      </a:cubicBezTo>
                      <a:cubicBezTo>
                        <a:pt x="1153" y="1173"/>
                        <a:pt x="1184" y="1046"/>
                        <a:pt x="1272" y="1019"/>
                      </a:cubicBezTo>
                      <a:cubicBezTo>
                        <a:pt x="1247" y="980"/>
                        <a:pt x="1265" y="985"/>
                        <a:pt x="1273" y="946"/>
                      </a:cubicBezTo>
                      <a:cubicBezTo>
                        <a:pt x="1277" y="929"/>
                        <a:pt x="1264" y="914"/>
                        <a:pt x="1273" y="898"/>
                      </a:cubicBezTo>
                      <a:cubicBezTo>
                        <a:pt x="1280" y="885"/>
                        <a:pt x="1298" y="883"/>
                        <a:pt x="1308" y="872"/>
                      </a:cubicBezTo>
                      <a:cubicBezTo>
                        <a:pt x="1339" y="838"/>
                        <a:pt x="1368" y="782"/>
                        <a:pt x="1368" y="735"/>
                      </a:cubicBezTo>
                      <a:cubicBezTo>
                        <a:pt x="1336" y="723"/>
                        <a:pt x="1336" y="723"/>
                        <a:pt x="1336" y="723"/>
                      </a:cubicBezTo>
                      <a:cubicBezTo>
                        <a:pt x="1336" y="685"/>
                        <a:pt x="1327" y="663"/>
                        <a:pt x="1344" y="625"/>
                      </a:cubicBezTo>
                      <a:cubicBezTo>
                        <a:pt x="1332" y="609"/>
                        <a:pt x="1332" y="609"/>
                        <a:pt x="1332" y="609"/>
                      </a:cubicBezTo>
                      <a:cubicBezTo>
                        <a:pt x="1304" y="605"/>
                        <a:pt x="1304" y="605"/>
                        <a:pt x="1304" y="605"/>
                      </a:cubicBezTo>
                      <a:cubicBezTo>
                        <a:pt x="1311" y="578"/>
                        <a:pt x="1324" y="579"/>
                        <a:pt x="1348" y="573"/>
                      </a:cubicBezTo>
                      <a:cubicBezTo>
                        <a:pt x="1343" y="534"/>
                        <a:pt x="1359" y="524"/>
                        <a:pt x="1376" y="491"/>
                      </a:cubicBezTo>
                      <a:cubicBezTo>
                        <a:pt x="1364" y="484"/>
                        <a:pt x="1360" y="481"/>
                        <a:pt x="1364" y="467"/>
                      </a:cubicBezTo>
                      <a:cubicBezTo>
                        <a:pt x="1364" y="463"/>
                        <a:pt x="1364" y="463"/>
                        <a:pt x="1364" y="463"/>
                      </a:cubicBezTo>
                      <a:cubicBezTo>
                        <a:pt x="1344" y="425"/>
                        <a:pt x="1365" y="404"/>
                        <a:pt x="1365" y="366"/>
                      </a:cubicBezTo>
                      <a:cubicBezTo>
                        <a:pt x="1365" y="345"/>
                        <a:pt x="1354" y="342"/>
                        <a:pt x="1368" y="321"/>
                      </a:cubicBezTo>
                      <a:cubicBezTo>
                        <a:pt x="1368" y="317"/>
                        <a:pt x="1368" y="317"/>
                        <a:pt x="1368" y="317"/>
                      </a:cubicBezTo>
                      <a:cubicBezTo>
                        <a:pt x="1341" y="252"/>
                        <a:pt x="1341" y="252"/>
                        <a:pt x="1341" y="252"/>
                      </a:cubicBezTo>
                      <a:cubicBezTo>
                        <a:pt x="1352" y="207"/>
                        <a:pt x="1352" y="207"/>
                        <a:pt x="1352" y="207"/>
                      </a:cubicBezTo>
                      <a:cubicBezTo>
                        <a:pt x="1308" y="199"/>
                        <a:pt x="1308" y="199"/>
                        <a:pt x="1308" y="199"/>
                      </a:cubicBezTo>
                      <a:cubicBezTo>
                        <a:pt x="1312" y="187"/>
                        <a:pt x="1312" y="187"/>
                        <a:pt x="1312" y="187"/>
                      </a:cubicBezTo>
                      <a:cubicBezTo>
                        <a:pt x="1265" y="162"/>
                        <a:pt x="1224" y="155"/>
                        <a:pt x="1172" y="155"/>
                      </a:cubicBezTo>
                      <a:cubicBezTo>
                        <a:pt x="1160" y="114"/>
                        <a:pt x="1123" y="120"/>
                        <a:pt x="1092" y="108"/>
                      </a:cubicBezTo>
                      <a:cubicBezTo>
                        <a:pt x="1078" y="102"/>
                        <a:pt x="1071" y="88"/>
                        <a:pt x="1056" y="83"/>
                      </a:cubicBezTo>
                      <a:cubicBezTo>
                        <a:pt x="1014" y="69"/>
                        <a:pt x="960" y="78"/>
                        <a:pt x="916" y="78"/>
                      </a:cubicBezTo>
                      <a:cubicBezTo>
                        <a:pt x="916" y="17"/>
                        <a:pt x="916" y="17"/>
                        <a:pt x="916" y="17"/>
                      </a:cubicBezTo>
                      <a:cubicBezTo>
                        <a:pt x="825" y="16"/>
                        <a:pt x="707" y="0"/>
                        <a:pt x="639" y="81"/>
                      </a:cubicBezTo>
                      <a:cubicBezTo>
                        <a:pt x="618" y="105"/>
                        <a:pt x="645" y="151"/>
                        <a:pt x="615" y="173"/>
                      </a:cubicBezTo>
                      <a:cubicBezTo>
                        <a:pt x="603" y="182"/>
                        <a:pt x="584" y="179"/>
                        <a:pt x="569" y="185"/>
                      </a:cubicBezTo>
                      <a:cubicBezTo>
                        <a:pt x="542" y="196"/>
                        <a:pt x="522" y="217"/>
                        <a:pt x="496" y="230"/>
                      </a:cubicBezTo>
                      <a:cubicBezTo>
                        <a:pt x="482" y="237"/>
                        <a:pt x="463" y="238"/>
                        <a:pt x="451" y="250"/>
                      </a:cubicBezTo>
                      <a:cubicBezTo>
                        <a:pt x="433" y="267"/>
                        <a:pt x="427" y="293"/>
                        <a:pt x="414" y="313"/>
                      </a:cubicBezTo>
                      <a:cubicBezTo>
                        <a:pt x="393" y="343"/>
                        <a:pt x="347" y="400"/>
                        <a:pt x="316" y="419"/>
                      </a:cubicBezTo>
                      <a:cubicBezTo>
                        <a:pt x="261" y="452"/>
                        <a:pt x="235" y="412"/>
                        <a:pt x="180" y="413"/>
                      </a:cubicBezTo>
                      <a:cubicBezTo>
                        <a:pt x="163" y="413"/>
                        <a:pt x="150" y="431"/>
                        <a:pt x="133" y="427"/>
                      </a:cubicBezTo>
                      <a:cubicBezTo>
                        <a:pt x="117" y="423"/>
                        <a:pt x="108" y="403"/>
                        <a:pt x="92" y="398"/>
                      </a:cubicBezTo>
                      <a:cubicBezTo>
                        <a:pt x="64" y="390"/>
                        <a:pt x="35" y="421"/>
                        <a:pt x="16" y="382"/>
                      </a:cubicBez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3" name="Freeform 62">
                  <a:extLst>
                    <a:ext uri="{FF2B5EF4-FFF2-40B4-BE49-F238E27FC236}">
                      <a16:creationId xmlns:a16="http://schemas.microsoft.com/office/drawing/2014/main" id="{9FB22F2B-2DA6-8633-D7C3-477E108CFCE3}"/>
                    </a:ext>
                  </a:extLst>
                </p:cNvPr>
                <p:cNvSpPr>
                  <a:spLocks noEditPoints="1"/>
                </p:cNvSpPr>
                <p:nvPr/>
              </p:nvSpPr>
              <p:spPr bwMode="auto">
                <a:xfrm>
                  <a:off x="3319463" y="3227388"/>
                  <a:ext cx="190500" cy="395288"/>
                </a:xfrm>
                <a:custGeom>
                  <a:avLst/>
                  <a:gdLst/>
                  <a:ahLst/>
                  <a:cxnLst>
                    <a:cxn ang="0">
                      <a:pos x="172" y="70"/>
                    </a:cxn>
                    <a:cxn ang="0">
                      <a:pos x="212" y="134"/>
                    </a:cxn>
                    <a:cxn ang="0">
                      <a:pos x="210" y="155"/>
                    </a:cxn>
                    <a:cxn ang="0">
                      <a:pos x="264" y="242"/>
                    </a:cxn>
                    <a:cxn ang="0">
                      <a:pos x="191" y="295"/>
                    </a:cxn>
                    <a:cxn ang="0">
                      <a:pos x="211" y="342"/>
                    </a:cxn>
                    <a:cxn ang="0">
                      <a:pos x="191" y="386"/>
                    </a:cxn>
                    <a:cxn ang="0">
                      <a:pos x="203" y="434"/>
                    </a:cxn>
                    <a:cxn ang="0">
                      <a:pos x="240" y="542"/>
                    </a:cxn>
                    <a:cxn ang="0">
                      <a:pos x="240" y="546"/>
                    </a:cxn>
                    <a:cxn ang="0">
                      <a:pos x="208" y="574"/>
                    </a:cxn>
                    <a:cxn ang="0">
                      <a:pos x="143" y="610"/>
                    </a:cxn>
                    <a:cxn ang="0">
                      <a:pos x="139" y="702"/>
                    </a:cxn>
                    <a:cxn ang="0">
                      <a:pos x="95" y="759"/>
                    </a:cxn>
                    <a:cxn ang="0">
                      <a:pos x="113" y="783"/>
                    </a:cxn>
                    <a:cxn ang="0">
                      <a:pos x="180" y="822"/>
                    </a:cxn>
                    <a:cxn ang="0">
                      <a:pos x="256" y="930"/>
                    </a:cxn>
                    <a:cxn ang="0">
                      <a:pos x="392" y="902"/>
                    </a:cxn>
                    <a:cxn ang="0">
                      <a:pos x="413" y="946"/>
                    </a:cxn>
                    <a:cxn ang="0">
                      <a:pos x="418" y="1046"/>
                    </a:cxn>
                    <a:cxn ang="0">
                      <a:pos x="366" y="1147"/>
                    </a:cxn>
                    <a:cxn ang="0">
                      <a:pos x="385" y="1186"/>
                    </a:cxn>
                    <a:cxn ang="0">
                      <a:pos x="425" y="1247"/>
                    </a:cxn>
                    <a:cxn ang="0">
                      <a:pos x="520" y="1322"/>
                    </a:cxn>
                    <a:cxn ang="0">
                      <a:pos x="500" y="1354"/>
                    </a:cxn>
                    <a:cxn ang="0">
                      <a:pos x="500" y="1358"/>
                    </a:cxn>
                    <a:cxn ang="0">
                      <a:pos x="508" y="1378"/>
                    </a:cxn>
                    <a:cxn ang="0">
                      <a:pos x="551" y="1372"/>
                    </a:cxn>
                    <a:cxn ang="0">
                      <a:pos x="520" y="1282"/>
                    </a:cxn>
                    <a:cxn ang="0">
                      <a:pos x="520" y="1278"/>
                    </a:cxn>
                    <a:cxn ang="0">
                      <a:pos x="558" y="1215"/>
                    </a:cxn>
                    <a:cxn ang="0">
                      <a:pos x="635" y="1192"/>
                    </a:cxn>
                    <a:cxn ang="0">
                      <a:pos x="644" y="1138"/>
                    </a:cxn>
                    <a:cxn ang="0">
                      <a:pos x="652" y="1079"/>
                    </a:cxn>
                    <a:cxn ang="0">
                      <a:pos x="643" y="1038"/>
                    </a:cxn>
                    <a:cxn ang="0">
                      <a:pos x="649" y="938"/>
                    </a:cxn>
                    <a:cxn ang="0">
                      <a:pos x="505" y="764"/>
                    </a:cxn>
                    <a:cxn ang="0">
                      <a:pos x="431" y="722"/>
                    </a:cxn>
                    <a:cxn ang="0">
                      <a:pos x="422" y="611"/>
                    </a:cxn>
                    <a:cxn ang="0">
                      <a:pos x="396" y="514"/>
                    </a:cxn>
                    <a:cxn ang="0">
                      <a:pos x="440" y="414"/>
                    </a:cxn>
                    <a:cxn ang="0">
                      <a:pos x="504" y="414"/>
                    </a:cxn>
                    <a:cxn ang="0">
                      <a:pos x="438" y="322"/>
                    </a:cxn>
                    <a:cxn ang="0">
                      <a:pos x="444" y="267"/>
                    </a:cxn>
                    <a:cxn ang="0">
                      <a:pos x="432" y="226"/>
                    </a:cxn>
                    <a:cxn ang="0">
                      <a:pos x="414" y="130"/>
                    </a:cxn>
                    <a:cxn ang="0">
                      <a:pos x="312" y="78"/>
                    </a:cxn>
                    <a:cxn ang="0">
                      <a:pos x="180" y="46"/>
                    </a:cxn>
                    <a:cxn ang="0">
                      <a:pos x="140" y="33"/>
                    </a:cxn>
                    <a:cxn ang="0">
                      <a:pos x="172" y="70"/>
                    </a:cxn>
                    <a:cxn ang="0">
                      <a:pos x="0" y="890"/>
                    </a:cxn>
                    <a:cxn ang="0">
                      <a:pos x="4" y="894"/>
                    </a:cxn>
                    <a:cxn ang="0">
                      <a:pos x="0" y="890"/>
                    </a:cxn>
                  </a:cxnLst>
                  <a:rect l="0" t="0" r="r" b="b"/>
                  <a:pathLst>
                    <a:path w="671" h="1383">
                      <a:moveTo>
                        <a:pt x="172" y="70"/>
                      </a:moveTo>
                      <a:cubicBezTo>
                        <a:pt x="212" y="134"/>
                        <a:pt x="212" y="134"/>
                        <a:pt x="212" y="134"/>
                      </a:cubicBezTo>
                      <a:cubicBezTo>
                        <a:pt x="210" y="155"/>
                        <a:pt x="210" y="155"/>
                        <a:pt x="210" y="155"/>
                      </a:cubicBezTo>
                      <a:cubicBezTo>
                        <a:pt x="264" y="242"/>
                        <a:pt x="264" y="242"/>
                        <a:pt x="264" y="242"/>
                      </a:cubicBezTo>
                      <a:cubicBezTo>
                        <a:pt x="250" y="248"/>
                        <a:pt x="191" y="282"/>
                        <a:pt x="191" y="295"/>
                      </a:cubicBezTo>
                      <a:cubicBezTo>
                        <a:pt x="191" y="312"/>
                        <a:pt x="211" y="325"/>
                        <a:pt x="211" y="342"/>
                      </a:cubicBezTo>
                      <a:cubicBezTo>
                        <a:pt x="210" y="359"/>
                        <a:pt x="193" y="370"/>
                        <a:pt x="191" y="386"/>
                      </a:cubicBezTo>
                      <a:cubicBezTo>
                        <a:pt x="188" y="403"/>
                        <a:pt x="201" y="418"/>
                        <a:pt x="203" y="434"/>
                      </a:cubicBezTo>
                      <a:cubicBezTo>
                        <a:pt x="208" y="470"/>
                        <a:pt x="170" y="554"/>
                        <a:pt x="240" y="542"/>
                      </a:cubicBezTo>
                      <a:cubicBezTo>
                        <a:pt x="240" y="546"/>
                        <a:pt x="240" y="546"/>
                        <a:pt x="240" y="546"/>
                      </a:cubicBezTo>
                      <a:cubicBezTo>
                        <a:pt x="228" y="554"/>
                        <a:pt x="220" y="567"/>
                        <a:pt x="208" y="574"/>
                      </a:cubicBezTo>
                      <a:cubicBezTo>
                        <a:pt x="182" y="588"/>
                        <a:pt x="155" y="577"/>
                        <a:pt x="143" y="610"/>
                      </a:cubicBezTo>
                      <a:cubicBezTo>
                        <a:pt x="133" y="637"/>
                        <a:pt x="151" y="672"/>
                        <a:pt x="139" y="702"/>
                      </a:cubicBezTo>
                      <a:cubicBezTo>
                        <a:pt x="131" y="722"/>
                        <a:pt x="97" y="742"/>
                        <a:pt x="95" y="759"/>
                      </a:cubicBezTo>
                      <a:cubicBezTo>
                        <a:pt x="94" y="769"/>
                        <a:pt x="108" y="776"/>
                        <a:pt x="113" y="783"/>
                      </a:cubicBezTo>
                      <a:cubicBezTo>
                        <a:pt x="131" y="805"/>
                        <a:pt x="146" y="842"/>
                        <a:pt x="180" y="822"/>
                      </a:cubicBezTo>
                      <a:cubicBezTo>
                        <a:pt x="256" y="930"/>
                        <a:pt x="256" y="930"/>
                        <a:pt x="256" y="930"/>
                      </a:cubicBezTo>
                      <a:cubicBezTo>
                        <a:pt x="392" y="902"/>
                        <a:pt x="392" y="902"/>
                        <a:pt x="392" y="902"/>
                      </a:cubicBezTo>
                      <a:cubicBezTo>
                        <a:pt x="395" y="919"/>
                        <a:pt x="408" y="930"/>
                        <a:pt x="413" y="946"/>
                      </a:cubicBezTo>
                      <a:cubicBezTo>
                        <a:pt x="423" y="974"/>
                        <a:pt x="422" y="1017"/>
                        <a:pt x="418" y="1046"/>
                      </a:cubicBezTo>
                      <a:cubicBezTo>
                        <a:pt x="412" y="1082"/>
                        <a:pt x="372" y="1113"/>
                        <a:pt x="366" y="1147"/>
                      </a:cubicBezTo>
                      <a:cubicBezTo>
                        <a:pt x="362" y="1163"/>
                        <a:pt x="378" y="1173"/>
                        <a:pt x="385" y="1186"/>
                      </a:cubicBezTo>
                      <a:cubicBezTo>
                        <a:pt x="399" y="1213"/>
                        <a:pt x="404" y="1224"/>
                        <a:pt x="425" y="1247"/>
                      </a:cubicBezTo>
                      <a:cubicBezTo>
                        <a:pt x="448" y="1273"/>
                        <a:pt x="481" y="1327"/>
                        <a:pt x="520" y="1322"/>
                      </a:cubicBezTo>
                      <a:cubicBezTo>
                        <a:pt x="500" y="1354"/>
                        <a:pt x="500" y="1354"/>
                        <a:pt x="500" y="1354"/>
                      </a:cubicBezTo>
                      <a:cubicBezTo>
                        <a:pt x="500" y="1358"/>
                        <a:pt x="500" y="1358"/>
                        <a:pt x="500" y="1358"/>
                      </a:cubicBezTo>
                      <a:cubicBezTo>
                        <a:pt x="508" y="1378"/>
                        <a:pt x="508" y="1378"/>
                        <a:pt x="508" y="1378"/>
                      </a:cubicBezTo>
                      <a:cubicBezTo>
                        <a:pt x="519" y="1378"/>
                        <a:pt x="544" y="1383"/>
                        <a:pt x="551" y="1372"/>
                      </a:cubicBezTo>
                      <a:cubicBezTo>
                        <a:pt x="568" y="1348"/>
                        <a:pt x="548" y="1288"/>
                        <a:pt x="520" y="1282"/>
                      </a:cubicBezTo>
                      <a:cubicBezTo>
                        <a:pt x="520" y="1278"/>
                        <a:pt x="520" y="1278"/>
                        <a:pt x="520" y="1278"/>
                      </a:cubicBezTo>
                      <a:cubicBezTo>
                        <a:pt x="551" y="1263"/>
                        <a:pt x="537" y="1236"/>
                        <a:pt x="558" y="1215"/>
                      </a:cubicBezTo>
                      <a:cubicBezTo>
                        <a:pt x="576" y="1197"/>
                        <a:pt x="613" y="1212"/>
                        <a:pt x="635" y="1192"/>
                      </a:cubicBezTo>
                      <a:cubicBezTo>
                        <a:pt x="652" y="1177"/>
                        <a:pt x="644" y="1158"/>
                        <a:pt x="644" y="1138"/>
                      </a:cubicBezTo>
                      <a:cubicBezTo>
                        <a:pt x="644" y="1118"/>
                        <a:pt x="653" y="1099"/>
                        <a:pt x="652" y="1079"/>
                      </a:cubicBezTo>
                      <a:cubicBezTo>
                        <a:pt x="652" y="1065"/>
                        <a:pt x="643" y="1053"/>
                        <a:pt x="643" y="1038"/>
                      </a:cubicBezTo>
                      <a:cubicBezTo>
                        <a:pt x="643" y="1004"/>
                        <a:pt x="671" y="973"/>
                        <a:pt x="649" y="938"/>
                      </a:cubicBezTo>
                      <a:cubicBezTo>
                        <a:pt x="613" y="880"/>
                        <a:pt x="555" y="811"/>
                        <a:pt x="505" y="764"/>
                      </a:cubicBezTo>
                      <a:cubicBezTo>
                        <a:pt x="487" y="746"/>
                        <a:pt x="439" y="743"/>
                        <a:pt x="431" y="722"/>
                      </a:cubicBezTo>
                      <a:cubicBezTo>
                        <a:pt x="417" y="690"/>
                        <a:pt x="429" y="645"/>
                        <a:pt x="422" y="611"/>
                      </a:cubicBezTo>
                      <a:cubicBezTo>
                        <a:pt x="415" y="577"/>
                        <a:pt x="390" y="551"/>
                        <a:pt x="396" y="514"/>
                      </a:cubicBezTo>
                      <a:cubicBezTo>
                        <a:pt x="403" y="476"/>
                        <a:pt x="439" y="455"/>
                        <a:pt x="440" y="414"/>
                      </a:cubicBezTo>
                      <a:cubicBezTo>
                        <a:pt x="504" y="414"/>
                        <a:pt x="504" y="414"/>
                        <a:pt x="504" y="414"/>
                      </a:cubicBezTo>
                      <a:cubicBezTo>
                        <a:pt x="491" y="378"/>
                        <a:pt x="445" y="360"/>
                        <a:pt x="438" y="322"/>
                      </a:cubicBezTo>
                      <a:cubicBezTo>
                        <a:pt x="434" y="305"/>
                        <a:pt x="444" y="284"/>
                        <a:pt x="444" y="267"/>
                      </a:cubicBezTo>
                      <a:cubicBezTo>
                        <a:pt x="444" y="252"/>
                        <a:pt x="435" y="240"/>
                        <a:pt x="432" y="226"/>
                      </a:cubicBezTo>
                      <a:cubicBezTo>
                        <a:pt x="425" y="197"/>
                        <a:pt x="429" y="155"/>
                        <a:pt x="414" y="130"/>
                      </a:cubicBezTo>
                      <a:cubicBezTo>
                        <a:pt x="400" y="107"/>
                        <a:pt x="313" y="0"/>
                        <a:pt x="312" y="78"/>
                      </a:cubicBezTo>
                      <a:cubicBezTo>
                        <a:pt x="270" y="58"/>
                        <a:pt x="224" y="57"/>
                        <a:pt x="180" y="46"/>
                      </a:cubicBezTo>
                      <a:cubicBezTo>
                        <a:pt x="169" y="43"/>
                        <a:pt x="151" y="20"/>
                        <a:pt x="140" y="33"/>
                      </a:cubicBezTo>
                      <a:cubicBezTo>
                        <a:pt x="126" y="50"/>
                        <a:pt x="152" y="93"/>
                        <a:pt x="172" y="70"/>
                      </a:cubicBezTo>
                      <a:moveTo>
                        <a:pt x="0" y="890"/>
                      </a:moveTo>
                      <a:cubicBezTo>
                        <a:pt x="4" y="894"/>
                        <a:pt x="4" y="894"/>
                        <a:pt x="4" y="894"/>
                      </a:cubicBezTo>
                      <a:lnTo>
                        <a:pt x="0" y="890"/>
                      </a:ln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4" name="Freeform 63">
                  <a:extLst>
                    <a:ext uri="{FF2B5EF4-FFF2-40B4-BE49-F238E27FC236}">
                      <a16:creationId xmlns:a16="http://schemas.microsoft.com/office/drawing/2014/main" id="{E10299E6-7BD7-A890-343F-9F8BE17A0C3A}"/>
                    </a:ext>
                  </a:extLst>
                </p:cNvPr>
                <p:cNvSpPr>
                  <a:spLocks/>
                </p:cNvSpPr>
                <p:nvPr/>
              </p:nvSpPr>
              <p:spPr bwMode="auto">
                <a:xfrm>
                  <a:off x="2819400" y="3181350"/>
                  <a:ext cx="584200" cy="493713"/>
                </a:xfrm>
                <a:custGeom>
                  <a:avLst/>
                  <a:gdLst/>
                  <a:ahLst/>
                  <a:cxnLst>
                    <a:cxn ang="0">
                      <a:pos x="1110" y="181"/>
                    </a:cxn>
                    <a:cxn ang="0">
                      <a:pos x="1150" y="391"/>
                    </a:cxn>
                    <a:cxn ang="0">
                      <a:pos x="1143" y="463"/>
                    </a:cxn>
                    <a:cxn ang="0">
                      <a:pos x="1108" y="588"/>
                    </a:cxn>
                    <a:cxn ang="0">
                      <a:pos x="1228" y="733"/>
                    </a:cxn>
                    <a:cxn ang="0">
                      <a:pos x="1322" y="733"/>
                    </a:cxn>
                    <a:cxn ang="0">
                      <a:pos x="1358" y="697"/>
                    </a:cxn>
                    <a:cxn ang="0">
                      <a:pos x="1334" y="902"/>
                    </a:cxn>
                    <a:cxn ang="0">
                      <a:pos x="1218" y="866"/>
                    </a:cxn>
                    <a:cxn ang="0">
                      <a:pos x="1146" y="818"/>
                    </a:cxn>
                    <a:cxn ang="0">
                      <a:pos x="1034" y="710"/>
                    </a:cxn>
                    <a:cxn ang="0">
                      <a:pos x="962" y="661"/>
                    </a:cxn>
                    <a:cxn ang="0">
                      <a:pos x="878" y="592"/>
                    </a:cxn>
                    <a:cxn ang="0">
                      <a:pos x="782" y="649"/>
                    </a:cxn>
                    <a:cxn ang="0">
                      <a:pos x="591" y="528"/>
                    </a:cxn>
                    <a:cxn ang="0">
                      <a:pos x="482" y="547"/>
                    </a:cxn>
                    <a:cxn ang="0">
                      <a:pos x="438" y="532"/>
                    </a:cxn>
                    <a:cxn ang="0">
                      <a:pos x="386" y="475"/>
                    </a:cxn>
                    <a:cxn ang="0">
                      <a:pos x="362" y="560"/>
                    </a:cxn>
                    <a:cxn ang="0">
                      <a:pos x="357" y="729"/>
                    </a:cxn>
                    <a:cxn ang="0">
                      <a:pos x="102" y="838"/>
                    </a:cxn>
                    <a:cxn ang="0">
                      <a:pos x="6" y="894"/>
                    </a:cxn>
                    <a:cxn ang="0">
                      <a:pos x="6" y="1277"/>
                    </a:cxn>
                    <a:cxn ang="0">
                      <a:pos x="86" y="1498"/>
                    </a:cxn>
                    <a:cxn ang="0">
                      <a:pos x="394" y="1628"/>
                    </a:cxn>
                    <a:cxn ang="0">
                      <a:pos x="558" y="1675"/>
                    </a:cxn>
                    <a:cxn ang="0">
                      <a:pos x="690" y="1717"/>
                    </a:cxn>
                    <a:cxn ang="0">
                      <a:pos x="818" y="1729"/>
                    </a:cxn>
                    <a:cxn ang="0">
                      <a:pos x="918" y="1667"/>
                    </a:cxn>
                    <a:cxn ang="0">
                      <a:pos x="1018" y="1543"/>
                    </a:cxn>
                    <a:cxn ang="0">
                      <a:pos x="1138" y="1466"/>
                    </a:cxn>
                    <a:cxn ang="0">
                      <a:pos x="1210" y="1374"/>
                    </a:cxn>
                    <a:cxn ang="0">
                      <a:pos x="1398" y="1301"/>
                    </a:cxn>
                    <a:cxn ang="0">
                      <a:pos x="1442" y="1188"/>
                    </a:cxn>
                    <a:cxn ang="0">
                      <a:pos x="1954" y="1023"/>
                    </a:cxn>
                    <a:cxn ang="0">
                      <a:pos x="1870" y="951"/>
                    </a:cxn>
                    <a:cxn ang="0">
                      <a:pos x="1922" y="789"/>
                    </a:cxn>
                    <a:cxn ang="0">
                      <a:pos x="2018" y="725"/>
                    </a:cxn>
                    <a:cxn ang="0">
                      <a:pos x="1982" y="616"/>
                    </a:cxn>
                    <a:cxn ang="0">
                      <a:pos x="1989" y="524"/>
                    </a:cxn>
                    <a:cxn ang="0">
                      <a:pos x="2002" y="459"/>
                    </a:cxn>
                    <a:cxn ang="0">
                      <a:pos x="2022" y="355"/>
                    </a:cxn>
                    <a:cxn ang="0">
                      <a:pos x="1918" y="250"/>
                    </a:cxn>
                    <a:cxn ang="0">
                      <a:pos x="1838" y="185"/>
                    </a:cxn>
                    <a:cxn ang="0">
                      <a:pos x="1687" y="118"/>
                    </a:cxn>
                    <a:cxn ang="0">
                      <a:pos x="1582" y="66"/>
                    </a:cxn>
                    <a:cxn ang="0">
                      <a:pos x="1286" y="38"/>
                    </a:cxn>
                  </a:cxnLst>
                  <a:rect l="0" t="0" r="r" b="b"/>
                  <a:pathLst>
                    <a:path w="2046" h="1732">
                      <a:moveTo>
                        <a:pt x="1202" y="52"/>
                      </a:moveTo>
                      <a:cubicBezTo>
                        <a:pt x="1222" y="108"/>
                        <a:pt x="1156" y="162"/>
                        <a:pt x="1110" y="181"/>
                      </a:cubicBezTo>
                      <a:cubicBezTo>
                        <a:pt x="1118" y="211"/>
                        <a:pt x="1147" y="237"/>
                        <a:pt x="1158" y="270"/>
                      </a:cubicBezTo>
                      <a:cubicBezTo>
                        <a:pt x="1168" y="301"/>
                        <a:pt x="1148" y="356"/>
                        <a:pt x="1150" y="391"/>
                      </a:cubicBezTo>
                      <a:cubicBezTo>
                        <a:pt x="1150" y="404"/>
                        <a:pt x="1164" y="419"/>
                        <a:pt x="1162" y="431"/>
                      </a:cubicBezTo>
                      <a:cubicBezTo>
                        <a:pt x="1160" y="442"/>
                        <a:pt x="1147" y="452"/>
                        <a:pt x="1143" y="463"/>
                      </a:cubicBezTo>
                      <a:cubicBezTo>
                        <a:pt x="1135" y="488"/>
                        <a:pt x="1133" y="515"/>
                        <a:pt x="1124" y="540"/>
                      </a:cubicBezTo>
                      <a:cubicBezTo>
                        <a:pt x="1117" y="556"/>
                        <a:pt x="1104" y="570"/>
                        <a:pt x="1108" y="588"/>
                      </a:cubicBezTo>
                      <a:cubicBezTo>
                        <a:pt x="1121" y="639"/>
                        <a:pt x="1146" y="650"/>
                        <a:pt x="1182" y="681"/>
                      </a:cubicBezTo>
                      <a:cubicBezTo>
                        <a:pt x="1198" y="695"/>
                        <a:pt x="1211" y="722"/>
                        <a:pt x="1228" y="733"/>
                      </a:cubicBezTo>
                      <a:cubicBezTo>
                        <a:pt x="1243" y="743"/>
                        <a:pt x="1304" y="746"/>
                        <a:pt x="1322" y="741"/>
                      </a:cubicBezTo>
                      <a:cubicBezTo>
                        <a:pt x="1322" y="733"/>
                        <a:pt x="1322" y="733"/>
                        <a:pt x="1322" y="733"/>
                      </a:cubicBezTo>
                      <a:cubicBezTo>
                        <a:pt x="1306" y="729"/>
                        <a:pt x="1306" y="729"/>
                        <a:pt x="1306" y="729"/>
                      </a:cubicBezTo>
                      <a:cubicBezTo>
                        <a:pt x="1316" y="707"/>
                        <a:pt x="1334" y="700"/>
                        <a:pt x="1358" y="697"/>
                      </a:cubicBezTo>
                      <a:cubicBezTo>
                        <a:pt x="1358" y="918"/>
                        <a:pt x="1358" y="918"/>
                        <a:pt x="1358" y="918"/>
                      </a:cubicBezTo>
                      <a:cubicBezTo>
                        <a:pt x="1334" y="902"/>
                        <a:pt x="1334" y="902"/>
                        <a:pt x="1334" y="902"/>
                      </a:cubicBezTo>
                      <a:cubicBezTo>
                        <a:pt x="1350" y="886"/>
                        <a:pt x="1350" y="886"/>
                        <a:pt x="1350" y="886"/>
                      </a:cubicBezTo>
                      <a:cubicBezTo>
                        <a:pt x="1312" y="868"/>
                        <a:pt x="1215" y="954"/>
                        <a:pt x="1218" y="866"/>
                      </a:cubicBezTo>
                      <a:cubicBezTo>
                        <a:pt x="1186" y="822"/>
                        <a:pt x="1186" y="822"/>
                        <a:pt x="1186" y="822"/>
                      </a:cubicBezTo>
                      <a:cubicBezTo>
                        <a:pt x="1171" y="813"/>
                        <a:pt x="1162" y="811"/>
                        <a:pt x="1146" y="818"/>
                      </a:cubicBezTo>
                      <a:cubicBezTo>
                        <a:pt x="1144" y="805"/>
                        <a:pt x="1148" y="790"/>
                        <a:pt x="1143" y="777"/>
                      </a:cubicBezTo>
                      <a:cubicBezTo>
                        <a:pt x="1129" y="741"/>
                        <a:pt x="1069" y="721"/>
                        <a:pt x="1034" y="710"/>
                      </a:cubicBezTo>
                      <a:cubicBezTo>
                        <a:pt x="1020" y="706"/>
                        <a:pt x="1009" y="717"/>
                        <a:pt x="996" y="711"/>
                      </a:cubicBezTo>
                      <a:cubicBezTo>
                        <a:pt x="972" y="700"/>
                        <a:pt x="974" y="680"/>
                        <a:pt x="962" y="661"/>
                      </a:cubicBezTo>
                      <a:cubicBezTo>
                        <a:pt x="943" y="631"/>
                        <a:pt x="928" y="624"/>
                        <a:pt x="918" y="588"/>
                      </a:cubicBezTo>
                      <a:cubicBezTo>
                        <a:pt x="878" y="592"/>
                        <a:pt x="878" y="592"/>
                        <a:pt x="878" y="592"/>
                      </a:cubicBezTo>
                      <a:cubicBezTo>
                        <a:pt x="875" y="610"/>
                        <a:pt x="873" y="642"/>
                        <a:pt x="857" y="654"/>
                      </a:cubicBezTo>
                      <a:cubicBezTo>
                        <a:pt x="834" y="671"/>
                        <a:pt x="806" y="653"/>
                        <a:pt x="782" y="649"/>
                      </a:cubicBezTo>
                      <a:cubicBezTo>
                        <a:pt x="712" y="639"/>
                        <a:pt x="656" y="624"/>
                        <a:pt x="590" y="600"/>
                      </a:cubicBezTo>
                      <a:cubicBezTo>
                        <a:pt x="590" y="590"/>
                        <a:pt x="595" y="531"/>
                        <a:pt x="591" y="528"/>
                      </a:cubicBezTo>
                      <a:cubicBezTo>
                        <a:pt x="582" y="520"/>
                        <a:pt x="564" y="531"/>
                        <a:pt x="554" y="534"/>
                      </a:cubicBezTo>
                      <a:cubicBezTo>
                        <a:pt x="530" y="539"/>
                        <a:pt x="505" y="537"/>
                        <a:pt x="482" y="547"/>
                      </a:cubicBezTo>
                      <a:cubicBezTo>
                        <a:pt x="469" y="552"/>
                        <a:pt x="457" y="566"/>
                        <a:pt x="442" y="566"/>
                      </a:cubicBezTo>
                      <a:cubicBezTo>
                        <a:pt x="420" y="565"/>
                        <a:pt x="431" y="542"/>
                        <a:pt x="438" y="532"/>
                      </a:cubicBezTo>
                      <a:cubicBezTo>
                        <a:pt x="438" y="528"/>
                        <a:pt x="438" y="528"/>
                        <a:pt x="438" y="528"/>
                      </a:cubicBezTo>
                      <a:cubicBezTo>
                        <a:pt x="386" y="475"/>
                        <a:pt x="386" y="475"/>
                        <a:pt x="386" y="475"/>
                      </a:cubicBezTo>
                      <a:cubicBezTo>
                        <a:pt x="353" y="462"/>
                        <a:pt x="352" y="488"/>
                        <a:pt x="355" y="516"/>
                      </a:cubicBezTo>
                      <a:cubicBezTo>
                        <a:pt x="356" y="530"/>
                        <a:pt x="363" y="545"/>
                        <a:pt x="362" y="560"/>
                      </a:cubicBezTo>
                      <a:cubicBezTo>
                        <a:pt x="360" y="576"/>
                        <a:pt x="349" y="591"/>
                        <a:pt x="349" y="608"/>
                      </a:cubicBezTo>
                      <a:cubicBezTo>
                        <a:pt x="348" y="647"/>
                        <a:pt x="359" y="692"/>
                        <a:pt x="357" y="729"/>
                      </a:cubicBezTo>
                      <a:cubicBezTo>
                        <a:pt x="354" y="775"/>
                        <a:pt x="319" y="793"/>
                        <a:pt x="354" y="838"/>
                      </a:cubicBezTo>
                      <a:cubicBezTo>
                        <a:pt x="102" y="838"/>
                        <a:pt x="102" y="838"/>
                        <a:pt x="102" y="838"/>
                      </a:cubicBezTo>
                      <a:cubicBezTo>
                        <a:pt x="81" y="838"/>
                        <a:pt x="29" y="828"/>
                        <a:pt x="12" y="842"/>
                      </a:cubicBezTo>
                      <a:cubicBezTo>
                        <a:pt x="0" y="851"/>
                        <a:pt x="6" y="881"/>
                        <a:pt x="6" y="894"/>
                      </a:cubicBezTo>
                      <a:cubicBezTo>
                        <a:pt x="6" y="1051"/>
                        <a:pt x="6" y="1051"/>
                        <a:pt x="6" y="1051"/>
                      </a:cubicBezTo>
                      <a:cubicBezTo>
                        <a:pt x="6" y="1277"/>
                        <a:pt x="6" y="1277"/>
                        <a:pt x="6" y="1277"/>
                      </a:cubicBezTo>
                      <a:cubicBezTo>
                        <a:pt x="6" y="1338"/>
                        <a:pt x="2" y="1394"/>
                        <a:pt x="30" y="1450"/>
                      </a:cubicBezTo>
                      <a:cubicBezTo>
                        <a:pt x="40" y="1470"/>
                        <a:pt x="70" y="1482"/>
                        <a:pt x="86" y="1498"/>
                      </a:cubicBezTo>
                      <a:cubicBezTo>
                        <a:pt x="128" y="1540"/>
                        <a:pt x="166" y="1587"/>
                        <a:pt x="212" y="1625"/>
                      </a:cubicBezTo>
                      <a:cubicBezTo>
                        <a:pt x="266" y="1671"/>
                        <a:pt x="333" y="1634"/>
                        <a:pt x="394" y="1628"/>
                      </a:cubicBezTo>
                      <a:cubicBezTo>
                        <a:pt x="416" y="1625"/>
                        <a:pt x="436" y="1634"/>
                        <a:pt x="458" y="1634"/>
                      </a:cubicBezTo>
                      <a:cubicBezTo>
                        <a:pt x="489" y="1633"/>
                        <a:pt x="547" y="1639"/>
                        <a:pt x="558" y="1675"/>
                      </a:cubicBezTo>
                      <a:cubicBezTo>
                        <a:pt x="592" y="1700"/>
                        <a:pt x="614" y="1682"/>
                        <a:pt x="650" y="1689"/>
                      </a:cubicBezTo>
                      <a:cubicBezTo>
                        <a:pt x="667" y="1692"/>
                        <a:pt x="673" y="1713"/>
                        <a:pt x="690" y="1717"/>
                      </a:cubicBezTo>
                      <a:cubicBezTo>
                        <a:pt x="710" y="1722"/>
                        <a:pt x="726" y="1702"/>
                        <a:pt x="746" y="1702"/>
                      </a:cubicBezTo>
                      <a:cubicBezTo>
                        <a:pt x="774" y="1703"/>
                        <a:pt x="793" y="1726"/>
                        <a:pt x="818" y="1729"/>
                      </a:cubicBezTo>
                      <a:cubicBezTo>
                        <a:pt x="833" y="1732"/>
                        <a:pt x="877" y="1714"/>
                        <a:pt x="890" y="1706"/>
                      </a:cubicBezTo>
                      <a:cubicBezTo>
                        <a:pt x="905" y="1696"/>
                        <a:pt x="907" y="1679"/>
                        <a:pt x="918" y="1667"/>
                      </a:cubicBezTo>
                      <a:cubicBezTo>
                        <a:pt x="938" y="1647"/>
                        <a:pt x="967" y="1635"/>
                        <a:pt x="983" y="1611"/>
                      </a:cubicBezTo>
                      <a:cubicBezTo>
                        <a:pt x="996" y="1590"/>
                        <a:pt x="1002" y="1561"/>
                        <a:pt x="1018" y="1543"/>
                      </a:cubicBezTo>
                      <a:cubicBezTo>
                        <a:pt x="1039" y="1521"/>
                        <a:pt x="1080" y="1506"/>
                        <a:pt x="1106" y="1490"/>
                      </a:cubicBezTo>
                      <a:cubicBezTo>
                        <a:pt x="1117" y="1483"/>
                        <a:pt x="1136" y="1479"/>
                        <a:pt x="1138" y="1466"/>
                      </a:cubicBezTo>
                      <a:cubicBezTo>
                        <a:pt x="1150" y="1466"/>
                        <a:pt x="1165" y="1468"/>
                        <a:pt x="1177" y="1465"/>
                      </a:cubicBezTo>
                      <a:cubicBezTo>
                        <a:pt x="1215" y="1454"/>
                        <a:pt x="1194" y="1400"/>
                        <a:pt x="1210" y="1374"/>
                      </a:cubicBezTo>
                      <a:cubicBezTo>
                        <a:pt x="1219" y="1358"/>
                        <a:pt x="1246" y="1343"/>
                        <a:pt x="1262" y="1334"/>
                      </a:cubicBezTo>
                      <a:cubicBezTo>
                        <a:pt x="1301" y="1313"/>
                        <a:pt x="1353" y="1301"/>
                        <a:pt x="1398" y="1301"/>
                      </a:cubicBezTo>
                      <a:cubicBezTo>
                        <a:pt x="1425" y="1301"/>
                        <a:pt x="1451" y="1313"/>
                        <a:pt x="1478" y="1305"/>
                      </a:cubicBezTo>
                      <a:cubicBezTo>
                        <a:pt x="1461" y="1272"/>
                        <a:pt x="1440" y="1225"/>
                        <a:pt x="1442" y="1188"/>
                      </a:cubicBezTo>
                      <a:cubicBezTo>
                        <a:pt x="1550" y="1152"/>
                        <a:pt x="1550" y="1152"/>
                        <a:pt x="1550" y="1152"/>
                      </a:cubicBezTo>
                      <a:cubicBezTo>
                        <a:pt x="1954" y="1023"/>
                        <a:pt x="1954" y="1023"/>
                        <a:pt x="1954" y="1023"/>
                      </a:cubicBezTo>
                      <a:cubicBezTo>
                        <a:pt x="1950" y="1000"/>
                        <a:pt x="1934" y="1009"/>
                        <a:pt x="1918" y="997"/>
                      </a:cubicBezTo>
                      <a:cubicBezTo>
                        <a:pt x="1898" y="983"/>
                        <a:pt x="1895" y="955"/>
                        <a:pt x="1870" y="951"/>
                      </a:cubicBezTo>
                      <a:cubicBezTo>
                        <a:pt x="1921" y="874"/>
                        <a:pt x="1921" y="874"/>
                        <a:pt x="1921" y="874"/>
                      </a:cubicBezTo>
                      <a:cubicBezTo>
                        <a:pt x="1922" y="789"/>
                        <a:pt x="1922" y="789"/>
                        <a:pt x="1922" y="789"/>
                      </a:cubicBezTo>
                      <a:cubicBezTo>
                        <a:pt x="1974" y="768"/>
                        <a:pt x="1974" y="768"/>
                        <a:pt x="1974" y="768"/>
                      </a:cubicBezTo>
                      <a:cubicBezTo>
                        <a:pt x="2018" y="725"/>
                        <a:pt x="2018" y="725"/>
                        <a:pt x="2018" y="725"/>
                      </a:cubicBezTo>
                      <a:cubicBezTo>
                        <a:pt x="2007" y="720"/>
                        <a:pt x="1992" y="721"/>
                        <a:pt x="1983" y="714"/>
                      </a:cubicBezTo>
                      <a:cubicBezTo>
                        <a:pt x="1956" y="695"/>
                        <a:pt x="1983" y="643"/>
                        <a:pt x="1982" y="616"/>
                      </a:cubicBezTo>
                      <a:cubicBezTo>
                        <a:pt x="1981" y="599"/>
                        <a:pt x="1965" y="584"/>
                        <a:pt x="1967" y="568"/>
                      </a:cubicBezTo>
                      <a:cubicBezTo>
                        <a:pt x="1969" y="551"/>
                        <a:pt x="1989" y="541"/>
                        <a:pt x="1989" y="524"/>
                      </a:cubicBezTo>
                      <a:cubicBezTo>
                        <a:pt x="1990" y="506"/>
                        <a:pt x="1962" y="492"/>
                        <a:pt x="1968" y="474"/>
                      </a:cubicBezTo>
                      <a:cubicBezTo>
                        <a:pt x="1973" y="461"/>
                        <a:pt x="1991" y="464"/>
                        <a:pt x="2002" y="459"/>
                      </a:cubicBezTo>
                      <a:cubicBezTo>
                        <a:pt x="2017" y="451"/>
                        <a:pt x="2035" y="429"/>
                        <a:pt x="2046" y="415"/>
                      </a:cubicBezTo>
                      <a:cubicBezTo>
                        <a:pt x="2024" y="396"/>
                        <a:pt x="2016" y="383"/>
                        <a:pt x="2022" y="355"/>
                      </a:cubicBezTo>
                      <a:cubicBezTo>
                        <a:pt x="2010" y="348"/>
                        <a:pt x="1993" y="341"/>
                        <a:pt x="1986" y="329"/>
                      </a:cubicBezTo>
                      <a:cubicBezTo>
                        <a:pt x="1962" y="290"/>
                        <a:pt x="1981" y="242"/>
                        <a:pt x="1918" y="250"/>
                      </a:cubicBezTo>
                      <a:cubicBezTo>
                        <a:pt x="1906" y="206"/>
                        <a:pt x="1906" y="206"/>
                        <a:pt x="1906" y="206"/>
                      </a:cubicBezTo>
                      <a:cubicBezTo>
                        <a:pt x="1838" y="185"/>
                        <a:pt x="1838" y="185"/>
                        <a:pt x="1838" y="185"/>
                      </a:cubicBezTo>
                      <a:cubicBezTo>
                        <a:pt x="1829" y="157"/>
                        <a:pt x="1765" y="145"/>
                        <a:pt x="1738" y="149"/>
                      </a:cubicBezTo>
                      <a:cubicBezTo>
                        <a:pt x="1735" y="114"/>
                        <a:pt x="1708" y="131"/>
                        <a:pt x="1687" y="118"/>
                      </a:cubicBezTo>
                      <a:cubicBezTo>
                        <a:pt x="1672" y="109"/>
                        <a:pt x="1667" y="91"/>
                        <a:pt x="1653" y="82"/>
                      </a:cubicBezTo>
                      <a:cubicBezTo>
                        <a:pt x="1630" y="69"/>
                        <a:pt x="1604" y="74"/>
                        <a:pt x="1582" y="66"/>
                      </a:cubicBezTo>
                      <a:cubicBezTo>
                        <a:pt x="1559" y="57"/>
                        <a:pt x="1541" y="22"/>
                        <a:pt x="1534" y="0"/>
                      </a:cubicBezTo>
                      <a:cubicBezTo>
                        <a:pt x="1286" y="38"/>
                        <a:pt x="1286" y="38"/>
                        <a:pt x="1286" y="38"/>
                      </a:cubicBezTo>
                      <a:lnTo>
                        <a:pt x="1202" y="52"/>
                      </a:ln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5" name="Freeform 64">
                  <a:extLst>
                    <a:ext uri="{FF2B5EF4-FFF2-40B4-BE49-F238E27FC236}">
                      <a16:creationId xmlns:a16="http://schemas.microsoft.com/office/drawing/2014/main" id="{23D560C5-E4C3-FE08-32FE-94D4F5C20F21}"/>
                    </a:ext>
                  </a:extLst>
                </p:cNvPr>
                <p:cNvSpPr>
                  <a:spLocks/>
                </p:cNvSpPr>
                <p:nvPr/>
              </p:nvSpPr>
              <p:spPr bwMode="auto">
                <a:xfrm>
                  <a:off x="3065463" y="4194175"/>
                  <a:ext cx="125413" cy="104775"/>
                </a:xfrm>
                <a:custGeom>
                  <a:avLst/>
                  <a:gdLst/>
                  <a:ahLst/>
                  <a:cxnLst>
                    <a:cxn ang="0">
                      <a:pos x="241" y="287"/>
                    </a:cxn>
                    <a:cxn ang="0">
                      <a:pos x="313" y="267"/>
                    </a:cxn>
                    <a:cxn ang="0">
                      <a:pos x="383" y="232"/>
                    </a:cxn>
                    <a:cxn ang="0">
                      <a:pos x="386" y="191"/>
                    </a:cxn>
                    <a:cxn ang="0">
                      <a:pos x="429" y="116"/>
                    </a:cxn>
                    <a:cxn ang="0">
                      <a:pos x="354" y="47"/>
                    </a:cxn>
                    <a:cxn ang="0">
                      <a:pos x="279" y="0"/>
                    </a:cxn>
                    <a:cxn ang="0">
                      <a:pos x="105" y="81"/>
                    </a:cxn>
                    <a:cxn ang="0">
                      <a:pos x="76" y="134"/>
                    </a:cxn>
                    <a:cxn ang="0">
                      <a:pos x="18" y="180"/>
                    </a:cxn>
                    <a:cxn ang="0">
                      <a:pos x="154" y="357"/>
                    </a:cxn>
                    <a:cxn ang="0">
                      <a:pos x="241" y="287"/>
                    </a:cxn>
                  </a:cxnLst>
                  <a:rect l="0" t="0" r="r" b="b"/>
                  <a:pathLst>
                    <a:path w="441" h="368">
                      <a:moveTo>
                        <a:pt x="241" y="287"/>
                      </a:moveTo>
                      <a:cubicBezTo>
                        <a:pt x="241" y="287"/>
                        <a:pt x="281" y="270"/>
                        <a:pt x="313" y="267"/>
                      </a:cubicBezTo>
                      <a:cubicBezTo>
                        <a:pt x="345" y="264"/>
                        <a:pt x="377" y="244"/>
                        <a:pt x="383" y="232"/>
                      </a:cubicBezTo>
                      <a:cubicBezTo>
                        <a:pt x="389" y="220"/>
                        <a:pt x="365" y="212"/>
                        <a:pt x="386" y="191"/>
                      </a:cubicBezTo>
                      <a:cubicBezTo>
                        <a:pt x="406" y="171"/>
                        <a:pt x="441" y="151"/>
                        <a:pt x="429" y="116"/>
                      </a:cubicBezTo>
                      <a:cubicBezTo>
                        <a:pt x="418" y="81"/>
                        <a:pt x="360" y="70"/>
                        <a:pt x="354" y="47"/>
                      </a:cubicBezTo>
                      <a:cubicBezTo>
                        <a:pt x="348" y="23"/>
                        <a:pt x="310" y="0"/>
                        <a:pt x="279" y="0"/>
                      </a:cubicBezTo>
                      <a:cubicBezTo>
                        <a:pt x="247" y="0"/>
                        <a:pt x="119" y="64"/>
                        <a:pt x="105" y="81"/>
                      </a:cubicBezTo>
                      <a:cubicBezTo>
                        <a:pt x="90" y="99"/>
                        <a:pt x="93" y="136"/>
                        <a:pt x="76" y="134"/>
                      </a:cubicBezTo>
                      <a:cubicBezTo>
                        <a:pt x="58" y="145"/>
                        <a:pt x="41" y="174"/>
                        <a:pt x="18" y="180"/>
                      </a:cubicBezTo>
                      <a:cubicBezTo>
                        <a:pt x="0" y="180"/>
                        <a:pt x="131" y="362"/>
                        <a:pt x="154" y="357"/>
                      </a:cubicBezTo>
                      <a:cubicBezTo>
                        <a:pt x="189" y="368"/>
                        <a:pt x="235" y="354"/>
                        <a:pt x="241" y="287"/>
                      </a:cubicBezTo>
                      <a:close/>
                    </a:path>
                  </a:pathLst>
                </a:custGeom>
                <a:solidFill>
                  <a:sysClr val="window" lastClr="FFFFFF">
                    <a:lumMod val="95000"/>
                  </a:sysClr>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6" name="Freeform 65">
                  <a:extLst>
                    <a:ext uri="{FF2B5EF4-FFF2-40B4-BE49-F238E27FC236}">
                      <a16:creationId xmlns:a16="http://schemas.microsoft.com/office/drawing/2014/main" id="{B75229FD-4FE5-25DC-932D-A5CFDDA336F6}"/>
                    </a:ext>
                  </a:extLst>
                </p:cNvPr>
                <p:cNvSpPr>
                  <a:spLocks/>
                </p:cNvSpPr>
                <p:nvPr/>
              </p:nvSpPr>
              <p:spPr bwMode="auto">
                <a:xfrm>
                  <a:off x="3255963" y="4052888"/>
                  <a:ext cx="63500" cy="77788"/>
                </a:xfrm>
                <a:custGeom>
                  <a:avLst/>
                  <a:gdLst/>
                  <a:ahLst/>
                  <a:cxnLst>
                    <a:cxn ang="0">
                      <a:pos x="199" y="269"/>
                    </a:cxn>
                    <a:cxn ang="0">
                      <a:pos x="209" y="191"/>
                    </a:cxn>
                    <a:cxn ang="0">
                      <a:pos x="209" y="121"/>
                    </a:cxn>
                    <a:cxn ang="0">
                      <a:pos x="207" y="52"/>
                    </a:cxn>
                    <a:cxn ang="0">
                      <a:pos x="132" y="17"/>
                    </a:cxn>
                    <a:cxn ang="0">
                      <a:pos x="54" y="48"/>
                    </a:cxn>
                    <a:cxn ang="0">
                      <a:pos x="15" y="105"/>
                    </a:cxn>
                    <a:cxn ang="0">
                      <a:pos x="19" y="183"/>
                    </a:cxn>
                    <a:cxn ang="0">
                      <a:pos x="41" y="228"/>
                    </a:cxn>
                    <a:cxn ang="0">
                      <a:pos x="199" y="269"/>
                    </a:cxn>
                  </a:cxnLst>
                  <a:rect l="0" t="0" r="r" b="b"/>
                  <a:pathLst>
                    <a:path w="222" h="275">
                      <a:moveTo>
                        <a:pt x="199" y="269"/>
                      </a:moveTo>
                      <a:cubicBezTo>
                        <a:pt x="199" y="269"/>
                        <a:pt x="197" y="209"/>
                        <a:pt x="209" y="191"/>
                      </a:cubicBezTo>
                      <a:cubicBezTo>
                        <a:pt x="222" y="173"/>
                        <a:pt x="218" y="160"/>
                        <a:pt x="209" y="121"/>
                      </a:cubicBezTo>
                      <a:cubicBezTo>
                        <a:pt x="201" y="82"/>
                        <a:pt x="222" y="45"/>
                        <a:pt x="207" y="52"/>
                      </a:cubicBezTo>
                      <a:cubicBezTo>
                        <a:pt x="193" y="58"/>
                        <a:pt x="160" y="33"/>
                        <a:pt x="132" y="17"/>
                      </a:cubicBezTo>
                      <a:cubicBezTo>
                        <a:pt x="103" y="0"/>
                        <a:pt x="66" y="13"/>
                        <a:pt x="54" y="48"/>
                      </a:cubicBezTo>
                      <a:cubicBezTo>
                        <a:pt x="41" y="82"/>
                        <a:pt x="29" y="86"/>
                        <a:pt x="15" y="105"/>
                      </a:cubicBezTo>
                      <a:cubicBezTo>
                        <a:pt x="0" y="123"/>
                        <a:pt x="0" y="154"/>
                        <a:pt x="19" y="183"/>
                      </a:cubicBezTo>
                      <a:cubicBezTo>
                        <a:pt x="37" y="211"/>
                        <a:pt x="27" y="222"/>
                        <a:pt x="41" y="228"/>
                      </a:cubicBezTo>
                      <a:cubicBezTo>
                        <a:pt x="56" y="234"/>
                        <a:pt x="66" y="275"/>
                        <a:pt x="199" y="269"/>
                      </a:cubicBezTo>
                      <a:close/>
                    </a:path>
                  </a:pathLst>
                </a:custGeom>
                <a:solidFill>
                  <a:sysClr val="window" lastClr="FFFFFF"/>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7" name="Freeform 66">
                  <a:extLst>
                    <a:ext uri="{FF2B5EF4-FFF2-40B4-BE49-F238E27FC236}">
                      <a16:creationId xmlns:a16="http://schemas.microsoft.com/office/drawing/2014/main" id="{4BC04261-38AA-1152-4EF4-B116F31111A9}"/>
                    </a:ext>
                  </a:extLst>
                </p:cNvPr>
                <p:cNvSpPr>
                  <a:spLocks/>
                </p:cNvSpPr>
                <p:nvPr/>
              </p:nvSpPr>
              <p:spPr bwMode="auto">
                <a:xfrm>
                  <a:off x="3529013" y="1882775"/>
                  <a:ext cx="336550" cy="284163"/>
                </a:xfrm>
                <a:custGeom>
                  <a:avLst/>
                  <a:gdLst/>
                  <a:ahLst/>
                  <a:cxnLst>
                    <a:cxn ang="0">
                      <a:pos x="391" y="0"/>
                    </a:cxn>
                    <a:cxn ang="0">
                      <a:pos x="299" y="96"/>
                    </a:cxn>
                    <a:cxn ang="0">
                      <a:pos x="259" y="104"/>
                    </a:cxn>
                    <a:cxn ang="0">
                      <a:pos x="200" y="130"/>
                    </a:cxn>
                    <a:cxn ang="0">
                      <a:pos x="163" y="176"/>
                    </a:cxn>
                    <a:cxn ang="0">
                      <a:pos x="103" y="176"/>
                    </a:cxn>
                    <a:cxn ang="0">
                      <a:pos x="90" y="260"/>
                    </a:cxn>
                    <a:cxn ang="0">
                      <a:pos x="100" y="307"/>
                    </a:cxn>
                    <a:cxn ang="0">
                      <a:pos x="59" y="376"/>
                    </a:cxn>
                    <a:cxn ang="0">
                      <a:pos x="38" y="460"/>
                    </a:cxn>
                    <a:cxn ang="0">
                      <a:pos x="13" y="508"/>
                    </a:cxn>
                    <a:cxn ang="0">
                      <a:pos x="27" y="660"/>
                    </a:cxn>
                    <a:cxn ang="0">
                      <a:pos x="119" y="663"/>
                    </a:cxn>
                    <a:cxn ang="0">
                      <a:pos x="153" y="637"/>
                    </a:cxn>
                    <a:cxn ang="0">
                      <a:pos x="215" y="692"/>
                    </a:cxn>
                    <a:cxn ang="0">
                      <a:pos x="267" y="568"/>
                    </a:cxn>
                    <a:cxn ang="0">
                      <a:pos x="275" y="568"/>
                    </a:cxn>
                    <a:cxn ang="0">
                      <a:pos x="322" y="596"/>
                    </a:cxn>
                    <a:cxn ang="0">
                      <a:pos x="351" y="634"/>
                    </a:cxn>
                    <a:cxn ang="0">
                      <a:pos x="467" y="608"/>
                    </a:cxn>
                    <a:cxn ang="0">
                      <a:pos x="463" y="596"/>
                    </a:cxn>
                    <a:cxn ang="0">
                      <a:pos x="491" y="628"/>
                    </a:cxn>
                    <a:cxn ang="0">
                      <a:pos x="547" y="616"/>
                    </a:cxn>
                    <a:cxn ang="0">
                      <a:pos x="655" y="632"/>
                    </a:cxn>
                    <a:cxn ang="0">
                      <a:pos x="707" y="664"/>
                    </a:cxn>
                    <a:cxn ang="0">
                      <a:pos x="761" y="685"/>
                    </a:cxn>
                    <a:cxn ang="0">
                      <a:pos x="840" y="778"/>
                    </a:cxn>
                    <a:cxn ang="0">
                      <a:pos x="930" y="845"/>
                    </a:cxn>
                    <a:cxn ang="0">
                      <a:pos x="962" y="899"/>
                    </a:cxn>
                    <a:cxn ang="0">
                      <a:pos x="1006" y="929"/>
                    </a:cxn>
                    <a:cxn ang="0">
                      <a:pos x="1043" y="980"/>
                    </a:cxn>
                    <a:cxn ang="0">
                      <a:pos x="1047" y="980"/>
                    </a:cxn>
                    <a:cxn ang="0">
                      <a:pos x="1059" y="964"/>
                    </a:cxn>
                    <a:cxn ang="0">
                      <a:pos x="1063" y="964"/>
                    </a:cxn>
                    <a:cxn ang="0">
                      <a:pos x="1127" y="980"/>
                    </a:cxn>
                    <a:cxn ang="0">
                      <a:pos x="1123" y="964"/>
                    </a:cxn>
                    <a:cxn ang="0">
                      <a:pos x="1179" y="932"/>
                    </a:cxn>
                    <a:cxn ang="0">
                      <a:pos x="1143" y="912"/>
                    </a:cxn>
                    <a:cxn ang="0">
                      <a:pos x="1111" y="872"/>
                    </a:cxn>
                    <a:cxn ang="0">
                      <a:pos x="1051" y="844"/>
                    </a:cxn>
                    <a:cxn ang="0">
                      <a:pos x="1035" y="780"/>
                    </a:cxn>
                    <a:cxn ang="0">
                      <a:pos x="973" y="729"/>
                    </a:cxn>
                    <a:cxn ang="0">
                      <a:pos x="929" y="711"/>
                    </a:cxn>
                    <a:cxn ang="0">
                      <a:pos x="838" y="596"/>
                    </a:cxn>
                    <a:cxn ang="0">
                      <a:pos x="651" y="492"/>
                    </a:cxn>
                    <a:cxn ang="0">
                      <a:pos x="635" y="492"/>
                    </a:cxn>
                    <a:cxn ang="0">
                      <a:pos x="593" y="468"/>
                    </a:cxn>
                    <a:cxn ang="0">
                      <a:pos x="607" y="520"/>
                    </a:cxn>
                    <a:cxn ang="0">
                      <a:pos x="535" y="436"/>
                    </a:cxn>
                    <a:cxn ang="0">
                      <a:pos x="506" y="352"/>
                    </a:cxn>
                    <a:cxn ang="0">
                      <a:pos x="489" y="232"/>
                    </a:cxn>
                    <a:cxn ang="0">
                      <a:pos x="465" y="172"/>
                    </a:cxn>
                    <a:cxn ang="0">
                      <a:pos x="431" y="96"/>
                    </a:cxn>
                    <a:cxn ang="0">
                      <a:pos x="391" y="0"/>
                    </a:cxn>
                  </a:cxnLst>
                  <a:rect l="0" t="0" r="r" b="b"/>
                  <a:pathLst>
                    <a:path w="1179" h="997">
                      <a:moveTo>
                        <a:pt x="391" y="0"/>
                      </a:moveTo>
                      <a:cubicBezTo>
                        <a:pt x="363" y="31"/>
                        <a:pt x="343" y="94"/>
                        <a:pt x="299" y="96"/>
                      </a:cubicBezTo>
                      <a:cubicBezTo>
                        <a:pt x="295" y="70"/>
                        <a:pt x="268" y="95"/>
                        <a:pt x="259" y="104"/>
                      </a:cubicBezTo>
                      <a:cubicBezTo>
                        <a:pt x="241" y="119"/>
                        <a:pt x="216" y="115"/>
                        <a:pt x="200" y="130"/>
                      </a:cubicBezTo>
                      <a:cubicBezTo>
                        <a:pt x="184" y="145"/>
                        <a:pt x="186" y="167"/>
                        <a:pt x="163" y="176"/>
                      </a:cubicBezTo>
                      <a:cubicBezTo>
                        <a:pt x="142" y="185"/>
                        <a:pt x="124" y="170"/>
                        <a:pt x="103" y="176"/>
                      </a:cubicBezTo>
                      <a:cubicBezTo>
                        <a:pt x="116" y="211"/>
                        <a:pt x="94" y="228"/>
                        <a:pt x="90" y="260"/>
                      </a:cubicBezTo>
                      <a:cubicBezTo>
                        <a:pt x="87" y="277"/>
                        <a:pt x="104" y="291"/>
                        <a:pt x="100" y="307"/>
                      </a:cubicBezTo>
                      <a:cubicBezTo>
                        <a:pt x="94" y="330"/>
                        <a:pt x="69" y="354"/>
                        <a:pt x="59" y="376"/>
                      </a:cubicBezTo>
                      <a:cubicBezTo>
                        <a:pt x="48" y="402"/>
                        <a:pt x="47" y="433"/>
                        <a:pt x="38" y="460"/>
                      </a:cubicBezTo>
                      <a:cubicBezTo>
                        <a:pt x="33" y="478"/>
                        <a:pt x="19" y="491"/>
                        <a:pt x="13" y="508"/>
                      </a:cubicBezTo>
                      <a:cubicBezTo>
                        <a:pt x="0" y="549"/>
                        <a:pt x="26" y="616"/>
                        <a:pt x="27" y="660"/>
                      </a:cubicBezTo>
                      <a:cubicBezTo>
                        <a:pt x="119" y="663"/>
                        <a:pt x="119" y="663"/>
                        <a:pt x="119" y="663"/>
                      </a:cubicBezTo>
                      <a:cubicBezTo>
                        <a:pt x="153" y="637"/>
                        <a:pt x="153" y="637"/>
                        <a:pt x="153" y="637"/>
                      </a:cubicBezTo>
                      <a:cubicBezTo>
                        <a:pt x="215" y="692"/>
                        <a:pt x="215" y="692"/>
                        <a:pt x="215" y="692"/>
                      </a:cubicBezTo>
                      <a:cubicBezTo>
                        <a:pt x="267" y="568"/>
                        <a:pt x="267" y="568"/>
                        <a:pt x="267" y="568"/>
                      </a:cubicBezTo>
                      <a:cubicBezTo>
                        <a:pt x="275" y="568"/>
                        <a:pt x="275" y="568"/>
                        <a:pt x="275" y="568"/>
                      </a:cubicBezTo>
                      <a:cubicBezTo>
                        <a:pt x="286" y="591"/>
                        <a:pt x="303" y="584"/>
                        <a:pt x="322" y="596"/>
                      </a:cubicBezTo>
                      <a:cubicBezTo>
                        <a:pt x="335" y="605"/>
                        <a:pt x="337" y="624"/>
                        <a:pt x="351" y="634"/>
                      </a:cubicBezTo>
                      <a:cubicBezTo>
                        <a:pt x="378" y="651"/>
                        <a:pt x="443" y="623"/>
                        <a:pt x="467" y="608"/>
                      </a:cubicBezTo>
                      <a:cubicBezTo>
                        <a:pt x="463" y="596"/>
                        <a:pt x="463" y="596"/>
                        <a:pt x="463" y="596"/>
                      </a:cubicBezTo>
                      <a:cubicBezTo>
                        <a:pt x="491" y="628"/>
                        <a:pt x="491" y="628"/>
                        <a:pt x="491" y="628"/>
                      </a:cubicBezTo>
                      <a:cubicBezTo>
                        <a:pt x="509" y="628"/>
                        <a:pt x="534" y="631"/>
                        <a:pt x="547" y="616"/>
                      </a:cubicBezTo>
                      <a:cubicBezTo>
                        <a:pt x="655" y="632"/>
                        <a:pt x="655" y="632"/>
                        <a:pt x="655" y="632"/>
                      </a:cubicBezTo>
                      <a:cubicBezTo>
                        <a:pt x="707" y="664"/>
                        <a:pt x="707" y="664"/>
                        <a:pt x="707" y="664"/>
                      </a:cubicBezTo>
                      <a:cubicBezTo>
                        <a:pt x="761" y="685"/>
                        <a:pt x="761" y="685"/>
                        <a:pt x="761" y="685"/>
                      </a:cubicBezTo>
                      <a:cubicBezTo>
                        <a:pt x="840" y="778"/>
                        <a:pt x="840" y="778"/>
                        <a:pt x="840" y="778"/>
                      </a:cubicBezTo>
                      <a:cubicBezTo>
                        <a:pt x="930" y="845"/>
                        <a:pt x="930" y="845"/>
                        <a:pt x="930" y="845"/>
                      </a:cubicBezTo>
                      <a:cubicBezTo>
                        <a:pt x="962" y="899"/>
                        <a:pt x="962" y="899"/>
                        <a:pt x="962" y="899"/>
                      </a:cubicBezTo>
                      <a:cubicBezTo>
                        <a:pt x="1006" y="929"/>
                        <a:pt x="1006" y="929"/>
                        <a:pt x="1006" y="929"/>
                      </a:cubicBezTo>
                      <a:cubicBezTo>
                        <a:pt x="1043" y="980"/>
                        <a:pt x="1043" y="980"/>
                        <a:pt x="1043" y="980"/>
                      </a:cubicBezTo>
                      <a:cubicBezTo>
                        <a:pt x="1047" y="980"/>
                        <a:pt x="1047" y="980"/>
                        <a:pt x="1047" y="980"/>
                      </a:cubicBezTo>
                      <a:cubicBezTo>
                        <a:pt x="1059" y="964"/>
                        <a:pt x="1059" y="964"/>
                        <a:pt x="1059" y="964"/>
                      </a:cubicBezTo>
                      <a:cubicBezTo>
                        <a:pt x="1063" y="964"/>
                        <a:pt x="1063" y="964"/>
                        <a:pt x="1063" y="964"/>
                      </a:cubicBezTo>
                      <a:cubicBezTo>
                        <a:pt x="1082" y="989"/>
                        <a:pt x="1099" y="997"/>
                        <a:pt x="1127" y="980"/>
                      </a:cubicBezTo>
                      <a:cubicBezTo>
                        <a:pt x="1123" y="964"/>
                        <a:pt x="1123" y="964"/>
                        <a:pt x="1123" y="964"/>
                      </a:cubicBezTo>
                      <a:cubicBezTo>
                        <a:pt x="1179" y="932"/>
                        <a:pt x="1179" y="932"/>
                        <a:pt x="1179" y="932"/>
                      </a:cubicBezTo>
                      <a:cubicBezTo>
                        <a:pt x="1173" y="915"/>
                        <a:pt x="1158" y="886"/>
                        <a:pt x="1143" y="912"/>
                      </a:cubicBezTo>
                      <a:cubicBezTo>
                        <a:pt x="1123" y="905"/>
                        <a:pt x="1113" y="893"/>
                        <a:pt x="1111" y="872"/>
                      </a:cubicBezTo>
                      <a:cubicBezTo>
                        <a:pt x="1092" y="859"/>
                        <a:pt x="1075" y="839"/>
                        <a:pt x="1051" y="844"/>
                      </a:cubicBezTo>
                      <a:cubicBezTo>
                        <a:pt x="1035" y="780"/>
                        <a:pt x="1035" y="780"/>
                        <a:pt x="1035" y="780"/>
                      </a:cubicBezTo>
                      <a:cubicBezTo>
                        <a:pt x="1015" y="765"/>
                        <a:pt x="993" y="742"/>
                        <a:pt x="973" y="729"/>
                      </a:cubicBezTo>
                      <a:cubicBezTo>
                        <a:pt x="959" y="720"/>
                        <a:pt x="942" y="724"/>
                        <a:pt x="929" y="711"/>
                      </a:cubicBezTo>
                      <a:cubicBezTo>
                        <a:pt x="895" y="679"/>
                        <a:pt x="877" y="620"/>
                        <a:pt x="838" y="596"/>
                      </a:cubicBezTo>
                      <a:cubicBezTo>
                        <a:pt x="784" y="563"/>
                        <a:pt x="661" y="584"/>
                        <a:pt x="651" y="492"/>
                      </a:cubicBezTo>
                      <a:cubicBezTo>
                        <a:pt x="635" y="492"/>
                        <a:pt x="635" y="492"/>
                        <a:pt x="635" y="492"/>
                      </a:cubicBezTo>
                      <a:cubicBezTo>
                        <a:pt x="634" y="470"/>
                        <a:pt x="604" y="428"/>
                        <a:pt x="593" y="468"/>
                      </a:cubicBezTo>
                      <a:cubicBezTo>
                        <a:pt x="588" y="487"/>
                        <a:pt x="603" y="503"/>
                        <a:pt x="607" y="520"/>
                      </a:cubicBezTo>
                      <a:cubicBezTo>
                        <a:pt x="564" y="504"/>
                        <a:pt x="592" y="441"/>
                        <a:pt x="535" y="436"/>
                      </a:cubicBezTo>
                      <a:cubicBezTo>
                        <a:pt x="548" y="403"/>
                        <a:pt x="514" y="382"/>
                        <a:pt x="506" y="352"/>
                      </a:cubicBezTo>
                      <a:cubicBezTo>
                        <a:pt x="495" y="313"/>
                        <a:pt x="496" y="271"/>
                        <a:pt x="489" y="232"/>
                      </a:cubicBezTo>
                      <a:cubicBezTo>
                        <a:pt x="485" y="211"/>
                        <a:pt x="471" y="193"/>
                        <a:pt x="465" y="172"/>
                      </a:cubicBezTo>
                      <a:cubicBezTo>
                        <a:pt x="458" y="148"/>
                        <a:pt x="452" y="111"/>
                        <a:pt x="431" y="96"/>
                      </a:cubicBezTo>
                      <a:cubicBezTo>
                        <a:pt x="391" y="0"/>
                        <a:pt x="391" y="0"/>
                        <a:pt x="391" y="0"/>
                      </a:cubicBezTo>
                    </a:path>
                  </a:pathLst>
                </a:custGeom>
                <a:solidFill>
                  <a:srgbClr val="D1DFFB"/>
                </a:solid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8" name="Freeform 67">
                  <a:extLst>
                    <a:ext uri="{FF2B5EF4-FFF2-40B4-BE49-F238E27FC236}">
                      <a16:creationId xmlns:a16="http://schemas.microsoft.com/office/drawing/2014/main" id="{2FBCC958-D2BA-EFB7-9B1B-EBACE52BA817}"/>
                    </a:ext>
                  </a:extLst>
                </p:cNvPr>
                <p:cNvSpPr>
                  <a:spLocks/>
                </p:cNvSpPr>
                <p:nvPr/>
              </p:nvSpPr>
              <p:spPr bwMode="auto">
                <a:xfrm>
                  <a:off x="3706813" y="1979613"/>
                  <a:ext cx="7938" cy="7938"/>
                </a:xfrm>
                <a:custGeom>
                  <a:avLst/>
                  <a:gdLst/>
                  <a:ahLst/>
                  <a:cxnLst>
                    <a:cxn ang="0">
                      <a:pos x="0" y="7"/>
                    </a:cxn>
                    <a:cxn ang="0">
                      <a:pos x="0" y="19"/>
                    </a:cxn>
                    <a:cxn ang="0">
                      <a:pos x="32" y="27"/>
                    </a:cxn>
                    <a:cxn ang="0">
                      <a:pos x="0" y="7"/>
                    </a:cxn>
                  </a:cxnLst>
                  <a:rect l="0" t="0" r="r" b="b"/>
                  <a:pathLst>
                    <a:path w="32" h="27">
                      <a:moveTo>
                        <a:pt x="0" y="7"/>
                      </a:moveTo>
                      <a:cubicBezTo>
                        <a:pt x="0" y="19"/>
                        <a:pt x="0" y="19"/>
                        <a:pt x="0" y="19"/>
                      </a:cubicBezTo>
                      <a:cubicBezTo>
                        <a:pt x="32" y="27"/>
                        <a:pt x="32" y="27"/>
                        <a:pt x="32" y="27"/>
                      </a:cubicBezTo>
                      <a:cubicBezTo>
                        <a:pt x="30" y="6"/>
                        <a:pt x="20" y="0"/>
                        <a:pt x="0" y="7"/>
                      </a:cubicBezTo>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69" name="Freeform 68">
                  <a:extLst>
                    <a:ext uri="{FF2B5EF4-FFF2-40B4-BE49-F238E27FC236}">
                      <a16:creationId xmlns:a16="http://schemas.microsoft.com/office/drawing/2014/main" id="{0CFC6BEB-A091-83B7-C96B-8AD1D06042C5}"/>
                    </a:ext>
                  </a:extLst>
                </p:cNvPr>
                <p:cNvSpPr>
                  <a:spLocks/>
                </p:cNvSpPr>
                <p:nvPr/>
              </p:nvSpPr>
              <p:spPr bwMode="auto">
                <a:xfrm>
                  <a:off x="3703638" y="1989138"/>
                  <a:ext cx="15875" cy="17463"/>
                </a:xfrm>
                <a:custGeom>
                  <a:avLst/>
                  <a:gdLst/>
                  <a:ahLst/>
                  <a:cxnLst>
                    <a:cxn ang="0">
                      <a:pos x="20" y="0"/>
                    </a:cxn>
                    <a:cxn ang="0">
                      <a:pos x="20" y="16"/>
                    </a:cxn>
                    <a:cxn ang="0">
                      <a:pos x="0" y="28"/>
                    </a:cxn>
                    <a:cxn ang="0">
                      <a:pos x="24" y="32"/>
                    </a:cxn>
                    <a:cxn ang="0">
                      <a:pos x="24" y="40"/>
                    </a:cxn>
                    <a:cxn ang="0">
                      <a:pos x="8" y="40"/>
                    </a:cxn>
                    <a:cxn ang="0">
                      <a:pos x="12" y="56"/>
                    </a:cxn>
                    <a:cxn ang="0">
                      <a:pos x="20" y="0"/>
                    </a:cxn>
                  </a:cxnLst>
                  <a:rect l="0" t="0" r="r" b="b"/>
                  <a:pathLst>
                    <a:path w="59" h="60">
                      <a:moveTo>
                        <a:pt x="20" y="0"/>
                      </a:moveTo>
                      <a:cubicBezTo>
                        <a:pt x="20" y="16"/>
                        <a:pt x="20" y="16"/>
                        <a:pt x="20" y="16"/>
                      </a:cubicBezTo>
                      <a:cubicBezTo>
                        <a:pt x="0" y="28"/>
                        <a:pt x="0" y="28"/>
                        <a:pt x="0" y="28"/>
                      </a:cubicBezTo>
                      <a:cubicBezTo>
                        <a:pt x="24" y="32"/>
                        <a:pt x="24" y="32"/>
                        <a:pt x="24" y="32"/>
                      </a:cubicBezTo>
                      <a:cubicBezTo>
                        <a:pt x="24" y="40"/>
                        <a:pt x="24" y="40"/>
                        <a:pt x="24" y="40"/>
                      </a:cubicBezTo>
                      <a:cubicBezTo>
                        <a:pt x="8" y="40"/>
                        <a:pt x="8" y="40"/>
                        <a:pt x="8" y="40"/>
                      </a:cubicBezTo>
                      <a:cubicBezTo>
                        <a:pt x="12" y="56"/>
                        <a:pt x="12" y="56"/>
                        <a:pt x="12" y="56"/>
                      </a:cubicBezTo>
                      <a:cubicBezTo>
                        <a:pt x="59" y="60"/>
                        <a:pt x="59" y="18"/>
                        <a:pt x="20" y="0"/>
                      </a:cubicBezTo>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70" name="Freeform 69">
                  <a:extLst>
                    <a:ext uri="{FF2B5EF4-FFF2-40B4-BE49-F238E27FC236}">
                      <a16:creationId xmlns:a16="http://schemas.microsoft.com/office/drawing/2014/main" id="{3DDD52AB-B62B-9671-8821-7A750E9D437E}"/>
                    </a:ext>
                  </a:extLst>
                </p:cNvPr>
                <p:cNvSpPr>
                  <a:spLocks/>
                </p:cNvSpPr>
                <p:nvPr/>
              </p:nvSpPr>
              <p:spPr bwMode="auto">
                <a:xfrm>
                  <a:off x="3719513" y="1998663"/>
                  <a:ext cx="12700" cy="7938"/>
                </a:xfrm>
                <a:custGeom>
                  <a:avLst/>
                  <a:gdLst/>
                  <a:ahLst/>
                  <a:cxnLst>
                    <a:cxn ang="0">
                      <a:pos x="0" y="5"/>
                    </a:cxn>
                    <a:cxn ang="0">
                      <a:pos x="8" y="5"/>
                    </a:cxn>
                    <a:cxn ang="0">
                      <a:pos x="3" y="0"/>
                    </a:cxn>
                    <a:cxn ang="0">
                      <a:pos x="0" y="5"/>
                    </a:cxn>
                  </a:cxnLst>
                  <a:rect l="0" t="0" r="r" b="b"/>
                  <a:pathLst>
                    <a:path w="8" h="5">
                      <a:moveTo>
                        <a:pt x="0" y="5"/>
                      </a:moveTo>
                      <a:lnTo>
                        <a:pt x="8" y="5"/>
                      </a:lnTo>
                      <a:lnTo>
                        <a:pt x="3" y="0"/>
                      </a:lnTo>
                      <a:lnTo>
                        <a:pt x="0" y="5"/>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71" name="Freeform 70">
                  <a:extLst>
                    <a:ext uri="{FF2B5EF4-FFF2-40B4-BE49-F238E27FC236}">
                      <a16:creationId xmlns:a16="http://schemas.microsoft.com/office/drawing/2014/main" id="{670D4484-AB8A-0182-7FB6-CFF20CAB5DFA}"/>
                    </a:ext>
                  </a:extLst>
                </p:cNvPr>
                <p:cNvSpPr>
                  <a:spLocks/>
                </p:cNvSpPr>
                <p:nvPr/>
              </p:nvSpPr>
              <p:spPr bwMode="auto">
                <a:xfrm>
                  <a:off x="3719513" y="1998663"/>
                  <a:ext cx="12700" cy="7938"/>
                </a:xfrm>
                <a:custGeom>
                  <a:avLst/>
                  <a:gdLst/>
                  <a:ahLst/>
                  <a:cxnLst>
                    <a:cxn ang="0">
                      <a:pos x="0" y="5"/>
                    </a:cxn>
                    <a:cxn ang="0">
                      <a:pos x="8" y="5"/>
                    </a:cxn>
                    <a:cxn ang="0">
                      <a:pos x="3" y="0"/>
                    </a:cxn>
                    <a:cxn ang="0">
                      <a:pos x="0" y="5"/>
                    </a:cxn>
                  </a:cxnLst>
                  <a:rect l="0" t="0" r="r" b="b"/>
                  <a:pathLst>
                    <a:path w="8" h="5">
                      <a:moveTo>
                        <a:pt x="0" y="5"/>
                      </a:moveTo>
                      <a:lnTo>
                        <a:pt x="8" y="5"/>
                      </a:lnTo>
                      <a:lnTo>
                        <a:pt x="3" y="0"/>
                      </a:lnTo>
                      <a:lnTo>
                        <a:pt x="0" y="5"/>
                      </a:lnTo>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72" name="Freeform 71">
                  <a:extLst>
                    <a:ext uri="{FF2B5EF4-FFF2-40B4-BE49-F238E27FC236}">
                      <a16:creationId xmlns:a16="http://schemas.microsoft.com/office/drawing/2014/main" id="{0A001BB2-DCE0-B802-2E9E-78D88C256DF4}"/>
                    </a:ext>
                  </a:extLst>
                </p:cNvPr>
                <p:cNvSpPr>
                  <a:spLocks/>
                </p:cNvSpPr>
                <p:nvPr/>
              </p:nvSpPr>
              <p:spPr bwMode="auto">
                <a:xfrm>
                  <a:off x="3840163" y="2079625"/>
                  <a:ext cx="7938" cy="11113"/>
                </a:xfrm>
                <a:custGeom>
                  <a:avLst/>
                  <a:gdLst/>
                  <a:ahLst/>
                  <a:cxnLst>
                    <a:cxn ang="0">
                      <a:pos x="0" y="2"/>
                    </a:cxn>
                    <a:cxn ang="0">
                      <a:pos x="5" y="7"/>
                    </a:cxn>
                    <a:cxn ang="0">
                      <a:pos x="5" y="0"/>
                    </a:cxn>
                    <a:cxn ang="0">
                      <a:pos x="0" y="2"/>
                    </a:cxn>
                  </a:cxnLst>
                  <a:rect l="0" t="0" r="r" b="b"/>
                  <a:pathLst>
                    <a:path w="5" h="7">
                      <a:moveTo>
                        <a:pt x="0" y="2"/>
                      </a:moveTo>
                      <a:lnTo>
                        <a:pt x="5" y="7"/>
                      </a:lnTo>
                      <a:lnTo>
                        <a:pt x="5" y="0"/>
                      </a:lnTo>
                      <a:lnTo>
                        <a:pt x="0" y="2"/>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73" name="Freeform 72">
                  <a:extLst>
                    <a:ext uri="{FF2B5EF4-FFF2-40B4-BE49-F238E27FC236}">
                      <a16:creationId xmlns:a16="http://schemas.microsoft.com/office/drawing/2014/main" id="{E45F153F-872B-32CD-E0CF-9588FA009EE0}"/>
                    </a:ext>
                  </a:extLst>
                </p:cNvPr>
                <p:cNvSpPr>
                  <a:spLocks/>
                </p:cNvSpPr>
                <p:nvPr/>
              </p:nvSpPr>
              <p:spPr bwMode="auto">
                <a:xfrm>
                  <a:off x="3840163" y="2079625"/>
                  <a:ext cx="7938" cy="11113"/>
                </a:xfrm>
                <a:custGeom>
                  <a:avLst/>
                  <a:gdLst/>
                  <a:ahLst/>
                  <a:cxnLst>
                    <a:cxn ang="0">
                      <a:pos x="0" y="2"/>
                    </a:cxn>
                    <a:cxn ang="0">
                      <a:pos x="5" y="7"/>
                    </a:cxn>
                    <a:cxn ang="0">
                      <a:pos x="5" y="0"/>
                    </a:cxn>
                    <a:cxn ang="0">
                      <a:pos x="0" y="2"/>
                    </a:cxn>
                  </a:cxnLst>
                  <a:rect l="0" t="0" r="r" b="b"/>
                  <a:pathLst>
                    <a:path w="5" h="7">
                      <a:moveTo>
                        <a:pt x="0" y="2"/>
                      </a:moveTo>
                      <a:lnTo>
                        <a:pt x="5" y="7"/>
                      </a:lnTo>
                      <a:lnTo>
                        <a:pt x="5" y="0"/>
                      </a:lnTo>
                      <a:lnTo>
                        <a:pt x="0" y="2"/>
                      </a:lnTo>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sp>
              <p:nvSpPr>
                <p:cNvPr id="74" name="Freeform 73">
                  <a:extLst>
                    <a:ext uri="{FF2B5EF4-FFF2-40B4-BE49-F238E27FC236}">
                      <a16:creationId xmlns:a16="http://schemas.microsoft.com/office/drawing/2014/main" id="{11F53EBF-3072-482A-1F84-1D4F5D1778C7}"/>
                    </a:ext>
                  </a:extLst>
                </p:cNvPr>
                <p:cNvSpPr>
                  <a:spLocks/>
                </p:cNvSpPr>
                <p:nvPr/>
              </p:nvSpPr>
              <p:spPr bwMode="auto">
                <a:xfrm>
                  <a:off x="3838575" y="2095500"/>
                  <a:ext cx="11113" cy="6350"/>
                </a:xfrm>
                <a:custGeom>
                  <a:avLst/>
                  <a:gdLst/>
                  <a:ahLst/>
                  <a:cxnLst>
                    <a:cxn ang="0">
                      <a:pos x="0" y="12"/>
                    </a:cxn>
                    <a:cxn ang="0">
                      <a:pos x="0" y="24"/>
                    </a:cxn>
                    <a:cxn ang="0">
                      <a:pos x="36" y="0"/>
                    </a:cxn>
                    <a:cxn ang="0">
                      <a:pos x="0" y="12"/>
                    </a:cxn>
                  </a:cxnLst>
                  <a:rect l="0" t="0" r="r" b="b"/>
                  <a:pathLst>
                    <a:path w="36" h="25">
                      <a:moveTo>
                        <a:pt x="0" y="12"/>
                      </a:moveTo>
                      <a:cubicBezTo>
                        <a:pt x="0" y="24"/>
                        <a:pt x="0" y="24"/>
                        <a:pt x="0" y="24"/>
                      </a:cubicBezTo>
                      <a:cubicBezTo>
                        <a:pt x="18" y="25"/>
                        <a:pt x="28" y="17"/>
                        <a:pt x="36" y="0"/>
                      </a:cubicBezTo>
                      <a:lnTo>
                        <a:pt x="0" y="12"/>
                      </a:lnTo>
                      <a:close/>
                    </a:path>
                  </a:pathLst>
                </a:custGeom>
                <a:grpFill/>
                <a:ln w="3175">
                  <a:solidFill>
                    <a:sysClr val="window" lastClr="FFFFFF"/>
                  </a:solidFill>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10316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262626"/>
                    </a:solidFill>
                    <a:effectLst/>
                    <a:uLnTx/>
                    <a:uFillTx/>
                    <a:latin typeface="Rockwell" panose="02060603020205020403"/>
                    <a:ea typeface="+mn-ea"/>
                    <a:cs typeface="+mn-cs"/>
                  </a:endParaRPr>
                </a:p>
              </p:txBody>
            </p:sp>
          </p:grpSp>
          <p:sp>
            <p:nvSpPr>
              <p:cNvPr id="4" name="Forme libre : forme 3">
                <a:extLst>
                  <a:ext uri="{FF2B5EF4-FFF2-40B4-BE49-F238E27FC236}">
                    <a16:creationId xmlns:a16="http://schemas.microsoft.com/office/drawing/2014/main" id="{DAFA4B9C-C842-FC3B-F002-F89CB7C9A64E}"/>
                  </a:ext>
                </a:extLst>
              </p:cNvPr>
              <p:cNvSpPr/>
              <p:nvPr/>
            </p:nvSpPr>
            <p:spPr>
              <a:xfrm>
                <a:off x="9307750" y="4685399"/>
                <a:ext cx="108000" cy="180000"/>
              </a:xfrm>
              <a:custGeom>
                <a:avLst/>
                <a:gdLst>
                  <a:gd name="connsiteX0" fmla="*/ 66499 w 185972"/>
                  <a:gd name="connsiteY0" fmla="*/ 0 h 265044"/>
                  <a:gd name="connsiteX1" fmla="*/ 66499 w 185972"/>
                  <a:gd name="connsiteY1" fmla="*/ 0 h 265044"/>
                  <a:gd name="connsiteX2" fmla="*/ 26743 w 185972"/>
                  <a:gd name="connsiteY2" fmla="*/ 106018 h 265044"/>
                  <a:gd name="connsiteX3" fmla="*/ 238 w 185972"/>
                  <a:gd name="connsiteY3" fmla="*/ 159026 h 265044"/>
                  <a:gd name="connsiteX4" fmla="*/ 26743 w 185972"/>
                  <a:gd name="connsiteY4" fmla="*/ 265044 h 265044"/>
                  <a:gd name="connsiteX5" fmla="*/ 93004 w 185972"/>
                  <a:gd name="connsiteY5" fmla="*/ 212035 h 265044"/>
                  <a:gd name="connsiteX6" fmla="*/ 172517 w 185972"/>
                  <a:gd name="connsiteY6" fmla="*/ 185531 h 265044"/>
                  <a:gd name="connsiteX7" fmla="*/ 159265 w 185972"/>
                  <a:gd name="connsiteY7" fmla="*/ 92766 h 265044"/>
                  <a:gd name="connsiteX8" fmla="*/ 132760 w 185972"/>
                  <a:gd name="connsiteY8" fmla="*/ 66261 h 265044"/>
                  <a:gd name="connsiteX9" fmla="*/ 66499 w 185972"/>
                  <a:gd name="connsiteY9" fmla="*/ 0 h 265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5972" h="265044">
                    <a:moveTo>
                      <a:pt x="66499" y="0"/>
                    </a:moveTo>
                    <a:lnTo>
                      <a:pt x="66499" y="0"/>
                    </a:lnTo>
                    <a:cubicBezTo>
                      <a:pt x="53247" y="35339"/>
                      <a:pt x="41259" y="71179"/>
                      <a:pt x="26743" y="106018"/>
                    </a:cubicBezTo>
                    <a:cubicBezTo>
                      <a:pt x="19145" y="124253"/>
                      <a:pt x="2420" y="139392"/>
                      <a:pt x="238" y="159026"/>
                    </a:cubicBezTo>
                    <a:cubicBezTo>
                      <a:pt x="-2427" y="183010"/>
                      <a:pt x="17939" y="238632"/>
                      <a:pt x="26743" y="265044"/>
                    </a:cubicBezTo>
                    <a:cubicBezTo>
                      <a:pt x="48774" y="243013"/>
                      <a:pt x="62910" y="225410"/>
                      <a:pt x="93004" y="212035"/>
                    </a:cubicBezTo>
                    <a:cubicBezTo>
                      <a:pt x="118534" y="200688"/>
                      <a:pt x="172517" y="185531"/>
                      <a:pt x="172517" y="185531"/>
                    </a:cubicBezTo>
                    <a:cubicBezTo>
                      <a:pt x="189443" y="134753"/>
                      <a:pt x="195655" y="147351"/>
                      <a:pt x="159265" y="92766"/>
                    </a:cubicBezTo>
                    <a:cubicBezTo>
                      <a:pt x="152334" y="82370"/>
                      <a:pt x="142517" y="74066"/>
                      <a:pt x="132760" y="66261"/>
                    </a:cubicBezTo>
                    <a:cubicBezTo>
                      <a:pt x="120323" y="56312"/>
                      <a:pt x="77542" y="11043"/>
                      <a:pt x="66499" y="0"/>
                    </a:cubicBezTo>
                    <a:close/>
                  </a:path>
                </a:pathLst>
              </a:custGeom>
              <a:solidFill>
                <a:srgbClr val="4472C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80" name="Groupe 79">
              <a:extLst>
                <a:ext uri="{FF2B5EF4-FFF2-40B4-BE49-F238E27FC236}">
                  <a16:creationId xmlns:a16="http://schemas.microsoft.com/office/drawing/2014/main" id="{12BDD96A-DE8F-0DE3-C177-FD73E14B3803}"/>
                </a:ext>
              </a:extLst>
            </p:cNvPr>
            <p:cNvGrpSpPr/>
            <p:nvPr/>
          </p:nvGrpSpPr>
          <p:grpSpPr>
            <a:xfrm>
              <a:off x="5036621" y="5690741"/>
              <a:ext cx="3556249" cy="720148"/>
              <a:chOff x="5014570" y="5066900"/>
              <a:chExt cx="3556249" cy="720148"/>
            </a:xfrm>
          </p:grpSpPr>
          <p:sp>
            <p:nvSpPr>
              <p:cNvPr id="81" name="ZoneTexte 80">
                <a:extLst>
                  <a:ext uri="{FF2B5EF4-FFF2-40B4-BE49-F238E27FC236}">
                    <a16:creationId xmlns:a16="http://schemas.microsoft.com/office/drawing/2014/main" id="{6A33FBCF-4A9D-CCAD-2128-59F55615766A}"/>
                  </a:ext>
                </a:extLst>
              </p:cNvPr>
              <p:cNvSpPr txBox="1"/>
              <p:nvPr/>
            </p:nvSpPr>
            <p:spPr>
              <a:xfrm>
                <a:off x="5014570" y="5157657"/>
                <a:ext cx="1575840" cy="512256"/>
              </a:xfrm>
              <a:prstGeom prst="rect">
                <a:avLst/>
              </a:prstGeom>
              <a:noFill/>
            </p:spPr>
            <p:txBody>
              <a:bodyPr wrap="square">
                <a:spAutoFit/>
              </a:bodyPr>
              <a:lstStyle/>
              <a:p>
                <a:pPr marL="0" marR="0" lvl="0" indent="0" defTabSz="914400" eaLnBrk="1" fontAlgn="auto" latinLnBrk="0" hangingPunct="1">
                  <a:lnSpc>
                    <a:spcPct val="107000"/>
                  </a:lnSpc>
                  <a:spcBef>
                    <a:spcPts val="400"/>
                  </a:spcBef>
                  <a:spcAft>
                    <a:spcPts val="400"/>
                  </a:spcAft>
                  <a:buClrTx/>
                  <a:buSzTx/>
                  <a:buFontTx/>
                  <a:buNone/>
                  <a:tabLst/>
                  <a:defRPr/>
                </a:pPr>
                <a:r>
                  <a:rPr kumimoji="0" lang="en-GB" sz="1000" b="1" i="0" u="sng" strike="noStrike" kern="0" cap="none" spc="0" normalizeH="0" baseline="0" noProof="0" dirty="0">
                    <a:ln>
                      <a:noFill/>
                    </a:ln>
                    <a:solidFill>
                      <a:srgbClr val="000080"/>
                    </a:solidFill>
                    <a:effectLst/>
                    <a:uLnTx/>
                    <a:uFillTx/>
                    <a:latin typeface="Arial" panose="020B0604020202020204" pitchFamily="34" charset="0"/>
                    <a:ea typeface="Times New Roman" panose="02020603050405020304" pitchFamily="18" charset="0"/>
                    <a:cs typeface="Arial" panose="020B0604020202020204" pitchFamily="34" charset="0"/>
                  </a:rPr>
                  <a:t>Legend</a:t>
                </a:r>
              </a:p>
              <a:p>
                <a:pPr marL="0" marR="0" lvl="0" indent="0" defTabSz="914400" eaLnBrk="1" fontAlgn="auto" latinLnBrk="0" hangingPunct="1">
                  <a:lnSpc>
                    <a:spcPct val="107000"/>
                  </a:lnSpc>
                  <a:spcBef>
                    <a:spcPts val="400"/>
                  </a:spcBef>
                  <a:spcAft>
                    <a:spcPts val="400"/>
                  </a:spcAft>
                  <a:buClrTx/>
                  <a:buSzTx/>
                  <a:buFontTx/>
                  <a:buNone/>
                  <a:tabLst/>
                  <a:defRPr/>
                </a:pPr>
                <a:r>
                  <a:rPr lang="en-GB" sz="1000" kern="0" dirty="0">
                    <a:solidFill>
                      <a:srgbClr val="000080"/>
                    </a:solidFill>
                    <a:latin typeface="Arial" panose="020B0604020202020204" pitchFamily="34" charset="0"/>
                    <a:ea typeface="Times New Roman" panose="02020603050405020304" pitchFamily="18" charset="0"/>
                    <a:cs typeface="Arial" panose="020B0604020202020204" pitchFamily="34" charset="0"/>
                  </a:rPr>
                  <a:t>RE Promotion is…</a:t>
                </a:r>
                <a:endParaRPr kumimoji="0" lang="en-GB" sz="1000" i="0" strike="noStrike" kern="0" cap="none" spc="0" normalizeH="0" baseline="0" noProof="0" dirty="0">
                  <a:ln>
                    <a:noFill/>
                  </a:ln>
                  <a:solidFill>
                    <a:srgbClr val="00008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82" name="Rectangle 81">
                <a:extLst>
                  <a:ext uri="{FF2B5EF4-FFF2-40B4-BE49-F238E27FC236}">
                    <a16:creationId xmlns:a16="http://schemas.microsoft.com/office/drawing/2014/main" id="{D980B858-7B45-D64E-731D-8E590B80DA09}"/>
                  </a:ext>
                </a:extLst>
              </p:cNvPr>
              <p:cNvSpPr/>
              <p:nvPr/>
            </p:nvSpPr>
            <p:spPr>
              <a:xfrm>
                <a:off x="6622214" y="5124804"/>
                <a:ext cx="216000" cy="108000"/>
              </a:xfrm>
              <a:prstGeom prst="rect">
                <a:avLst/>
              </a:prstGeom>
              <a:solidFill>
                <a:srgbClr val="4472C4">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3" name="Rectangle 82">
                <a:extLst>
                  <a:ext uri="{FF2B5EF4-FFF2-40B4-BE49-F238E27FC236}">
                    <a16:creationId xmlns:a16="http://schemas.microsoft.com/office/drawing/2014/main" id="{C2B295DC-55B3-D4DF-79C9-152FBF4DA55F}"/>
                  </a:ext>
                </a:extLst>
              </p:cNvPr>
              <p:cNvSpPr/>
              <p:nvPr/>
            </p:nvSpPr>
            <p:spPr>
              <a:xfrm>
                <a:off x="6628842" y="5357532"/>
                <a:ext cx="216000" cy="108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4" name="Rectangle 83">
                <a:extLst>
                  <a:ext uri="{FF2B5EF4-FFF2-40B4-BE49-F238E27FC236}">
                    <a16:creationId xmlns:a16="http://schemas.microsoft.com/office/drawing/2014/main" id="{A685151B-7D5C-337B-F98A-74E053762FEF}"/>
                  </a:ext>
                </a:extLst>
              </p:cNvPr>
              <p:cNvSpPr/>
              <p:nvPr/>
            </p:nvSpPr>
            <p:spPr>
              <a:xfrm>
                <a:off x="6626494" y="5608408"/>
                <a:ext cx="216000" cy="108000"/>
              </a:xfrm>
              <a:prstGeom prst="rect">
                <a:avLst/>
              </a:prstGeom>
              <a:solidFill>
                <a:srgbClr val="D1DFF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5" name="ZoneTexte 84">
                <a:extLst>
                  <a:ext uri="{FF2B5EF4-FFF2-40B4-BE49-F238E27FC236}">
                    <a16:creationId xmlns:a16="http://schemas.microsoft.com/office/drawing/2014/main" id="{EC71E5C1-043C-04CE-2766-572FC3653323}"/>
                  </a:ext>
                </a:extLst>
              </p:cNvPr>
              <p:cNvSpPr txBox="1"/>
              <p:nvPr/>
            </p:nvSpPr>
            <p:spPr>
              <a:xfrm>
                <a:off x="6897995" y="5066900"/>
                <a:ext cx="1072689" cy="2308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dirty="0">
                    <a:ln>
                      <a:noFill/>
                    </a:ln>
                    <a:solidFill>
                      <a:prstClr val="black"/>
                    </a:solidFill>
                    <a:effectLst/>
                    <a:uLnTx/>
                    <a:uFillTx/>
                    <a:latin typeface="Arial" panose="020B0604020202020204" pitchFamily="34" charset="0"/>
                    <a:cs typeface="Arial" panose="020B0604020202020204" pitchFamily="34" charset="0"/>
                  </a:rPr>
                  <a:t>Existing</a:t>
                </a:r>
              </a:p>
            </p:txBody>
          </p:sp>
          <p:sp>
            <p:nvSpPr>
              <p:cNvPr id="86" name="ZoneTexte 85">
                <a:extLst>
                  <a:ext uri="{FF2B5EF4-FFF2-40B4-BE49-F238E27FC236}">
                    <a16:creationId xmlns:a16="http://schemas.microsoft.com/office/drawing/2014/main" id="{188819AF-F550-135D-7A9F-A80220F1393E}"/>
                  </a:ext>
                </a:extLst>
              </p:cNvPr>
              <p:cNvSpPr txBox="1"/>
              <p:nvPr/>
            </p:nvSpPr>
            <p:spPr>
              <a:xfrm>
                <a:off x="6909715" y="5305340"/>
                <a:ext cx="1661104" cy="2308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a:ln>
                      <a:noFill/>
                    </a:ln>
                    <a:solidFill>
                      <a:prstClr val="black"/>
                    </a:solidFill>
                    <a:effectLst/>
                    <a:uLnTx/>
                    <a:uFillTx/>
                    <a:latin typeface="Arial" panose="020B0604020202020204" pitchFamily="34" charset="0"/>
                    <a:cs typeface="Arial" panose="020B0604020202020204" pitchFamily="34" charset="0"/>
                  </a:rPr>
                  <a:t>To be completed/specified</a:t>
                </a:r>
              </a:p>
            </p:txBody>
          </p:sp>
          <p:sp>
            <p:nvSpPr>
              <p:cNvPr id="87" name="ZoneTexte 86">
                <a:extLst>
                  <a:ext uri="{FF2B5EF4-FFF2-40B4-BE49-F238E27FC236}">
                    <a16:creationId xmlns:a16="http://schemas.microsoft.com/office/drawing/2014/main" id="{370C88DE-B21B-24C9-59B3-B790D311180E}"/>
                  </a:ext>
                </a:extLst>
              </p:cNvPr>
              <p:cNvSpPr txBox="1"/>
              <p:nvPr/>
            </p:nvSpPr>
            <p:spPr>
              <a:xfrm>
                <a:off x="6907367" y="5556216"/>
                <a:ext cx="1514746" cy="2308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900" b="0" i="0" u="none" strike="noStrike" kern="0" cap="none" spc="0" normalizeH="0" baseline="0" dirty="0">
                    <a:ln>
                      <a:noFill/>
                    </a:ln>
                    <a:solidFill>
                      <a:prstClr val="black"/>
                    </a:solidFill>
                    <a:effectLst/>
                    <a:uLnTx/>
                    <a:uFillTx/>
                    <a:latin typeface="Arial" panose="020B0604020202020204" pitchFamily="34" charset="0"/>
                    <a:cs typeface="Arial" panose="020B0604020202020204" pitchFamily="34" charset="0"/>
                  </a:rPr>
                  <a:t>To be developed</a:t>
                </a:r>
              </a:p>
            </p:txBody>
          </p:sp>
        </p:grpSp>
        <p:sp>
          <p:nvSpPr>
            <p:cNvPr id="6" name="Forme libre : forme 5">
              <a:extLst>
                <a:ext uri="{FF2B5EF4-FFF2-40B4-BE49-F238E27FC236}">
                  <a16:creationId xmlns:a16="http://schemas.microsoft.com/office/drawing/2014/main" id="{33D3AE6C-4566-1D41-01E8-7FB0CE6545B1}"/>
                </a:ext>
              </a:extLst>
            </p:cNvPr>
            <p:cNvSpPr>
              <a:spLocks noChangeAspect="1"/>
            </p:cNvSpPr>
            <p:nvPr/>
          </p:nvSpPr>
          <p:spPr>
            <a:xfrm>
              <a:off x="6919415" y="2674965"/>
              <a:ext cx="665748" cy="501672"/>
            </a:xfrm>
            <a:custGeom>
              <a:avLst/>
              <a:gdLst>
                <a:gd name="connsiteX0" fmla="*/ 0 w 614149"/>
                <a:gd name="connsiteY0" fmla="*/ 81887 h 438819"/>
                <a:gd name="connsiteX1" fmla="*/ 354841 w 614149"/>
                <a:gd name="connsiteY1" fmla="*/ 54591 h 438819"/>
                <a:gd name="connsiteX2" fmla="*/ 368489 w 614149"/>
                <a:gd name="connsiteY2" fmla="*/ 0 h 438819"/>
                <a:gd name="connsiteX3" fmla="*/ 559558 w 614149"/>
                <a:gd name="connsiteY3" fmla="*/ 27296 h 438819"/>
                <a:gd name="connsiteX4" fmla="*/ 573206 w 614149"/>
                <a:gd name="connsiteY4" fmla="*/ 68239 h 438819"/>
                <a:gd name="connsiteX5" fmla="*/ 532262 w 614149"/>
                <a:gd name="connsiteY5" fmla="*/ 177421 h 438819"/>
                <a:gd name="connsiteX6" fmla="*/ 491319 w 614149"/>
                <a:gd name="connsiteY6" fmla="*/ 204717 h 438819"/>
                <a:gd name="connsiteX7" fmla="*/ 559558 w 614149"/>
                <a:gd name="connsiteY7" fmla="*/ 313899 h 438819"/>
                <a:gd name="connsiteX8" fmla="*/ 614149 w 614149"/>
                <a:gd name="connsiteY8" fmla="*/ 395785 h 438819"/>
                <a:gd name="connsiteX9" fmla="*/ 600501 w 614149"/>
                <a:gd name="connsiteY9" fmla="*/ 436729 h 438819"/>
                <a:gd name="connsiteX10" fmla="*/ 504967 w 614149"/>
                <a:gd name="connsiteY10" fmla="*/ 423081 h 438819"/>
                <a:gd name="connsiteX11" fmla="*/ 313898 w 614149"/>
                <a:gd name="connsiteY11" fmla="*/ 395785 h 438819"/>
                <a:gd name="connsiteX12" fmla="*/ 272955 w 614149"/>
                <a:gd name="connsiteY12" fmla="*/ 368490 h 438819"/>
                <a:gd name="connsiteX13" fmla="*/ 191068 w 614149"/>
                <a:gd name="connsiteY13" fmla="*/ 341194 h 438819"/>
                <a:gd name="connsiteX14" fmla="*/ 136477 w 614149"/>
                <a:gd name="connsiteY14" fmla="*/ 259308 h 438819"/>
                <a:gd name="connsiteX15" fmla="*/ 54591 w 614149"/>
                <a:gd name="connsiteY15" fmla="*/ 204717 h 438819"/>
                <a:gd name="connsiteX16" fmla="*/ 13647 w 614149"/>
                <a:gd name="connsiteY16" fmla="*/ 177421 h 438819"/>
                <a:gd name="connsiteX17" fmla="*/ 13647 w 614149"/>
                <a:gd name="connsiteY17" fmla="*/ 136478 h 438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14149" h="438819">
                  <a:moveTo>
                    <a:pt x="0" y="81887"/>
                  </a:moveTo>
                  <a:cubicBezTo>
                    <a:pt x="118280" y="72788"/>
                    <a:pt x="239036" y="80326"/>
                    <a:pt x="354841" y="54591"/>
                  </a:cubicBezTo>
                  <a:cubicBezTo>
                    <a:pt x="373151" y="50522"/>
                    <a:pt x="349896" y="2479"/>
                    <a:pt x="368489" y="0"/>
                  </a:cubicBezTo>
                  <a:lnTo>
                    <a:pt x="559558" y="27296"/>
                  </a:lnTo>
                  <a:cubicBezTo>
                    <a:pt x="564107" y="40944"/>
                    <a:pt x="573206" y="53853"/>
                    <a:pt x="573206" y="68239"/>
                  </a:cubicBezTo>
                  <a:cubicBezTo>
                    <a:pt x="573206" y="93950"/>
                    <a:pt x="547791" y="158786"/>
                    <a:pt x="532262" y="177421"/>
                  </a:cubicBezTo>
                  <a:cubicBezTo>
                    <a:pt x="521761" y="190022"/>
                    <a:pt x="504967" y="195618"/>
                    <a:pt x="491319" y="204717"/>
                  </a:cubicBezTo>
                  <a:cubicBezTo>
                    <a:pt x="543185" y="334377"/>
                    <a:pt x="487583" y="221359"/>
                    <a:pt x="559558" y="313899"/>
                  </a:cubicBezTo>
                  <a:cubicBezTo>
                    <a:pt x="579698" y="339794"/>
                    <a:pt x="614149" y="395785"/>
                    <a:pt x="614149" y="395785"/>
                  </a:cubicBezTo>
                  <a:cubicBezTo>
                    <a:pt x="609600" y="409433"/>
                    <a:pt x="614458" y="433240"/>
                    <a:pt x="600501" y="436729"/>
                  </a:cubicBezTo>
                  <a:cubicBezTo>
                    <a:pt x="569294" y="444531"/>
                    <a:pt x="536697" y="428369"/>
                    <a:pt x="504967" y="423081"/>
                  </a:cubicBezTo>
                  <a:cubicBezTo>
                    <a:pt x="331154" y="394112"/>
                    <a:pt x="575534" y="424856"/>
                    <a:pt x="313898" y="395785"/>
                  </a:cubicBezTo>
                  <a:cubicBezTo>
                    <a:pt x="300250" y="386687"/>
                    <a:pt x="287944" y="375152"/>
                    <a:pt x="272955" y="368490"/>
                  </a:cubicBezTo>
                  <a:cubicBezTo>
                    <a:pt x="246663" y="356805"/>
                    <a:pt x="191068" y="341194"/>
                    <a:pt x="191068" y="341194"/>
                  </a:cubicBezTo>
                  <a:cubicBezTo>
                    <a:pt x="175127" y="293369"/>
                    <a:pt x="182483" y="295090"/>
                    <a:pt x="136477" y="259308"/>
                  </a:cubicBezTo>
                  <a:cubicBezTo>
                    <a:pt x="110582" y="239168"/>
                    <a:pt x="81886" y="222914"/>
                    <a:pt x="54591" y="204717"/>
                  </a:cubicBezTo>
                  <a:cubicBezTo>
                    <a:pt x="40943" y="195618"/>
                    <a:pt x="13647" y="193824"/>
                    <a:pt x="13647" y="177421"/>
                  </a:cubicBezTo>
                  <a:lnTo>
                    <a:pt x="13647" y="136478"/>
                  </a:lnTo>
                </a:path>
              </a:pathLst>
            </a:custGeom>
            <a:solidFill>
              <a:srgbClr val="D1DFF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xmlns:p14="http://schemas.microsoft.com/office/powerpoint/2010/main">
          <mc:Choice Requires="p14">
            <p:contentPart p14:bwMode="auto" r:id="rId2">
              <p14:nvContentPartPr>
                <p14:cNvPr id="78" name="Encre 77">
                  <a:extLst>
                    <a:ext uri="{FF2B5EF4-FFF2-40B4-BE49-F238E27FC236}">
                      <a16:creationId xmlns:a16="http://schemas.microsoft.com/office/drawing/2014/main" id="{F1CA6E4D-BCCF-36C6-6AAB-6A587B9A0C46}"/>
                    </a:ext>
                  </a:extLst>
                </p14:cNvPr>
                <p14:cNvContentPartPr>
                  <a14:cpLocks xmlns:a14="http://schemas.microsoft.com/office/drawing/2010/main" noChangeAspect="1"/>
                </p14:cNvContentPartPr>
                <p14:nvPr/>
              </p14:nvContentPartPr>
              <p14:xfrm>
                <a:off x="6895943" y="2577637"/>
                <a:ext cx="684000" cy="295650"/>
              </p14:xfrm>
            </p:contentPart>
          </mc:Choice>
          <mc:Fallback xmlns="">
            <p:pic>
              <p:nvPicPr>
                <p:cNvPr id="78" name="Encre 77">
                  <a:extLst>
                    <a:ext uri="{FF2B5EF4-FFF2-40B4-BE49-F238E27FC236}">
                      <a16:creationId xmlns:a16="http://schemas.microsoft.com/office/drawing/2014/main" id="{F1CA6E4D-BCCF-36C6-6AAB-6A587B9A0C46}"/>
                    </a:ext>
                  </a:extLst>
                </p:cNvPr>
                <p:cNvPicPr>
                  <a:picLocks noChangeAspect="1"/>
                </p:cNvPicPr>
                <p:nvPr/>
              </p:nvPicPr>
              <p:blipFill>
                <a:blip r:embed="rId3"/>
                <a:stretch>
                  <a:fillRect/>
                </a:stretch>
              </p:blipFill>
              <p:spPr>
                <a:xfrm>
                  <a:off x="6889466" y="2571163"/>
                  <a:ext cx="696234" cy="307879"/>
                </a:xfrm>
                <a:prstGeom prst="rect">
                  <a:avLst/>
                </a:prstGeom>
              </p:spPr>
            </p:pic>
          </mc:Fallback>
        </mc:AlternateContent>
      </p:grpSp>
      <p:sp>
        <p:nvSpPr>
          <p:cNvPr id="88" name="ZoneTexte 87">
            <a:extLst>
              <a:ext uri="{FF2B5EF4-FFF2-40B4-BE49-F238E27FC236}">
                <a16:creationId xmlns:a16="http://schemas.microsoft.com/office/drawing/2014/main" id="{48CB08F8-0F2C-FFAB-57D8-7C24EEA4F2C2}"/>
              </a:ext>
            </a:extLst>
          </p:cNvPr>
          <p:cNvSpPr txBox="1"/>
          <p:nvPr/>
        </p:nvSpPr>
        <p:spPr>
          <a:xfrm>
            <a:off x="370217" y="1377667"/>
            <a:ext cx="3115933" cy="276999"/>
          </a:xfrm>
          <a:prstGeom prst="rect">
            <a:avLst/>
          </a:prstGeom>
          <a:noFill/>
        </p:spPr>
        <p:txBody>
          <a:bodyPr wrap="square" rtlCol="0">
            <a:spAutoFit/>
          </a:bodyPr>
          <a:lstStyle/>
          <a:p>
            <a:pPr algn="l"/>
            <a:r>
              <a:rPr lang="en-GB" sz="1200" b="1" dirty="0">
                <a:solidFill>
                  <a:srgbClr val="002060"/>
                </a:solidFill>
                <a:latin typeface="Arial" panose="020B0604020202020204" pitchFamily="34" charset="0"/>
                <a:cs typeface="Arial" panose="020B0604020202020204" pitchFamily="34" charset="0"/>
              </a:rPr>
              <a:t>Key legal &amp; regulatory recurring gaps</a:t>
            </a:r>
          </a:p>
        </p:txBody>
      </p:sp>
    </p:spTree>
    <p:extLst>
      <p:ext uri="{BB962C8B-B14F-4D97-AF65-F5344CB8AC3E}">
        <p14:creationId xmlns:p14="http://schemas.microsoft.com/office/powerpoint/2010/main" val="3001443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FB66C35-7C28-00CE-FB12-DFE517E055F3}"/>
              </a:ext>
            </a:extLst>
          </p:cNvPr>
          <p:cNvSpPr txBox="1"/>
          <p:nvPr/>
        </p:nvSpPr>
        <p:spPr>
          <a:xfrm>
            <a:off x="0" y="2307030"/>
            <a:ext cx="9143999" cy="1446550"/>
          </a:xfrm>
          <a:prstGeom prst="rect">
            <a:avLst/>
          </a:prstGeom>
          <a:noFill/>
        </p:spPr>
        <p:txBody>
          <a:bodyPr wrap="square">
            <a:spAutoFit/>
          </a:bodyPr>
          <a:lstStyle/>
          <a:p>
            <a:pPr algn="ctr"/>
            <a:r>
              <a:rPr lang="en-GB" sz="2000" b="1" dirty="0">
                <a:solidFill>
                  <a:srgbClr val="0070C0"/>
                </a:solidFill>
                <a:latin typeface="Arial" panose="020B0604020202020204" pitchFamily="34" charset="0"/>
                <a:cs typeface="Arial" panose="020B0604020202020204" pitchFamily="34" charset="0"/>
              </a:rPr>
              <a:t>THANK YOU FOR YOUR ATTENTION</a:t>
            </a:r>
          </a:p>
          <a:p>
            <a:pPr algn="ctr"/>
            <a:endParaRPr lang="en-GB" b="1" dirty="0">
              <a:solidFill>
                <a:srgbClr val="0070C0"/>
              </a:solidFill>
              <a:latin typeface="Arial" panose="020B0604020202020204" pitchFamily="34" charset="0"/>
              <a:cs typeface="Arial" panose="020B0604020202020204" pitchFamily="34" charset="0"/>
            </a:endParaRPr>
          </a:p>
          <a:p>
            <a:pPr algn="ctr"/>
            <a:endParaRPr lang="en-GB" b="1" dirty="0">
              <a:solidFill>
                <a:srgbClr val="0070C0"/>
              </a:solidFill>
              <a:latin typeface="Arial" panose="020B0604020202020204" pitchFamily="34" charset="0"/>
              <a:cs typeface="Arial" panose="020B0604020202020204" pitchFamily="34" charset="0"/>
            </a:endParaRPr>
          </a:p>
          <a:p>
            <a:pPr algn="ctr"/>
            <a:endParaRPr lang="en-GB" b="1" dirty="0">
              <a:solidFill>
                <a:srgbClr val="0070C0"/>
              </a:solidFill>
              <a:latin typeface="Arial" panose="020B0604020202020204" pitchFamily="34" charset="0"/>
              <a:cs typeface="Arial" panose="020B0604020202020204" pitchFamily="34" charset="0"/>
            </a:endParaRPr>
          </a:p>
          <a:p>
            <a:pPr algn="ctr"/>
            <a:endParaRPr lang="en-GB" sz="1400" b="1" dirty="0">
              <a:solidFill>
                <a:srgbClr val="002060"/>
              </a:solidFill>
              <a:latin typeface="Arial" panose="020B0604020202020204" pitchFamily="34" charset="0"/>
              <a:cs typeface="Arial" panose="020B0604020202020204" pitchFamily="34" charset="0"/>
            </a:endParaRPr>
          </a:p>
        </p:txBody>
      </p:sp>
      <p:graphicFrame>
        <p:nvGraphicFramePr>
          <p:cNvPr id="4" name="Tableau 4">
            <a:extLst>
              <a:ext uri="{FF2B5EF4-FFF2-40B4-BE49-F238E27FC236}">
                <a16:creationId xmlns:a16="http://schemas.microsoft.com/office/drawing/2014/main" id="{92F27A02-FA0C-83F2-F28A-13D841288E7B}"/>
              </a:ext>
            </a:extLst>
          </p:cNvPr>
          <p:cNvGraphicFramePr>
            <a:graphicFrameLocks noGrp="1"/>
          </p:cNvGraphicFramePr>
          <p:nvPr>
            <p:extLst>
              <p:ext uri="{D42A27DB-BD31-4B8C-83A1-F6EECF244321}">
                <p14:modId xmlns:p14="http://schemas.microsoft.com/office/powerpoint/2010/main" val="3111551642"/>
              </p:ext>
            </p:extLst>
          </p:nvPr>
        </p:nvGraphicFramePr>
        <p:xfrm>
          <a:off x="1538288" y="3425839"/>
          <a:ext cx="6096000" cy="10363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421478576"/>
                    </a:ext>
                  </a:extLst>
                </a:gridCol>
                <a:gridCol w="3048000">
                  <a:extLst>
                    <a:ext uri="{9D8B030D-6E8A-4147-A177-3AD203B41FA5}">
                      <a16:colId xmlns:a16="http://schemas.microsoft.com/office/drawing/2014/main" val="3893931998"/>
                    </a:ext>
                  </a:extLst>
                </a:gridCol>
              </a:tblGrid>
              <a:tr h="0">
                <a:tc>
                  <a:txBody>
                    <a:bodyPr/>
                    <a:lstStyle/>
                    <a:p>
                      <a:pPr algn="r"/>
                      <a:r>
                        <a:rPr kumimoji="0" lang="en-GB" sz="12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Georges KAMAR </a:t>
                      </a:r>
                      <a:endParaRPr lang="fr-FR" sz="1600" dirty="0">
                        <a:latin typeface="Arial" panose="020B0604020202020204" pitchFamily="34" charset="0"/>
                        <a:cs typeface="Arial" panose="020B0604020202020204" pitchFamily="34" charset="0"/>
                      </a:endParaRPr>
                    </a:p>
                  </a:txBody>
                  <a:tcPr>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georges.kamar@eutaf.eu</a:t>
                      </a:r>
                      <a:endParaRPr kumimoji="0" lang="en-GB" sz="1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algn="l"/>
                      <a:endParaRPr lang="fr-FR" sz="1600" dirty="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943715868"/>
                  </a:ext>
                </a:extLst>
              </a:tr>
              <a:tr h="0">
                <a:tc>
                  <a:txBody>
                    <a:bodyPr/>
                    <a:lstStyle/>
                    <a:p>
                      <a:pPr algn="r"/>
                      <a:r>
                        <a:rPr kumimoji="0" lang="en-GB" sz="12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Patrick TROLLIET</a:t>
                      </a:r>
                      <a:endParaRPr lang="fr-FR" sz="1600" dirty="0">
                        <a:latin typeface="Arial" panose="020B0604020202020204" pitchFamily="34" charset="0"/>
                        <a:cs typeface="Arial" panose="020B0604020202020204" pitchFamily="34" charset="0"/>
                      </a:endParaRPr>
                    </a:p>
                  </a:txBody>
                  <a:tcPr>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experttp15@gmail.com</a:t>
                      </a:r>
                      <a:r>
                        <a:rPr kumimoji="0" lang="en-GB" sz="12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 </a:t>
                      </a:r>
                    </a:p>
                    <a:p>
                      <a:pPr algn="l"/>
                      <a:endParaRPr lang="fr-FR" sz="1600" dirty="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2750197637"/>
                  </a:ext>
                </a:extLst>
              </a:tr>
            </a:tbl>
          </a:graphicData>
        </a:graphic>
      </p:graphicFrame>
      <p:cxnSp>
        <p:nvCxnSpPr>
          <p:cNvPr id="3" name="Connecteur droit 2">
            <a:extLst>
              <a:ext uri="{FF2B5EF4-FFF2-40B4-BE49-F238E27FC236}">
                <a16:creationId xmlns:a16="http://schemas.microsoft.com/office/drawing/2014/main" id="{7EDBF927-89C1-27E8-21C4-D61671B22C4A}"/>
              </a:ext>
            </a:extLst>
          </p:cNvPr>
          <p:cNvCxnSpPr/>
          <p:nvPr/>
        </p:nvCxnSpPr>
        <p:spPr>
          <a:xfrm>
            <a:off x="4586289" y="3466931"/>
            <a:ext cx="0" cy="252000"/>
          </a:xfrm>
          <a:prstGeom prst="line">
            <a:avLst/>
          </a:prstGeom>
          <a:ln w="635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 name="Connecteur droit 4">
            <a:extLst>
              <a:ext uri="{FF2B5EF4-FFF2-40B4-BE49-F238E27FC236}">
                <a16:creationId xmlns:a16="http://schemas.microsoft.com/office/drawing/2014/main" id="{C0965CBE-1DFE-DDAC-4DD5-0B08AC353CDE}"/>
              </a:ext>
            </a:extLst>
          </p:cNvPr>
          <p:cNvCxnSpPr/>
          <p:nvPr/>
        </p:nvCxnSpPr>
        <p:spPr>
          <a:xfrm>
            <a:off x="4581521" y="3947955"/>
            <a:ext cx="0" cy="252000"/>
          </a:xfrm>
          <a:prstGeom prst="line">
            <a:avLst/>
          </a:prstGeom>
          <a:ln w="635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467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e 16">
            <a:extLst>
              <a:ext uri="{FF2B5EF4-FFF2-40B4-BE49-F238E27FC236}">
                <a16:creationId xmlns:a16="http://schemas.microsoft.com/office/drawing/2014/main" id="{5B9B150B-2006-3CB9-1EE7-54004FADA17C}"/>
              </a:ext>
            </a:extLst>
          </p:cNvPr>
          <p:cNvGrpSpPr/>
          <p:nvPr/>
        </p:nvGrpSpPr>
        <p:grpSpPr>
          <a:xfrm>
            <a:off x="838200" y="2057392"/>
            <a:ext cx="7469152" cy="3888000"/>
            <a:chOff x="838200" y="2100256"/>
            <a:chExt cx="7469152" cy="3888000"/>
          </a:xfrm>
        </p:grpSpPr>
        <p:grpSp>
          <p:nvGrpSpPr>
            <p:cNvPr id="2" name="Groupe 1">
              <a:extLst>
                <a:ext uri="{FF2B5EF4-FFF2-40B4-BE49-F238E27FC236}">
                  <a16:creationId xmlns:a16="http://schemas.microsoft.com/office/drawing/2014/main" id="{CD47F1A7-9299-5BF7-EBBB-3DE29482A774}"/>
                </a:ext>
              </a:extLst>
            </p:cNvPr>
            <p:cNvGrpSpPr>
              <a:grpSpLocks noChangeAspect="1"/>
            </p:cNvGrpSpPr>
            <p:nvPr/>
          </p:nvGrpSpPr>
          <p:grpSpPr>
            <a:xfrm>
              <a:off x="838200" y="2100256"/>
              <a:ext cx="7469152" cy="3888000"/>
              <a:chOff x="1096453" y="2031999"/>
              <a:chExt cx="7075330" cy="3683000"/>
            </a:xfrm>
          </p:grpSpPr>
          <p:grpSp>
            <p:nvGrpSpPr>
              <p:cNvPr id="3" name="Group 32">
                <a:extLst>
                  <a:ext uri="{FF2B5EF4-FFF2-40B4-BE49-F238E27FC236}">
                    <a16:creationId xmlns:a16="http://schemas.microsoft.com/office/drawing/2014/main" id="{FC153215-B40B-FBF3-CD3D-42761A64F273}"/>
                  </a:ext>
                </a:extLst>
              </p:cNvPr>
              <p:cNvGrpSpPr/>
              <p:nvPr/>
            </p:nvGrpSpPr>
            <p:grpSpPr>
              <a:xfrm>
                <a:off x="5621005" y="2057399"/>
                <a:ext cx="2550778" cy="3657600"/>
                <a:chOff x="530572" y="1341120"/>
                <a:chExt cx="873032" cy="1584960"/>
              </a:xfrm>
            </p:grpSpPr>
            <p:sp>
              <p:nvSpPr>
                <p:cNvPr id="13" name="Rectangle 12">
                  <a:extLst>
                    <a:ext uri="{FF2B5EF4-FFF2-40B4-BE49-F238E27FC236}">
                      <a16:creationId xmlns:a16="http://schemas.microsoft.com/office/drawing/2014/main" id="{9A0BBDF1-3145-664D-3F68-4A05A439131E}"/>
                    </a:ext>
                  </a:extLst>
                </p:cNvPr>
                <p:cNvSpPr/>
                <p:nvPr/>
              </p:nvSpPr>
              <p:spPr>
                <a:xfrm>
                  <a:off x="530572" y="1341120"/>
                  <a:ext cx="872529" cy="396240"/>
                </a:xfrm>
                <a:prstGeom prst="rect">
                  <a:avLst/>
                </a:prstGeom>
                <a:solidFill>
                  <a:srgbClr val="FFFFFF"/>
                </a:solidFill>
                <a:ln w="12700" cap="flat" cmpd="sng" algn="ctr">
                  <a:noFill/>
                  <a:prstDash val="solid"/>
                  <a:miter lim="800000"/>
                </a:ln>
                <a:effectLst/>
              </p:spPr>
              <p:txBody>
                <a:bodyPr rtlCol="0" anchor="ctr"/>
                <a:lstStyle/>
                <a:p>
                  <a:pPr marL="108000" marR="0" lvl="0" indent="-108000" algn="ctr"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Tariff principles, cost reflective tariff structure &amp; methodology, and tariff regulation</a:t>
                  </a:r>
                </a:p>
              </p:txBody>
            </p:sp>
            <p:sp>
              <p:nvSpPr>
                <p:cNvPr id="14" name="Rectangle 13">
                  <a:extLst>
                    <a:ext uri="{FF2B5EF4-FFF2-40B4-BE49-F238E27FC236}">
                      <a16:creationId xmlns:a16="http://schemas.microsoft.com/office/drawing/2014/main" id="{C5EA5EFB-1332-8112-D27B-1B12D4F8BFA2}"/>
                    </a:ext>
                  </a:extLst>
                </p:cNvPr>
                <p:cNvSpPr/>
                <p:nvPr/>
              </p:nvSpPr>
              <p:spPr>
                <a:xfrm>
                  <a:off x="533502" y="1737360"/>
                  <a:ext cx="867172" cy="396240"/>
                </a:xfrm>
                <a:prstGeom prst="rect">
                  <a:avLst/>
                </a:prstGeom>
                <a:solidFill>
                  <a:srgbClr val="FFFFFF">
                    <a:lumMod val="95000"/>
                  </a:srgbClr>
                </a:solidFill>
                <a:ln w="12700" cap="flat" cmpd="sng" algn="ctr">
                  <a:noFill/>
                  <a:prstDash val="solid"/>
                  <a:miter lim="800000"/>
                </a:ln>
                <a:effectLst/>
              </p:spPr>
              <p:txBody>
                <a:bodyPr rtlCol="0" anchor="ctr"/>
                <a:lstStyle/>
                <a:p>
                  <a:pPr marL="108000" marR="0" lvl="0" indent="-108000" algn="ctr"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ea typeface="+mn-ea"/>
                      <a:cs typeface="Arial" panose="020B0604020202020204" pitchFamily="34" charset="0"/>
                    </a:rPr>
                    <a:t>Incentives for renewable energy (RE), including granting priority network access authorizations, and fiscal and custom exemptions</a:t>
                  </a:r>
                </a:p>
              </p:txBody>
            </p:sp>
            <p:sp>
              <p:nvSpPr>
                <p:cNvPr id="15" name="Rectangle 14">
                  <a:extLst>
                    <a:ext uri="{FF2B5EF4-FFF2-40B4-BE49-F238E27FC236}">
                      <a16:creationId xmlns:a16="http://schemas.microsoft.com/office/drawing/2014/main" id="{593D8F6C-E81B-5EA6-6358-839720D88618}"/>
                    </a:ext>
                  </a:extLst>
                </p:cNvPr>
                <p:cNvSpPr/>
                <p:nvPr/>
              </p:nvSpPr>
              <p:spPr>
                <a:xfrm>
                  <a:off x="531990" y="2133600"/>
                  <a:ext cx="871614" cy="396240"/>
                </a:xfrm>
                <a:prstGeom prst="rect">
                  <a:avLst/>
                </a:prstGeom>
                <a:solidFill>
                  <a:srgbClr val="FFFFFF"/>
                </a:solidFill>
                <a:ln w="12700" cap="flat" cmpd="sng" algn="ctr">
                  <a:noFill/>
                  <a:prstDash val="solid"/>
                  <a:miter lim="800000"/>
                </a:ln>
                <a:effectLst/>
              </p:spPr>
              <p:txBody>
                <a:bodyPr rtlCol="0" anchor="ctr"/>
                <a:lstStyle/>
                <a:p>
                  <a:pPr marL="108000" marR="0" lvl="0" indent="-108000" algn="ctr"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Grid code and a distribution code, with Specific Technical Regulations for Variable RE</a:t>
                  </a:r>
                </a:p>
              </p:txBody>
            </p:sp>
            <p:sp>
              <p:nvSpPr>
                <p:cNvPr id="16" name="Rectangle 15">
                  <a:extLst>
                    <a:ext uri="{FF2B5EF4-FFF2-40B4-BE49-F238E27FC236}">
                      <a16:creationId xmlns:a16="http://schemas.microsoft.com/office/drawing/2014/main" id="{1A4441CC-196B-2D82-68E8-EA0992D85623}"/>
                    </a:ext>
                  </a:extLst>
                </p:cNvPr>
                <p:cNvSpPr/>
                <p:nvPr/>
              </p:nvSpPr>
              <p:spPr>
                <a:xfrm>
                  <a:off x="531990" y="2529840"/>
                  <a:ext cx="867172" cy="396240"/>
                </a:xfrm>
                <a:prstGeom prst="rect">
                  <a:avLst/>
                </a:prstGeom>
                <a:solidFill>
                  <a:srgbClr val="FFFFFF">
                    <a:lumMod val="95000"/>
                  </a:srgbClr>
                </a:solidFill>
                <a:ln w="12700" cap="flat" cmpd="sng" algn="ctr">
                  <a:noFill/>
                  <a:prstDash val="solid"/>
                  <a:miter lim="800000"/>
                </a:ln>
                <a:effectLst/>
              </p:spPr>
              <p:txBody>
                <a:bodyPr rtlCol="0" anchor="ctr"/>
                <a:lstStyle/>
                <a:p>
                  <a:pPr marL="108000" marR="0" lvl="0" indent="-108000" algn="ctr"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Clear and transparent power purchase agreement (PPA)</a:t>
                  </a:r>
                </a:p>
              </p:txBody>
            </p:sp>
          </p:grpSp>
          <p:sp>
            <p:nvSpPr>
              <p:cNvPr id="4" name="Freeform: Shape 63">
                <a:extLst>
                  <a:ext uri="{FF2B5EF4-FFF2-40B4-BE49-F238E27FC236}">
                    <a16:creationId xmlns:a16="http://schemas.microsoft.com/office/drawing/2014/main" id="{D928FE5A-3B25-9FAC-BE02-80CAA9741FFD}"/>
                  </a:ext>
                </a:extLst>
              </p:cNvPr>
              <p:cNvSpPr/>
              <p:nvPr/>
            </p:nvSpPr>
            <p:spPr>
              <a:xfrm rot="10800000">
                <a:off x="4922113" y="2057399"/>
                <a:ext cx="641903" cy="3657600"/>
              </a:xfrm>
              <a:custGeom>
                <a:avLst/>
                <a:gdLst>
                  <a:gd name="connsiteX0" fmla="*/ 855870 w 855870"/>
                  <a:gd name="connsiteY0" fmla="*/ 3444240 h 3444240"/>
                  <a:gd name="connsiteX1" fmla="*/ 563878 w 855870"/>
                  <a:gd name="connsiteY1" fmla="*/ 3444240 h 3444240"/>
                  <a:gd name="connsiteX2" fmla="*/ 291992 w 855870"/>
                  <a:gd name="connsiteY2" fmla="*/ 3444240 h 3444240"/>
                  <a:gd name="connsiteX3" fmla="*/ 167258 w 855870"/>
                  <a:gd name="connsiteY3" fmla="*/ 3444240 h 3444240"/>
                  <a:gd name="connsiteX4" fmla="*/ 157213 w 855870"/>
                  <a:gd name="connsiteY4" fmla="*/ 3438788 h 3444240"/>
                  <a:gd name="connsiteX5" fmla="*/ 0 w 855870"/>
                  <a:gd name="connsiteY5" fmla="*/ 3143106 h 3444240"/>
                  <a:gd name="connsiteX6" fmla="*/ 0 w 855870"/>
                  <a:gd name="connsiteY6" fmla="*/ 301133 h 3444240"/>
                  <a:gd name="connsiteX7" fmla="*/ 157213 w 855870"/>
                  <a:gd name="connsiteY7" fmla="*/ 5451 h 3444240"/>
                  <a:gd name="connsiteX8" fmla="*/ 167256 w 855870"/>
                  <a:gd name="connsiteY8" fmla="*/ 0 h 3444240"/>
                  <a:gd name="connsiteX9" fmla="*/ 291992 w 855870"/>
                  <a:gd name="connsiteY9" fmla="*/ 0 h 3444240"/>
                  <a:gd name="connsiteX10" fmla="*/ 563878 w 855870"/>
                  <a:gd name="connsiteY10" fmla="*/ 0 h 3444240"/>
                  <a:gd name="connsiteX11" fmla="*/ 855870 w 855870"/>
                  <a:gd name="connsiteY11" fmla="*/ 0 h 3444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55870" h="3444240">
                    <a:moveTo>
                      <a:pt x="855870" y="3444240"/>
                    </a:moveTo>
                    <a:lnTo>
                      <a:pt x="563878" y="3444240"/>
                    </a:lnTo>
                    <a:lnTo>
                      <a:pt x="291992" y="3444240"/>
                    </a:lnTo>
                    <a:lnTo>
                      <a:pt x="167258" y="3444240"/>
                    </a:lnTo>
                    <a:lnTo>
                      <a:pt x="157213" y="3438788"/>
                    </a:lnTo>
                    <a:cubicBezTo>
                      <a:pt x="62362" y="3374708"/>
                      <a:pt x="0" y="3266190"/>
                      <a:pt x="0" y="3143106"/>
                    </a:cubicBezTo>
                    <a:lnTo>
                      <a:pt x="0" y="301133"/>
                    </a:lnTo>
                    <a:cubicBezTo>
                      <a:pt x="0" y="178049"/>
                      <a:pt x="62362" y="69531"/>
                      <a:pt x="157213" y="5451"/>
                    </a:cubicBezTo>
                    <a:lnTo>
                      <a:pt x="167256" y="0"/>
                    </a:lnTo>
                    <a:lnTo>
                      <a:pt x="291992" y="0"/>
                    </a:lnTo>
                    <a:lnTo>
                      <a:pt x="563878" y="0"/>
                    </a:lnTo>
                    <a:lnTo>
                      <a:pt x="855870" y="0"/>
                    </a:lnTo>
                    <a:close/>
                  </a:path>
                </a:pathLst>
              </a:custGeom>
              <a:solidFill>
                <a:srgbClr val="F0EEEF"/>
              </a:solid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1">
                  <a:ln>
                    <a:noFill/>
                  </a:ln>
                  <a:solidFill>
                    <a:prstClr val="white"/>
                  </a:solidFill>
                  <a:effectLst/>
                  <a:uLnTx/>
                  <a:uFillTx/>
                  <a:latin typeface="Arial" panose="020B0604020202020204" pitchFamily="34" charset="0"/>
                  <a:cs typeface="Arial" panose="020B0604020202020204" pitchFamily="34" charset="0"/>
                </a:endParaRPr>
              </a:p>
            </p:txBody>
          </p:sp>
          <p:grpSp>
            <p:nvGrpSpPr>
              <p:cNvPr id="5" name="Group 38">
                <a:extLst>
                  <a:ext uri="{FF2B5EF4-FFF2-40B4-BE49-F238E27FC236}">
                    <a16:creationId xmlns:a16="http://schemas.microsoft.com/office/drawing/2014/main" id="{0822130F-1DF6-6AD1-937C-56B6AB8B7B02}"/>
                  </a:ext>
                </a:extLst>
              </p:cNvPr>
              <p:cNvGrpSpPr/>
              <p:nvPr/>
            </p:nvGrpSpPr>
            <p:grpSpPr>
              <a:xfrm>
                <a:off x="1096453" y="2057399"/>
                <a:ext cx="2616925" cy="3657600"/>
                <a:chOff x="381000" y="1341120"/>
                <a:chExt cx="898690" cy="1584960"/>
              </a:xfrm>
            </p:grpSpPr>
            <p:sp>
              <p:nvSpPr>
                <p:cNvPr id="9" name="Rectangle 8">
                  <a:extLst>
                    <a:ext uri="{FF2B5EF4-FFF2-40B4-BE49-F238E27FC236}">
                      <a16:creationId xmlns:a16="http://schemas.microsoft.com/office/drawing/2014/main" id="{B5391BF5-8F8D-1AE2-105F-7865E784C357}"/>
                    </a:ext>
                  </a:extLst>
                </p:cNvPr>
                <p:cNvSpPr/>
                <p:nvPr/>
              </p:nvSpPr>
              <p:spPr>
                <a:xfrm>
                  <a:off x="381000" y="1341120"/>
                  <a:ext cx="898690" cy="396240"/>
                </a:xfrm>
                <a:prstGeom prst="rect">
                  <a:avLst/>
                </a:prstGeom>
                <a:solidFill>
                  <a:srgbClr val="FFFFFF">
                    <a:lumMod val="95000"/>
                  </a:srgbClr>
                </a:solidFill>
                <a:ln w="12700" cap="flat" cmpd="sng" algn="ctr">
                  <a:noFill/>
                  <a:prstDash val="solid"/>
                  <a:miter lim="800000"/>
                </a:ln>
                <a:effectLst/>
              </p:spPr>
              <p:txBody>
                <a:bodyPr rtlCol="0" anchor="ctr"/>
                <a:lstStyle/>
                <a:p>
                  <a:pPr marL="108000" marR="0" lvl="0" indent="-108000" algn="ctr"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Unbundling – Establish an independent TSO</a:t>
                  </a:r>
                </a:p>
              </p:txBody>
            </p:sp>
            <p:sp>
              <p:nvSpPr>
                <p:cNvPr id="10" name="Rectangle 9">
                  <a:extLst>
                    <a:ext uri="{FF2B5EF4-FFF2-40B4-BE49-F238E27FC236}">
                      <a16:creationId xmlns:a16="http://schemas.microsoft.com/office/drawing/2014/main" id="{3CF9446F-4DF8-9F4F-F5CE-E686404C0CEB}"/>
                    </a:ext>
                  </a:extLst>
                </p:cNvPr>
                <p:cNvSpPr/>
                <p:nvPr/>
              </p:nvSpPr>
              <p:spPr>
                <a:xfrm>
                  <a:off x="381000" y="1737360"/>
                  <a:ext cx="882481" cy="396240"/>
                </a:xfrm>
                <a:prstGeom prst="rect">
                  <a:avLst/>
                </a:prstGeom>
                <a:solidFill>
                  <a:srgbClr val="FFFFFF"/>
                </a:solidFill>
                <a:ln w="12700" cap="flat" cmpd="sng" algn="ctr">
                  <a:noFill/>
                  <a:prstDash val="solid"/>
                  <a:miter lim="800000"/>
                </a:ln>
                <a:effectLst/>
              </p:spPr>
              <p:txBody>
                <a:bodyPr rtlCol="0" anchor="ctr"/>
                <a:lstStyle/>
                <a:p>
                  <a:pPr marL="108000" marR="0" lvl="0" indent="-108000" algn="ctr"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Competition and (gradual) opening of the sector to new market players</a:t>
                  </a:r>
                </a:p>
              </p:txBody>
            </p:sp>
            <p:sp>
              <p:nvSpPr>
                <p:cNvPr id="11" name="Rectangle 10">
                  <a:extLst>
                    <a:ext uri="{FF2B5EF4-FFF2-40B4-BE49-F238E27FC236}">
                      <a16:creationId xmlns:a16="http://schemas.microsoft.com/office/drawing/2014/main" id="{A9BD20E7-AD8E-3701-B5C3-94243A9D83AA}"/>
                    </a:ext>
                  </a:extLst>
                </p:cNvPr>
                <p:cNvSpPr/>
                <p:nvPr/>
              </p:nvSpPr>
              <p:spPr>
                <a:xfrm>
                  <a:off x="381000" y="2133600"/>
                  <a:ext cx="882481" cy="396240"/>
                </a:xfrm>
                <a:prstGeom prst="rect">
                  <a:avLst/>
                </a:prstGeom>
                <a:solidFill>
                  <a:srgbClr val="FFFFFF">
                    <a:lumMod val="95000"/>
                  </a:srgbClr>
                </a:solidFill>
                <a:ln w="12700" cap="flat" cmpd="sng" algn="ctr">
                  <a:noFill/>
                  <a:prstDash val="solid"/>
                  <a:miter lim="800000"/>
                </a:ln>
                <a:effectLst/>
              </p:spPr>
              <p:txBody>
                <a:bodyPr rtlCol="0" anchor="ctr"/>
                <a:lstStyle/>
                <a:p>
                  <a:pPr marL="108000" indent="-108000" algn="ctr" defTabSz="914400">
                    <a:buFont typeface="Wingdings" panose="05000000000000000000" pitchFamily="2" charset="2"/>
                    <a:buChar char="§"/>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Third party access to the grid</a:t>
                  </a:r>
                </a:p>
              </p:txBody>
            </p:sp>
            <p:sp>
              <p:nvSpPr>
                <p:cNvPr id="12" name="Rectangle 11">
                  <a:extLst>
                    <a:ext uri="{FF2B5EF4-FFF2-40B4-BE49-F238E27FC236}">
                      <a16:creationId xmlns:a16="http://schemas.microsoft.com/office/drawing/2014/main" id="{B5235561-FB3F-2E93-CA76-AE3DD05C84AF}"/>
                    </a:ext>
                  </a:extLst>
                </p:cNvPr>
                <p:cNvSpPr/>
                <p:nvPr/>
              </p:nvSpPr>
              <p:spPr>
                <a:xfrm>
                  <a:off x="381000" y="2529840"/>
                  <a:ext cx="871478" cy="396240"/>
                </a:xfrm>
                <a:prstGeom prst="rect">
                  <a:avLst/>
                </a:prstGeom>
                <a:solidFill>
                  <a:srgbClr val="FFFFFF"/>
                </a:solidFill>
                <a:ln w="12700" cap="flat" cmpd="sng" algn="ctr">
                  <a:noFill/>
                  <a:prstDash val="solid"/>
                  <a:miter lim="800000"/>
                </a:ln>
                <a:effectLst/>
              </p:spPr>
              <p:txBody>
                <a:bodyPr rtlCol="0" anchor="ctr"/>
                <a:lstStyle/>
                <a:p>
                  <a:pPr marL="108000" indent="-108000" algn="ctr" defTabSz="914400">
                    <a:buFont typeface="Wingdings" panose="05000000000000000000" pitchFamily="2" charset="2"/>
                    <a:buChar char="§"/>
                    <a:defRPr/>
                  </a:pPr>
                  <a:r>
                    <a:rPr kumimoji="0" lang="en-US" sz="1200" b="0" i="0" u="none" strike="noStrike" kern="0" cap="none" spc="0" normalizeH="0" baseline="0" noProof="1">
                      <a:ln>
                        <a:noFill/>
                      </a:ln>
                      <a:solidFill>
                        <a:srgbClr val="000000"/>
                      </a:solidFill>
                      <a:effectLst/>
                      <a:uLnTx/>
                      <a:uFillTx/>
                      <a:latin typeface="Arial" panose="020B0604020202020204" pitchFamily="34" charset="0"/>
                      <a:cs typeface="Arial" panose="020B0604020202020204" pitchFamily="34" charset="0"/>
                    </a:rPr>
                    <a:t>Clear and transparent procedures, terms &amp; conditions for licensing</a:t>
                  </a:r>
                </a:p>
              </p:txBody>
            </p:sp>
          </p:grpSp>
          <p:sp>
            <p:nvSpPr>
              <p:cNvPr id="6" name="Freeform: Shape 62">
                <a:extLst>
                  <a:ext uri="{FF2B5EF4-FFF2-40B4-BE49-F238E27FC236}">
                    <a16:creationId xmlns:a16="http://schemas.microsoft.com/office/drawing/2014/main" id="{89CD3B16-17BC-7010-90EE-2C6A7A079174}"/>
                  </a:ext>
                </a:extLst>
              </p:cNvPr>
              <p:cNvSpPr/>
              <p:nvPr/>
            </p:nvSpPr>
            <p:spPr>
              <a:xfrm>
                <a:off x="3781381" y="2031999"/>
                <a:ext cx="491090" cy="3657600"/>
              </a:xfrm>
              <a:custGeom>
                <a:avLst/>
                <a:gdLst>
                  <a:gd name="connsiteX0" fmla="*/ 167256 w 849205"/>
                  <a:gd name="connsiteY0" fmla="*/ 0 h 3444240"/>
                  <a:gd name="connsiteX1" fmla="*/ 285327 w 849205"/>
                  <a:gd name="connsiteY1" fmla="*/ 0 h 3444240"/>
                  <a:gd name="connsiteX2" fmla="*/ 563878 w 849205"/>
                  <a:gd name="connsiteY2" fmla="*/ 0 h 3444240"/>
                  <a:gd name="connsiteX3" fmla="*/ 849205 w 849205"/>
                  <a:gd name="connsiteY3" fmla="*/ 0 h 3444240"/>
                  <a:gd name="connsiteX4" fmla="*/ 849205 w 849205"/>
                  <a:gd name="connsiteY4" fmla="*/ 3444240 h 3444240"/>
                  <a:gd name="connsiteX5" fmla="*/ 563878 w 849205"/>
                  <a:gd name="connsiteY5" fmla="*/ 3444240 h 3444240"/>
                  <a:gd name="connsiteX6" fmla="*/ 285327 w 849205"/>
                  <a:gd name="connsiteY6" fmla="*/ 3444240 h 3444240"/>
                  <a:gd name="connsiteX7" fmla="*/ 167258 w 849205"/>
                  <a:gd name="connsiteY7" fmla="*/ 3444240 h 3444240"/>
                  <a:gd name="connsiteX8" fmla="*/ 157213 w 849205"/>
                  <a:gd name="connsiteY8" fmla="*/ 3438788 h 3444240"/>
                  <a:gd name="connsiteX9" fmla="*/ 0 w 849205"/>
                  <a:gd name="connsiteY9" fmla="*/ 3143106 h 3444240"/>
                  <a:gd name="connsiteX10" fmla="*/ 0 w 849205"/>
                  <a:gd name="connsiteY10" fmla="*/ 301133 h 3444240"/>
                  <a:gd name="connsiteX11" fmla="*/ 157213 w 849205"/>
                  <a:gd name="connsiteY11" fmla="*/ 5451 h 3444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49205" h="3444240">
                    <a:moveTo>
                      <a:pt x="167256" y="0"/>
                    </a:moveTo>
                    <a:lnTo>
                      <a:pt x="285327" y="0"/>
                    </a:lnTo>
                    <a:lnTo>
                      <a:pt x="563878" y="0"/>
                    </a:lnTo>
                    <a:lnTo>
                      <a:pt x="849205" y="0"/>
                    </a:lnTo>
                    <a:lnTo>
                      <a:pt x="849205" y="3444240"/>
                    </a:lnTo>
                    <a:lnTo>
                      <a:pt x="563878" y="3444240"/>
                    </a:lnTo>
                    <a:lnTo>
                      <a:pt x="285327" y="3444240"/>
                    </a:lnTo>
                    <a:lnTo>
                      <a:pt x="167258" y="3444240"/>
                    </a:lnTo>
                    <a:lnTo>
                      <a:pt x="157213" y="3438788"/>
                    </a:lnTo>
                    <a:cubicBezTo>
                      <a:pt x="62362" y="3374708"/>
                      <a:pt x="0" y="3266190"/>
                      <a:pt x="0" y="3143106"/>
                    </a:cubicBezTo>
                    <a:lnTo>
                      <a:pt x="0" y="301133"/>
                    </a:lnTo>
                    <a:cubicBezTo>
                      <a:pt x="0" y="178049"/>
                      <a:pt x="62362" y="69531"/>
                      <a:pt x="157213" y="5451"/>
                    </a:cubicBezTo>
                    <a:close/>
                  </a:path>
                </a:pathLst>
              </a:custGeom>
              <a:solidFill>
                <a:srgbClr val="000000">
                  <a:lumMod val="95000"/>
                  <a:lumOff val="5000"/>
                  <a:alpha val="25000"/>
                </a:srgbClr>
              </a:solid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1">
                  <a:ln>
                    <a:noFill/>
                  </a:ln>
                  <a:solidFill>
                    <a:prstClr val="white"/>
                  </a:solidFill>
                  <a:effectLst/>
                  <a:uLnTx/>
                  <a:uFillTx/>
                  <a:latin typeface="Arial" panose="020B0604020202020204" pitchFamily="34" charset="0"/>
                  <a:cs typeface="Arial" panose="020B0604020202020204" pitchFamily="34" charset="0"/>
                </a:endParaRPr>
              </a:p>
            </p:txBody>
          </p:sp>
          <p:sp>
            <p:nvSpPr>
              <p:cNvPr id="7" name="Rectangle: Rounded Corners 74">
                <a:extLst>
                  <a:ext uri="{FF2B5EF4-FFF2-40B4-BE49-F238E27FC236}">
                    <a16:creationId xmlns:a16="http://schemas.microsoft.com/office/drawing/2014/main" id="{F8D9DAD2-E63E-13D1-46FE-5DF4C916AEAD}"/>
                  </a:ext>
                </a:extLst>
              </p:cNvPr>
              <p:cNvSpPr/>
              <p:nvPr/>
            </p:nvSpPr>
            <p:spPr>
              <a:xfrm>
                <a:off x="3828579" y="2038556"/>
                <a:ext cx="1670990" cy="3676443"/>
              </a:xfrm>
              <a:prstGeom prst="roundRect">
                <a:avLst>
                  <a:gd name="adj" fmla="val 10030"/>
                </a:avLst>
              </a:prstGeom>
              <a:solidFill>
                <a:srgbClr val="00206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900"/>
                  </a:spcAft>
                  <a:buClrTx/>
                  <a:buSzTx/>
                  <a:buFontTx/>
                  <a:buNone/>
                  <a:tabLst/>
                  <a:defRPr/>
                </a:pPr>
                <a:endParaRPr kumimoji="0" lang="en-US" sz="1600" b="0" i="0" u="none" strike="noStrike" kern="0" cap="none" spc="0" normalizeH="0" baseline="0" noProof="1">
                  <a:ln>
                    <a:noFill/>
                  </a:ln>
                  <a:solidFill>
                    <a:prstClr val="white"/>
                  </a:solidFill>
                  <a:effectLst/>
                  <a:uLnTx/>
                  <a:uFillTx/>
                  <a:latin typeface="Arial" panose="020B0604020202020204" pitchFamily="34" charset="0"/>
                  <a:cs typeface="Arial" panose="020B0604020202020204" pitchFamily="34" charset="0"/>
                </a:endParaRPr>
              </a:p>
            </p:txBody>
          </p:sp>
          <p:pic>
            <p:nvPicPr>
              <p:cNvPr id="8" name="Graphique 7" descr="Marteau d'officiel">
                <a:extLst>
                  <a:ext uri="{FF2B5EF4-FFF2-40B4-BE49-F238E27FC236}">
                    <a16:creationId xmlns:a16="http://schemas.microsoft.com/office/drawing/2014/main" id="{DB183660-0B5E-36B3-19C9-F301FD27146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81769" y="3962400"/>
                <a:ext cx="956889" cy="956889"/>
              </a:xfrm>
              <a:prstGeom prst="rect">
                <a:avLst/>
              </a:prstGeom>
            </p:spPr>
          </p:pic>
        </p:grpSp>
        <p:sp>
          <p:nvSpPr>
            <p:cNvPr id="19" name="ZoneTexte 18">
              <a:extLst>
                <a:ext uri="{FF2B5EF4-FFF2-40B4-BE49-F238E27FC236}">
                  <a16:creationId xmlns:a16="http://schemas.microsoft.com/office/drawing/2014/main" id="{0397CB6B-64FE-08DB-DD4C-649A4484A52E}"/>
                </a:ext>
              </a:extLst>
            </p:cNvPr>
            <p:cNvSpPr txBox="1"/>
            <p:nvPr/>
          </p:nvSpPr>
          <p:spPr>
            <a:xfrm>
              <a:off x="3821022" y="3360725"/>
              <a:ext cx="1589178" cy="461665"/>
            </a:xfrm>
            <a:prstGeom prst="rect">
              <a:avLst/>
            </a:prstGeom>
            <a:noFill/>
          </p:spPr>
          <p:txBody>
            <a:bodyPr wrap="square">
              <a:spAutoFit/>
            </a:bodyPr>
            <a:lstStyle/>
            <a:p>
              <a:pPr algn="ctr" defTabSz="914400" fontAlgn="base">
                <a:spcBef>
                  <a:spcPct val="0"/>
                </a:spcBef>
                <a:spcAft>
                  <a:spcPct val="0"/>
                </a:spcAft>
              </a:pPr>
              <a:r>
                <a:rPr lang="en-US" sz="1200" dirty="0">
                  <a:solidFill>
                    <a:srgbClr val="FFFFFF"/>
                  </a:solidFill>
                  <a:latin typeface="Arial" charset="0"/>
                </a:rPr>
                <a:t>Independent Regulatory Authority</a:t>
              </a:r>
              <a:endParaRPr lang="fr-FR" sz="1200" dirty="0">
                <a:solidFill>
                  <a:srgbClr val="FFFFFF"/>
                </a:solidFill>
                <a:latin typeface="Arial" charset="0"/>
              </a:endParaRPr>
            </a:p>
          </p:txBody>
        </p:sp>
      </p:grpSp>
      <p:sp>
        <p:nvSpPr>
          <p:cNvPr id="20" name="ZoneTexte 19">
            <a:extLst>
              <a:ext uri="{FF2B5EF4-FFF2-40B4-BE49-F238E27FC236}">
                <a16:creationId xmlns:a16="http://schemas.microsoft.com/office/drawing/2014/main" id="{CEE453BD-90DF-312B-E128-29DC4478326C}"/>
              </a:ext>
            </a:extLst>
          </p:cNvPr>
          <p:cNvSpPr txBox="1"/>
          <p:nvPr/>
        </p:nvSpPr>
        <p:spPr>
          <a:xfrm>
            <a:off x="838200" y="1219200"/>
            <a:ext cx="7467601" cy="461665"/>
          </a:xfrm>
          <a:prstGeom prst="rect">
            <a:avLst/>
          </a:prstGeom>
          <a:solidFill>
            <a:srgbClr val="D1E9FB"/>
          </a:solidFill>
        </p:spPr>
        <p:txBody>
          <a:bodyPr wrap="square">
            <a:spAutoFit/>
          </a:bodyPr>
          <a:lstStyle/>
          <a:p>
            <a:pPr algn="ctr" defTabSz="914400" fontAlgn="base">
              <a:spcBef>
                <a:spcPct val="0"/>
              </a:spcBef>
              <a:spcAft>
                <a:spcPct val="0"/>
              </a:spcAft>
            </a:pPr>
            <a:r>
              <a:rPr lang="en-US" sz="1200" dirty="0">
                <a:solidFill>
                  <a:srgbClr val="000000"/>
                </a:solidFill>
                <a:latin typeface="Arial" charset="0"/>
              </a:rPr>
              <a:t>Typically, legal and regulatory frameworks must, amongst others, include the below key provisions (principles, regulation, and guidelines) to promote for renewable energy.</a:t>
            </a:r>
            <a:endParaRPr lang="fr-FR" sz="1200" dirty="0">
              <a:solidFill>
                <a:srgbClr val="000000"/>
              </a:solidFill>
              <a:latin typeface="Arial" charset="0"/>
            </a:endParaRPr>
          </a:p>
        </p:txBody>
      </p:sp>
      <p:sp>
        <p:nvSpPr>
          <p:cNvPr id="21" name="ZoneTexte 20">
            <a:extLst>
              <a:ext uri="{FF2B5EF4-FFF2-40B4-BE49-F238E27FC236}">
                <a16:creationId xmlns:a16="http://schemas.microsoft.com/office/drawing/2014/main" id="{593135E3-8876-4B05-C528-4F8F1D84D3E1}"/>
              </a:ext>
            </a:extLst>
          </p:cNvPr>
          <p:cNvSpPr txBox="1"/>
          <p:nvPr/>
        </p:nvSpPr>
        <p:spPr>
          <a:xfrm>
            <a:off x="0" y="633408"/>
            <a:ext cx="9144000" cy="369332"/>
          </a:xfrm>
          <a:prstGeom prst="rect">
            <a:avLst/>
          </a:prstGeom>
          <a:noFill/>
        </p:spPr>
        <p:txBody>
          <a:bodyPr wrap="square">
            <a:spAutoFit/>
          </a:bodyPr>
          <a:lstStyle/>
          <a:p>
            <a:pPr marL="360000" marR="0" lvl="0" indent="0" algn="ctr" defTabSz="914400" eaLnBrk="1" fontAlgn="auto" latinLnBrk="0" hangingPunct="1">
              <a:lnSpc>
                <a:spcPct val="100000"/>
              </a:lnSpc>
              <a:spcBef>
                <a:spcPts val="0"/>
              </a:spcBef>
              <a:spcAft>
                <a:spcPts val="0"/>
              </a:spcAft>
              <a:buClrTx/>
              <a:buSzTx/>
              <a:buFontTx/>
              <a:buNone/>
              <a:tabLst/>
              <a:defRPr/>
            </a:pPr>
            <a:r>
              <a:rPr lang="en-US" b="1" kern="0" noProof="1">
                <a:solidFill>
                  <a:srgbClr val="0070C0"/>
                </a:solidFill>
                <a:latin typeface="Arial" panose="020B0604020202020204" pitchFamily="34" charset="0"/>
                <a:cs typeface="Arial" panose="020B0604020202020204" pitchFamily="34" charset="0"/>
              </a:rPr>
              <a:t>Key l</a:t>
            </a:r>
            <a:r>
              <a:rPr kumimoji="0" lang="en-US" b="1" i="0" u="none" strike="noStrike" kern="0" spc="0" normalizeH="0" noProof="1">
                <a:ln>
                  <a:noFill/>
                </a:ln>
                <a:solidFill>
                  <a:srgbClr val="0070C0"/>
                </a:solidFill>
                <a:effectLst/>
                <a:uLnTx/>
                <a:uFillTx/>
                <a:latin typeface="Arial" panose="020B0604020202020204" pitchFamily="34" charset="0"/>
                <a:cs typeface="Arial" panose="020B0604020202020204" pitchFamily="34" charset="0"/>
              </a:rPr>
              <a:t>egal and regulatory requirements</a:t>
            </a:r>
            <a:endParaRPr kumimoji="0" lang="en-US" b="0" i="0" u="none" strike="noStrike" kern="0" spc="0" normalizeH="0" noProof="1">
              <a:ln>
                <a:noFill/>
              </a:ln>
              <a:solidFill>
                <a:srgbClr val="0070C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1750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2">
            <a:extLst>
              <a:ext uri="{FF2B5EF4-FFF2-40B4-BE49-F238E27FC236}">
                <a16:creationId xmlns:a16="http://schemas.microsoft.com/office/drawing/2014/main" id="{06F1EF63-F279-83F5-ED49-5630F7EE4906}"/>
              </a:ext>
            </a:extLst>
          </p:cNvPr>
          <p:cNvSpPr/>
          <p:nvPr/>
        </p:nvSpPr>
        <p:spPr>
          <a:xfrm>
            <a:off x="3276599" y="2305040"/>
            <a:ext cx="2844000" cy="2484000"/>
          </a:xfrm>
          <a:prstGeom prst="roundRect">
            <a:avLst/>
          </a:prstGeom>
          <a:solidFill>
            <a:srgbClr val="1D488D">
              <a:lumMod val="20000"/>
              <a:lumOff val="80000"/>
              <a:alpha val="69804"/>
            </a:srgbClr>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grpSp>
        <p:nvGrpSpPr>
          <p:cNvPr id="3" name="Groupe 2">
            <a:extLst>
              <a:ext uri="{FF2B5EF4-FFF2-40B4-BE49-F238E27FC236}">
                <a16:creationId xmlns:a16="http://schemas.microsoft.com/office/drawing/2014/main" id="{AB464168-1B4F-BB15-BF49-17AB82848577}"/>
              </a:ext>
            </a:extLst>
          </p:cNvPr>
          <p:cNvGrpSpPr>
            <a:grpSpLocks noChangeAspect="1"/>
          </p:cNvGrpSpPr>
          <p:nvPr/>
        </p:nvGrpSpPr>
        <p:grpSpPr>
          <a:xfrm>
            <a:off x="381000" y="2379735"/>
            <a:ext cx="8383914" cy="3506705"/>
            <a:chOff x="515644" y="2153593"/>
            <a:chExt cx="8094957" cy="3385844"/>
          </a:xfrm>
        </p:grpSpPr>
        <p:pic>
          <p:nvPicPr>
            <p:cNvPr id="10" name="Picture 2" descr="C:\Users\zinf\Desktop\gettyimages-852491910-170x170.jpg">
              <a:extLst>
                <a:ext uri="{FF2B5EF4-FFF2-40B4-BE49-F238E27FC236}">
                  <a16:creationId xmlns:a16="http://schemas.microsoft.com/office/drawing/2014/main" id="{10F74A2E-494C-1B4C-B233-A933A2DED879}"/>
                </a:ext>
              </a:extLst>
            </p:cNvPr>
            <p:cNvPicPr>
              <a:picLocks noChangeAspect="1" noChangeArrowheads="1"/>
            </p:cNvPicPr>
            <p:nvPr/>
          </p:nvPicPr>
          <p:blipFill>
            <a:blip r:embed="rId2"/>
            <a:srcRect/>
            <a:stretch>
              <a:fillRect/>
            </a:stretch>
          </p:blipFill>
          <p:spPr bwMode="auto">
            <a:xfrm>
              <a:off x="4654989" y="3705643"/>
              <a:ext cx="1181814" cy="725040"/>
            </a:xfrm>
            <a:prstGeom prst="rect">
              <a:avLst/>
            </a:prstGeom>
            <a:noFill/>
          </p:spPr>
        </p:pic>
        <p:grpSp>
          <p:nvGrpSpPr>
            <p:cNvPr id="4" name="Groupe 3">
              <a:extLst>
                <a:ext uri="{FF2B5EF4-FFF2-40B4-BE49-F238E27FC236}">
                  <a16:creationId xmlns:a16="http://schemas.microsoft.com/office/drawing/2014/main" id="{7A09227E-B978-E308-026F-2027927F80C2}"/>
                </a:ext>
              </a:extLst>
            </p:cNvPr>
            <p:cNvGrpSpPr/>
            <p:nvPr/>
          </p:nvGrpSpPr>
          <p:grpSpPr>
            <a:xfrm>
              <a:off x="515644" y="2153593"/>
              <a:ext cx="8094957" cy="3385844"/>
              <a:chOff x="515644" y="2458393"/>
              <a:chExt cx="8094957" cy="3385844"/>
            </a:xfrm>
          </p:grpSpPr>
          <p:grpSp>
            <p:nvGrpSpPr>
              <p:cNvPr id="11" name="Groupe 10">
                <a:extLst>
                  <a:ext uri="{FF2B5EF4-FFF2-40B4-BE49-F238E27FC236}">
                    <a16:creationId xmlns:a16="http://schemas.microsoft.com/office/drawing/2014/main" id="{AB85F758-50B1-8F29-B93C-0279EEB56A51}"/>
                  </a:ext>
                </a:extLst>
              </p:cNvPr>
              <p:cNvGrpSpPr/>
              <p:nvPr/>
            </p:nvGrpSpPr>
            <p:grpSpPr>
              <a:xfrm>
                <a:off x="515644" y="2458393"/>
                <a:ext cx="8094957" cy="3385844"/>
                <a:chOff x="363244" y="2458393"/>
                <a:chExt cx="8094957" cy="3385844"/>
              </a:xfrm>
            </p:grpSpPr>
            <p:grpSp>
              <p:nvGrpSpPr>
                <p:cNvPr id="13" name="Groupe 12">
                  <a:extLst>
                    <a:ext uri="{FF2B5EF4-FFF2-40B4-BE49-F238E27FC236}">
                      <a16:creationId xmlns:a16="http://schemas.microsoft.com/office/drawing/2014/main" id="{583B1A59-AF9F-19E0-F396-6D643D06A195}"/>
                    </a:ext>
                  </a:extLst>
                </p:cNvPr>
                <p:cNvGrpSpPr/>
                <p:nvPr/>
              </p:nvGrpSpPr>
              <p:grpSpPr>
                <a:xfrm>
                  <a:off x="363244" y="2458393"/>
                  <a:ext cx="8094957" cy="2716038"/>
                  <a:chOff x="365034" y="2760901"/>
                  <a:chExt cx="7940767" cy="2651370"/>
                </a:xfrm>
              </p:grpSpPr>
              <p:sp>
                <p:nvSpPr>
                  <p:cNvPr id="16" name="Rectangle 15">
                    <a:extLst>
                      <a:ext uri="{FF2B5EF4-FFF2-40B4-BE49-F238E27FC236}">
                        <a16:creationId xmlns:a16="http://schemas.microsoft.com/office/drawing/2014/main" id="{AFE7C192-B376-8CEB-BAA3-B0D189F3232C}"/>
                      </a:ext>
                    </a:extLst>
                  </p:cNvPr>
                  <p:cNvSpPr/>
                  <p:nvPr/>
                </p:nvSpPr>
                <p:spPr>
                  <a:xfrm>
                    <a:off x="365034" y="5073718"/>
                    <a:ext cx="7940767" cy="338553"/>
                  </a:xfrm>
                  <a:prstGeom prst="rect">
                    <a:avLst/>
                  </a:prstGeom>
                  <a:solidFill>
                    <a:srgbClr val="002060"/>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17" name="ZoneTexte 16">
                    <a:extLst>
                      <a:ext uri="{FF2B5EF4-FFF2-40B4-BE49-F238E27FC236}">
                        <a16:creationId xmlns:a16="http://schemas.microsoft.com/office/drawing/2014/main" id="{13041BF0-8AD9-CA25-5061-6EECFE72EEBE}"/>
                      </a:ext>
                    </a:extLst>
                  </p:cNvPr>
                  <p:cNvSpPr txBox="1"/>
                  <p:nvPr/>
                </p:nvSpPr>
                <p:spPr>
                  <a:xfrm>
                    <a:off x="1083491" y="5078381"/>
                    <a:ext cx="1394662" cy="300449"/>
                  </a:xfrm>
                  <a:prstGeom prst="rect">
                    <a:avLst/>
                  </a:prstGeom>
                  <a:noFill/>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a:ln>
                          <a:noFill/>
                        </a:ln>
                        <a:solidFill>
                          <a:srgbClr val="FFFFFF"/>
                        </a:solidFill>
                        <a:effectLst/>
                        <a:uLnTx/>
                        <a:uFillTx/>
                        <a:latin typeface="Arial" charset="0"/>
                      </a:rPr>
                      <a:t>Competition</a:t>
                    </a:r>
                  </a:p>
                </p:txBody>
              </p:sp>
              <p:sp>
                <p:nvSpPr>
                  <p:cNvPr id="18" name="ZoneTexte 17">
                    <a:extLst>
                      <a:ext uri="{FF2B5EF4-FFF2-40B4-BE49-F238E27FC236}">
                        <a16:creationId xmlns:a16="http://schemas.microsoft.com/office/drawing/2014/main" id="{DCA398F5-A00B-02A2-4CF1-2266F1E65C6A}"/>
                      </a:ext>
                    </a:extLst>
                  </p:cNvPr>
                  <p:cNvSpPr txBox="1"/>
                  <p:nvPr/>
                </p:nvSpPr>
                <p:spPr>
                  <a:xfrm>
                    <a:off x="3918381" y="5078381"/>
                    <a:ext cx="1098482" cy="300449"/>
                  </a:xfrm>
                  <a:prstGeom prst="rect">
                    <a:avLst/>
                  </a:prstGeom>
                  <a:noFill/>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Arial" charset="0"/>
                      </a:rPr>
                      <a:t>Regulation</a:t>
                    </a:r>
                  </a:p>
                </p:txBody>
              </p:sp>
              <p:sp>
                <p:nvSpPr>
                  <p:cNvPr id="19" name="ZoneTexte 18">
                    <a:extLst>
                      <a:ext uri="{FF2B5EF4-FFF2-40B4-BE49-F238E27FC236}">
                        <a16:creationId xmlns:a16="http://schemas.microsoft.com/office/drawing/2014/main" id="{1BF415EF-7237-351B-123E-31D62A027946}"/>
                      </a:ext>
                    </a:extLst>
                  </p:cNvPr>
                  <p:cNvSpPr txBox="1"/>
                  <p:nvPr/>
                </p:nvSpPr>
                <p:spPr>
                  <a:xfrm>
                    <a:off x="6277591" y="5078381"/>
                    <a:ext cx="1280724" cy="300449"/>
                  </a:xfrm>
                  <a:prstGeom prst="rect">
                    <a:avLst/>
                  </a:prstGeom>
                  <a:noFill/>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Arial" charset="0"/>
                      </a:rPr>
                      <a:t>Competition</a:t>
                    </a:r>
                  </a:p>
                </p:txBody>
              </p:sp>
              <p:sp>
                <p:nvSpPr>
                  <p:cNvPr id="20" name="ZoneTexte 19">
                    <a:extLst>
                      <a:ext uri="{FF2B5EF4-FFF2-40B4-BE49-F238E27FC236}">
                        <a16:creationId xmlns:a16="http://schemas.microsoft.com/office/drawing/2014/main" id="{D20CA0B3-DE1F-A6B9-70DE-3659856630E1}"/>
                      </a:ext>
                    </a:extLst>
                  </p:cNvPr>
                  <p:cNvSpPr txBox="1"/>
                  <p:nvPr/>
                </p:nvSpPr>
                <p:spPr>
                  <a:xfrm>
                    <a:off x="762000" y="2774761"/>
                    <a:ext cx="1981200" cy="290094"/>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002060"/>
                        </a:solidFill>
                        <a:effectLst/>
                        <a:uLnTx/>
                        <a:uFillTx/>
                        <a:latin typeface="Arial" charset="0"/>
                      </a:rPr>
                      <a:t>Generation</a:t>
                    </a:r>
                  </a:p>
                </p:txBody>
              </p:sp>
              <p:sp>
                <p:nvSpPr>
                  <p:cNvPr id="21" name="ZoneTexte 20">
                    <a:extLst>
                      <a:ext uri="{FF2B5EF4-FFF2-40B4-BE49-F238E27FC236}">
                        <a16:creationId xmlns:a16="http://schemas.microsoft.com/office/drawing/2014/main" id="{CD8AAE56-4A3D-D40D-C479-F5EA589A787D}"/>
                      </a:ext>
                    </a:extLst>
                  </p:cNvPr>
                  <p:cNvSpPr txBox="1"/>
                  <p:nvPr/>
                </p:nvSpPr>
                <p:spPr>
                  <a:xfrm>
                    <a:off x="3035409" y="2760901"/>
                    <a:ext cx="2898873" cy="290094"/>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fr-FR" sz="1400" b="1" i="0" u="none" strike="noStrike" kern="0" cap="none" spc="0" normalizeH="0" baseline="0" noProof="0" dirty="0">
                        <a:ln>
                          <a:noFill/>
                        </a:ln>
                        <a:solidFill>
                          <a:srgbClr val="002060"/>
                        </a:solidFill>
                        <a:effectLst/>
                        <a:uLnTx/>
                        <a:uFillTx/>
                        <a:latin typeface="Arial" charset="0"/>
                      </a:rPr>
                      <a:t>Transmission   Distribution</a:t>
                    </a:r>
                  </a:p>
                </p:txBody>
              </p:sp>
              <p:sp>
                <p:nvSpPr>
                  <p:cNvPr id="22" name="ZoneTexte 21">
                    <a:extLst>
                      <a:ext uri="{FF2B5EF4-FFF2-40B4-BE49-F238E27FC236}">
                        <a16:creationId xmlns:a16="http://schemas.microsoft.com/office/drawing/2014/main" id="{E36EC3E2-96C7-2894-CC10-10379726A54C}"/>
                      </a:ext>
                    </a:extLst>
                  </p:cNvPr>
                  <p:cNvSpPr txBox="1"/>
                  <p:nvPr/>
                </p:nvSpPr>
                <p:spPr>
                  <a:xfrm>
                    <a:off x="6172200" y="2774761"/>
                    <a:ext cx="1981200" cy="290094"/>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002060"/>
                        </a:solidFill>
                        <a:effectLst/>
                        <a:uLnTx/>
                        <a:uFillTx/>
                        <a:latin typeface="Arial" charset="0"/>
                      </a:rPr>
                      <a:t>Supply</a:t>
                    </a:r>
                  </a:p>
                </p:txBody>
              </p:sp>
              <p:pic>
                <p:nvPicPr>
                  <p:cNvPr id="23" name="Graphique 22" descr="Usine">
                    <a:extLst>
                      <a:ext uri="{FF2B5EF4-FFF2-40B4-BE49-F238E27FC236}">
                        <a16:creationId xmlns:a16="http://schemas.microsoft.com/office/drawing/2014/main" id="{D01AF1D3-E732-3256-BFE2-E26050A0A50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11834" y="4008302"/>
                    <a:ext cx="914400" cy="1187811"/>
                  </a:xfrm>
                  <a:prstGeom prst="rect">
                    <a:avLst/>
                  </a:prstGeom>
                </p:spPr>
              </p:pic>
              <p:pic>
                <p:nvPicPr>
                  <p:cNvPr id="24" name="Graphique 23" descr="Hydroélectricité">
                    <a:extLst>
                      <a:ext uri="{FF2B5EF4-FFF2-40B4-BE49-F238E27FC236}">
                        <a16:creationId xmlns:a16="http://schemas.microsoft.com/office/drawing/2014/main" id="{AC6F9C5B-57F2-5B8A-41BD-BFBB5F7E608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5896" y="4191001"/>
                    <a:ext cx="712282" cy="914400"/>
                  </a:xfrm>
                  <a:prstGeom prst="rect">
                    <a:avLst/>
                  </a:prstGeom>
                </p:spPr>
              </p:pic>
              <p:pic>
                <p:nvPicPr>
                  <p:cNvPr id="25" name="Graphique 24" descr="Tour électrique">
                    <a:extLst>
                      <a:ext uri="{FF2B5EF4-FFF2-40B4-BE49-F238E27FC236}">
                        <a16:creationId xmlns:a16="http://schemas.microsoft.com/office/drawing/2014/main" id="{BDD3B760-E999-BF5C-70A3-33DF3393F495}"/>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58772" y="4005941"/>
                    <a:ext cx="835857" cy="1070857"/>
                  </a:xfrm>
                  <a:prstGeom prst="rect">
                    <a:avLst/>
                  </a:prstGeom>
                </p:spPr>
              </p:pic>
              <p:pic>
                <p:nvPicPr>
                  <p:cNvPr id="26" name="Graphique 25" descr="Scène en banlieue">
                    <a:extLst>
                      <a:ext uri="{FF2B5EF4-FFF2-40B4-BE49-F238E27FC236}">
                        <a16:creationId xmlns:a16="http://schemas.microsoft.com/office/drawing/2014/main" id="{E71CE6C6-F344-B705-ECD7-17F99A62A557}"/>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91400" y="4082689"/>
                    <a:ext cx="914400" cy="1187811"/>
                  </a:xfrm>
                  <a:prstGeom prst="rect">
                    <a:avLst/>
                  </a:prstGeom>
                </p:spPr>
              </p:pic>
            </p:grpSp>
            <p:sp>
              <p:nvSpPr>
                <p:cNvPr id="14" name="Flèche : courbe vers le haut 13">
                  <a:extLst>
                    <a:ext uri="{FF2B5EF4-FFF2-40B4-BE49-F238E27FC236}">
                      <a16:creationId xmlns:a16="http://schemas.microsoft.com/office/drawing/2014/main" id="{F80C8B63-2809-C16A-1DEE-E6CC02B158E3}"/>
                    </a:ext>
                  </a:extLst>
                </p:cNvPr>
                <p:cNvSpPr/>
                <p:nvPr/>
              </p:nvSpPr>
              <p:spPr>
                <a:xfrm>
                  <a:off x="1563579" y="5257800"/>
                  <a:ext cx="5694286" cy="586437"/>
                </a:xfrm>
                <a:prstGeom prst="curvedUpArrow">
                  <a:avLst/>
                </a:prstGeom>
                <a:solidFill>
                  <a:srgbClr val="FF0000"/>
                </a:solidFill>
                <a:ln w="15875" cap="flat" cmpd="sng" algn="ctr">
                  <a:solidFill>
                    <a:srgbClr val="FF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000000"/>
                    </a:solidFill>
                    <a:effectLst/>
                    <a:uLnTx/>
                    <a:uFillTx/>
                    <a:latin typeface="Rockwell" panose="02060603020205020403"/>
                    <a:ea typeface="+mn-ea"/>
                    <a:cs typeface="+mn-cs"/>
                  </a:endParaRPr>
                </a:p>
              </p:txBody>
            </p:sp>
            <p:sp>
              <p:nvSpPr>
                <p:cNvPr id="15" name="ZoneTexte 14">
                  <a:extLst>
                    <a:ext uri="{FF2B5EF4-FFF2-40B4-BE49-F238E27FC236}">
                      <a16:creationId xmlns:a16="http://schemas.microsoft.com/office/drawing/2014/main" id="{C3AA7A65-E48B-BA22-B184-86FFB3142A87}"/>
                    </a:ext>
                  </a:extLst>
                </p:cNvPr>
                <p:cNvSpPr txBox="1"/>
                <p:nvPr/>
              </p:nvSpPr>
              <p:spPr>
                <a:xfrm>
                  <a:off x="3048000" y="5483423"/>
                  <a:ext cx="3048000" cy="282311"/>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300" b="1" i="0" u="none" strike="noStrike" kern="0" cap="none" spc="0" normalizeH="0" baseline="0" noProof="0" dirty="0">
                      <a:ln>
                        <a:noFill/>
                      </a:ln>
                      <a:solidFill>
                        <a:srgbClr val="000000"/>
                      </a:solidFill>
                      <a:effectLst/>
                      <a:uLnTx/>
                      <a:uFillTx/>
                      <a:latin typeface="Arial" charset="0"/>
                    </a:rPr>
                    <a:t>Supply to eligible customers</a:t>
                  </a:r>
                </a:p>
              </p:txBody>
            </p:sp>
          </p:grpSp>
          <p:pic>
            <p:nvPicPr>
              <p:cNvPr id="12" name="Graphic 29" descr="Building">
                <a:extLst>
                  <a:ext uri="{FF2B5EF4-FFF2-40B4-BE49-F238E27FC236}">
                    <a16:creationId xmlns:a16="http://schemas.microsoft.com/office/drawing/2014/main" id="{F8ACE7B1-8C0B-9DCF-2F78-11A1FAA92B62}"/>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943600" y="3722238"/>
                <a:ext cx="891209" cy="1154562"/>
              </a:xfrm>
              <a:prstGeom prst="rect">
                <a:avLst/>
              </a:prstGeom>
            </p:spPr>
          </p:pic>
        </p:grpSp>
        <p:pic>
          <p:nvPicPr>
            <p:cNvPr id="5" name="Graphique 4" descr="Éoliennes">
              <a:extLst>
                <a:ext uri="{FF2B5EF4-FFF2-40B4-BE49-F238E27FC236}">
                  <a16:creationId xmlns:a16="http://schemas.microsoft.com/office/drawing/2014/main" id="{ABCDA7AD-F45B-0FEA-35FF-B47AEEB0D366}"/>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428561" y="3581400"/>
              <a:ext cx="733150" cy="953166"/>
            </a:xfrm>
            <a:prstGeom prst="rect">
              <a:avLst/>
            </a:prstGeom>
          </p:spPr>
        </p:pic>
        <p:pic>
          <p:nvPicPr>
            <p:cNvPr id="6" name="Graphique 5" descr="Panneaux solaires">
              <a:extLst>
                <a:ext uri="{FF2B5EF4-FFF2-40B4-BE49-F238E27FC236}">
                  <a16:creationId xmlns:a16="http://schemas.microsoft.com/office/drawing/2014/main" id="{A35BDDDA-11F4-D95E-EA19-8B24CB154A7B}"/>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692823" y="3891992"/>
              <a:ext cx="674216" cy="674216"/>
            </a:xfrm>
            <a:prstGeom prst="rect">
              <a:avLst/>
            </a:prstGeom>
          </p:spPr>
        </p:pic>
        <p:cxnSp>
          <p:nvCxnSpPr>
            <p:cNvPr id="7" name="Connecteur droit 6">
              <a:extLst>
                <a:ext uri="{FF2B5EF4-FFF2-40B4-BE49-F238E27FC236}">
                  <a16:creationId xmlns:a16="http://schemas.microsoft.com/office/drawing/2014/main" id="{2C66F7D4-5E24-6D8B-AFF3-50B3A47AD2C2}"/>
                </a:ext>
              </a:extLst>
            </p:cNvPr>
            <p:cNvCxnSpPr>
              <a:cxnSpLocks/>
            </p:cNvCxnSpPr>
            <p:nvPr/>
          </p:nvCxnSpPr>
          <p:spPr>
            <a:xfrm>
              <a:off x="4572000" y="2971800"/>
              <a:ext cx="0" cy="1497123"/>
            </a:xfrm>
            <a:prstGeom prst="line">
              <a:avLst/>
            </a:prstGeom>
            <a:noFill/>
            <a:ln w="50800" cap="flat" cmpd="sng" algn="ctr">
              <a:solidFill>
                <a:srgbClr val="FF0000"/>
              </a:solidFill>
              <a:prstDash val="sysDash"/>
            </a:ln>
            <a:effectLst/>
          </p:spPr>
        </p:cxnSp>
        <p:cxnSp>
          <p:nvCxnSpPr>
            <p:cNvPr id="8" name="Connecteur droit 7">
              <a:extLst>
                <a:ext uri="{FF2B5EF4-FFF2-40B4-BE49-F238E27FC236}">
                  <a16:creationId xmlns:a16="http://schemas.microsoft.com/office/drawing/2014/main" id="{334BDED9-0139-81D7-67B0-F7F47D8376ED}"/>
                </a:ext>
              </a:extLst>
            </p:cNvPr>
            <p:cNvCxnSpPr>
              <a:cxnSpLocks/>
            </p:cNvCxnSpPr>
            <p:nvPr/>
          </p:nvCxnSpPr>
          <p:spPr>
            <a:xfrm>
              <a:off x="3429000" y="2998677"/>
              <a:ext cx="0" cy="1497123"/>
            </a:xfrm>
            <a:prstGeom prst="line">
              <a:avLst/>
            </a:prstGeom>
            <a:noFill/>
            <a:ln w="50800" cap="flat" cmpd="sng" algn="ctr">
              <a:solidFill>
                <a:srgbClr val="FF0000"/>
              </a:solidFill>
              <a:prstDash val="sysDash"/>
            </a:ln>
            <a:effectLst/>
          </p:spPr>
        </p:cxnSp>
        <p:cxnSp>
          <p:nvCxnSpPr>
            <p:cNvPr id="9" name="Connecteur droit 8">
              <a:extLst>
                <a:ext uri="{FF2B5EF4-FFF2-40B4-BE49-F238E27FC236}">
                  <a16:creationId xmlns:a16="http://schemas.microsoft.com/office/drawing/2014/main" id="{77E77592-44A5-4888-F4CB-428763B7E9D9}"/>
                </a:ext>
              </a:extLst>
            </p:cNvPr>
            <p:cNvCxnSpPr>
              <a:cxnSpLocks/>
            </p:cNvCxnSpPr>
            <p:nvPr/>
          </p:nvCxnSpPr>
          <p:spPr>
            <a:xfrm>
              <a:off x="5943600" y="2971800"/>
              <a:ext cx="0" cy="1497123"/>
            </a:xfrm>
            <a:prstGeom prst="line">
              <a:avLst/>
            </a:prstGeom>
            <a:noFill/>
            <a:ln w="50800" cap="flat" cmpd="sng" algn="ctr">
              <a:solidFill>
                <a:srgbClr val="FF0000"/>
              </a:solidFill>
              <a:prstDash val="sysDash"/>
            </a:ln>
            <a:effectLst/>
          </p:spPr>
        </p:cxnSp>
      </p:grpSp>
      <p:sp>
        <p:nvSpPr>
          <p:cNvPr id="27" name="ZoneTexte 26">
            <a:extLst>
              <a:ext uri="{FF2B5EF4-FFF2-40B4-BE49-F238E27FC236}">
                <a16:creationId xmlns:a16="http://schemas.microsoft.com/office/drawing/2014/main" id="{03DD8D91-55B6-1DEF-AAF4-39A61980D219}"/>
              </a:ext>
            </a:extLst>
          </p:cNvPr>
          <p:cNvSpPr txBox="1"/>
          <p:nvPr/>
        </p:nvSpPr>
        <p:spPr>
          <a:xfrm>
            <a:off x="0" y="628640"/>
            <a:ext cx="9144000" cy="369332"/>
          </a:xfrm>
          <a:prstGeom prst="rect">
            <a:avLst/>
          </a:prstGeom>
          <a:noFill/>
        </p:spPr>
        <p:txBody>
          <a:bodyPr wrap="square" rtlCol="0">
            <a:spAutoFit/>
          </a:bodyPr>
          <a:lstStyle/>
          <a:p>
            <a:pPr algn="ctr" defTabSz="914400" fontAlgn="base">
              <a:spcBef>
                <a:spcPct val="0"/>
              </a:spcBef>
              <a:spcAft>
                <a:spcPct val="0"/>
              </a:spcAft>
            </a:pPr>
            <a:r>
              <a:rPr lang="en-US" b="1" dirty="0">
                <a:solidFill>
                  <a:srgbClr val="0070C0"/>
                </a:solidFill>
                <a:latin typeface="Arial" panose="020B0604020202020204" pitchFamily="34" charset="0"/>
                <a:cs typeface="Arial" panose="020B0604020202020204" pitchFamily="34" charset="0"/>
              </a:rPr>
              <a:t>Sector unbundling</a:t>
            </a:r>
          </a:p>
        </p:txBody>
      </p:sp>
      <p:sp>
        <p:nvSpPr>
          <p:cNvPr id="28" name="ZoneTexte 27">
            <a:extLst>
              <a:ext uri="{FF2B5EF4-FFF2-40B4-BE49-F238E27FC236}">
                <a16:creationId xmlns:a16="http://schemas.microsoft.com/office/drawing/2014/main" id="{FB1F3408-5FF9-1902-DD4D-68ABEF8BA602}"/>
              </a:ext>
            </a:extLst>
          </p:cNvPr>
          <p:cNvSpPr txBox="1"/>
          <p:nvPr/>
        </p:nvSpPr>
        <p:spPr>
          <a:xfrm>
            <a:off x="457200" y="1169243"/>
            <a:ext cx="8229600" cy="830997"/>
          </a:xfrm>
          <a:prstGeom prst="rect">
            <a:avLst/>
          </a:prstGeom>
          <a:noFill/>
          <a:ln w="3175">
            <a:solidFill>
              <a:srgbClr val="9DDAF6"/>
            </a:solidFill>
            <a:prstDash val="sysDash"/>
          </a:ln>
        </p:spPr>
        <p:txBody>
          <a:bodyPr wrap="square">
            <a:spAutoFit/>
          </a:bodyPr>
          <a:lstStyle/>
          <a:p>
            <a:pPr algn="ctr" defTabSz="914400" fontAlgn="base">
              <a:spcBef>
                <a:spcPct val="0"/>
              </a:spcBef>
              <a:spcAft>
                <a:spcPct val="0"/>
              </a:spcAft>
            </a:pPr>
            <a:r>
              <a:rPr lang="en-US" sz="1200" dirty="0">
                <a:solidFill>
                  <a:srgbClr val="000000"/>
                </a:solidFill>
                <a:latin typeface="Arial" charset="0"/>
              </a:rPr>
              <a:t>Incumbent market players might not be too friendly to new RE entrants.</a:t>
            </a:r>
          </a:p>
          <a:p>
            <a:pPr algn="ctr" defTabSz="914400" fontAlgn="base">
              <a:spcBef>
                <a:spcPct val="0"/>
              </a:spcBef>
              <a:spcAft>
                <a:spcPct val="0"/>
              </a:spcAft>
            </a:pPr>
            <a:r>
              <a:rPr lang="en-US" sz="1200" dirty="0">
                <a:solidFill>
                  <a:srgbClr val="000000"/>
                </a:solidFill>
                <a:latin typeface="Arial" charset="0"/>
              </a:rPr>
              <a:t>In practice, even when provisions are made for third-party access in national legal and regulatory framework, such provisions must be supported by certain conditions, such as the unbundling of sector activities, and the creation of a functionally independent TSO without necessarily structurally unbundle the incumbent utility .</a:t>
            </a:r>
          </a:p>
        </p:txBody>
      </p:sp>
    </p:spTree>
    <p:extLst>
      <p:ext uri="{BB962C8B-B14F-4D97-AF65-F5344CB8AC3E}">
        <p14:creationId xmlns:p14="http://schemas.microsoft.com/office/powerpoint/2010/main" val="1159465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92F45AE-A998-AF88-26AC-3B1E09AE3645}"/>
              </a:ext>
            </a:extLst>
          </p:cNvPr>
          <p:cNvSpPr txBox="1"/>
          <p:nvPr/>
        </p:nvSpPr>
        <p:spPr>
          <a:xfrm>
            <a:off x="-5348" y="645076"/>
            <a:ext cx="9144000" cy="369332"/>
          </a:xfrm>
          <a:prstGeom prst="rect">
            <a:avLst/>
          </a:prstGeom>
          <a:noFill/>
        </p:spPr>
        <p:txBody>
          <a:bodyPr wrap="square">
            <a:spAutoFit/>
          </a:bodyPr>
          <a:lstStyle/>
          <a:p>
            <a:pPr algn="ctr" defTabSz="914400" fontAlgn="base">
              <a:spcBef>
                <a:spcPct val="0"/>
              </a:spcBef>
              <a:spcAft>
                <a:spcPct val="0"/>
              </a:spcAft>
            </a:pPr>
            <a:r>
              <a:rPr lang="en-US" b="1" dirty="0">
                <a:solidFill>
                  <a:srgbClr val="005E97"/>
                </a:solidFill>
                <a:latin typeface="Arial" panose="020B0604020202020204" pitchFamily="34" charset="0"/>
                <a:ea typeface="ＭＳ Ｐゴシック" panose="020B0600070205080204" pitchFamily="34" charset="-128"/>
                <a:cs typeface="Arial" panose="020B0604020202020204" pitchFamily="34" charset="0"/>
              </a:rPr>
              <a:t>Gradual opening of the national market </a:t>
            </a:r>
            <a:endParaRPr lang="fr-FR" b="1" dirty="0">
              <a:solidFill>
                <a:srgbClr val="005E97"/>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3" name="Rectangle 2">
            <a:extLst>
              <a:ext uri="{FF2B5EF4-FFF2-40B4-BE49-F238E27FC236}">
                <a16:creationId xmlns:a16="http://schemas.microsoft.com/office/drawing/2014/main" id="{CC6E1F2A-90BB-6EF5-51A3-BDA7EF17FF70}"/>
              </a:ext>
            </a:extLst>
          </p:cNvPr>
          <p:cNvSpPr>
            <a:spLocks noChangeArrowheads="1"/>
          </p:cNvSpPr>
          <p:nvPr/>
        </p:nvSpPr>
        <p:spPr bwMode="auto">
          <a:xfrm>
            <a:off x="5306963" y="3225895"/>
            <a:ext cx="604837" cy="342000"/>
          </a:xfrm>
          <a:prstGeom prst="rect">
            <a:avLst/>
          </a:prstGeom>
          <a:noFill/>
          <a:ln w="19050">
            <a:solidFill>
              <a:srgbClr val="000000"/>
            </a:solidFill>
            <a:prstDash val="sysDash"/>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en-US" altLang="fr-FR" sz="1000" b="1" i="0" u="none" strike="noStrike" kern="0" cap="none" spc="0" normalizeH="0" baseline="0" noProof="0" dirty="0">
              <a:ln>
                <a:noFill/>
              </a:ln>
              <a:solidFill>
                <a:srgbClr val="000000"/>
              </a:solidFill>
              <a:effectLst/>
              <a:uLnTx/>
              <a:uFillTx/>
              <a:latin typeface="Arial" panose="020B0604020202020204" pitchFamily="34" charset="0"/>
            </a:endParaRPr>
          </a:p>
        </p:txBody>
      </p:sp>
      <p:cxnSp>
        <p:nvCxnSpPr>
          <p:cNvPr id="4" name="Connecteur droit avec flèche 3">
            <a:extLst>
              <a:ext uri="{FF2B5EF4-FFF2-40B4-BE49-F238E27FC236}">
                <a16:creationId xmlns:a16="http://schemas.microsoft.com/office/drawing/2014/main" id="{17BA3F88-B4D6-F8E0-B214-F2D5AB4DACE7}"/>
              </a:ext>
            </a:extLst>
          </p:cNvPr>
          <p:cNvCxnSpPr>
            <a:cxnSpLocks/>
          </p:cNvCxnSpPr>
          <p:nvPr/>
        </p:nvCxnSpPr>
        <p:spPr>
          <a:xfrm>
            <a:off x="4802907" y="3225895"/>
            <a:ext cx="396000" cy="1"/>
          </a:xfrm>
          <a:prstGeom prst="straightConnector1">
            <a:avLst/>
          </a:prstGeom>
          <a:noFill/>
          <a:ln w="9525" cap="flat" cmpd="sng" algn="ctr">
            <a:solidFill>
              <a:srgbClr val="000000"/>
            </a:solidFill>
            <a:prstDash val="sysDash"/>
            <a:tailEnd type="triangle"/>
          </a:ln>
          <a:effectLst/>
        </p:spPr>
      </p:cxnSp>
      <p:sp>
        <p:nvSpPr>
          <p:cNvPr id="5" name="Rectangle 3">
            <a:extLst>
              <a:ext uri="{FF2B5EF4-FFF2-40B4-BE49-F238E27FC236}">
                <a16:creationId xmlns:a16="http://schemas.microsoft.com/office/drawing/2014/main" id="{1EC95213-7A53-A502-FDD0-090EED14E4D6}"/>
              </a:ext>
            </a:extLst>
          </p:cNvPr>
          <p:cNvSpPr>
            <a:spLocks noChangeArrowheads="1"/>
          </p:cNvSpPr>
          <p:nvPr/>
        </p:nvSpPr>
        <p:spPr bwMode="auto">
          <a:xfrm>
            <a:off x="2074838" y="1679571"/>
            <a:ext cx="604838"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G</a:t>
            </a:r>
          </a:p>
        </p:txBody>
      </p:sp>
      <p:sp>
        <p:nvSpPr>
          <p:cNvPr id="6" name="Rectangle 4">
            <a:extLst>
              <a:ext uri="{FF2B5EF4-FFF2-40B4-BE49-F238E27FC236}">
                <a16:creationId xmlns:a16="http://schemas.microsoft.com/office/drawing/2014/main" id="{901CAB75-7739-638A-76FB-E380EBADEE35}"/>
              </a:ext>
            </a:extLst>
          </p:cNvPr>
          <p:cNvSpPr>
            <a:spLocks noChangeArrowheads="1"/>
          </p:cNvSpPr>
          <p:nvPr/>
        </p:nvSpPr>
        <p:spPr bwMode="auto">
          <a:xfrm>
            <a:off x="2074838" y="4041771"/>
            <a:ext cx="604838" cy="342900"/>
          </a:xfrm>
          <a:prstGeom prst="rect">
            <a:avLst/>
          </a:prstGeom>
          <a:solidFill>
            <a:srgbClr val="000000">
              <a:lumMod val="95000"/>
              <a:lumOff val="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C</a:t>
            </a:r>
          </a:p>
        </p:txBody>
      </p:sp>
      <p:sp>
        <p:nvSpPr>
          <p:cNvPr id="7" name="Rectangle 5">
            <a:extLst>
              <a:ext uri="{FF2B5EF4-FFF2-40B4-BE49-F238E27FC236}">
                <a16:creationId xmlns:a16="http://schemas.microsoft.com/office/drawing/2014/main" id="{C054051C-F2C5-4013-DED0-205C2175488F}"/>
              </a:ext>
            </a:extLst>
          </p:cNvPr>
          <p:cNvSpPr>
            <a:spLocks noChangeArrowheads="1"/>
          </p:cNvSpPr>
          <p:nvPr/>
        </p:nvSpPr>
        <p:spPr bwMode="auto">
          <a:xfrm>
            <a:off x="2074838" y="3363908"/>
            <a:ext cx="604838"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D&amp;S</a:t>
            </a:r>
          </a:p>
        </p:txBody>
      </p:sp>
      <p:cxnSp>
        <p:nvCxnSpPr>
          <p:cNvPr id="8" name="AutoShape 6">
            <a:extLst>
              <a:ext uri="{FF2B5EF4-FFF2-40B4-BE49-F238E27FC236}">
                <a16:creationId xmlns:a16="http://schemas.microsoft.com/office/drawing/2014/main" id="{7FC98D6B-0E8B-285E-1168-CDB375AAE4F4}"/>
              </a:ext>
            </a:extLst>
          </p:cNvPr>
          <p:cNvCxnSpPr>
            <a:cxnSpLocks noChangeShapeType="1"/>
            <a:stCxn id="5" idx="2"/>
            <a:endCxn id="48" idx="0"/>
          </p:cNvCxnSpPr>
          <p:nvPr/>
        </p:nvCxnSpPr>
        <p:spPr bwMode="auto">
          <a:xfrm>
            <a:off x="2378051" y="2022471"/>
            <a:ext cx="0" cy="798512"/>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AutoShape 7">
            <a:extLst>
              <a:ext uri="{FF2B5EF4-FFF2-40B4-BE49-F238E27FC236}">
                <a16:creationId xmlns:a16="http://schemas.microsoft.com/office/drawing/2014/main" id="{13F35B30-FA5B-952E-7CDC-B41DE7C8AE31}"/>
              </a:ext>
            </a:extLst>
          </p:cNvPr>
          <p:cNvCxnSpPr>
            <a:cxnSpLocks noChangeShapeType="1"/>
            <a:stCxn id="7" idx="2"/>
            <a:endCxn id="6" idx="0"/>
          </p:cNvCxnSpPr>
          <p:nvPr/>
        </p:nvCxnSpPr>
        <p:spPr bwMode="auto">
          <a:xfrm>
            <a:off x="2378051" y="3706808"/>
            <a:ext cx="0" cy="334963"/>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 Box 8">
            <a:extLst>
              <a:ext uri="{FF2B5EF4-FFF2-40B4-BE49-F238E27FC236}">
                <a16:creationId xmlns:a16="http://schemas.microsoft.com/office/drawing/2014/main" id="{1E56E111-D4B5-F03D-917C-70EE7D812079}"/>
              </a:ext>
            </a:extLst>
          </p:cNvPr>
          <p:cNvSpPr txBox="1">
            <a:spLocks noChangeArrowheads="1"/>
          </p:cNvSpPr>
          <p:nvPr/>
        </p:nvSpPr>
        <p:spPr bwMode="auto">
          <a:xfrm>
            <a:off x="1382291" y="1256199"/>
            <a:ext cx="18935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7800" indent="-1778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177800" marR="0" lvl="0" indent="-177800" algn="ctr" defTabSz="914400" eaLnBrk="0" fontAlgn="auto" latinLnBrk="0" hangingPunct="0">
              <a:lnSpc>
                <a:spcPct val="100000"/>
              </a:lnSpc>
              <a:spcBef>
                <a:spcPct val="0"/>
              </a:spcBef>
              <a:spcAft>
                <a:spcPts val="0"/>
              </a:spcAft>
              <a:buClrTx/>
              <a:buSzTx/>
              <a:buFontTx/>
              <a:buNone/>
              <a:tabLst/>
              <a:defRPr/>
            </a:pPr>
            <a:r>
              <a:rPr kumimoji="0" lang="en-US" altLang="fr-FR" sz="1200" b="1" i="0" u="sng" strike="noStrike" kern="0" cap="none" spc="0" normalizeH="0" baseline="0" noProof="0" dirty="0">
                <a:ln>
                  <a:noFill/>
                </a:ln>
                <a:solidFill>
                  <a:srgbClr val="000000"/>
                </a:solidFill>
                <a:effectLst/>
                <a:uLnTx/>
                <a:uFillTx/>
                <a:latin typeface="Arial" panose="020B0604020202020204" pitchFamily="34" charset="0"/>
              </a:rPr>
              <a:t>Vertically integrated Monopoly</a:t>
            </a:r>
          </a:p>
        </p:txBody>
      </p:sp>
      <p:sp>
        <p:nvSpPr>
          <p:cNvPr id="11" name="Rectangle 9">
            <a:extLst>
              <a:ext uri="{FF2B5EF4-FFF2-40B4-BE49-F238E27FC236}">
                <a16:creationId xmlns:a16="http://schemas.microsoft.com/office/drawing/2014/main" id="{A7AC6C63-359E-4390-4C90-7D737FD9007E}"/>
              </a:ext>
            </a:extLst>
          </p:cNvPr>
          <p:cNvSpPr>
            <a:spLocks noChangeArrowheads="1"/>
          </p:cNvSpPr>
          <p:nvPr/>
        </p:nvSpPr>
        <p:spPr bwMode="auto">
          <a:xfrm>
            <a:off x="7910983" y="3716333"/>
            <a:ext cx="149225" cy="138113"/>
          </a:xfrm>
          <a:prstGeom prst="rect">
            <a:avLst/>
          </a:prstGeom>
          <a:solidFill>
            <a:srgbClr val="C0C0C0"/>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200" b="1" i="0" u="none" strike="noStrike" kern="0" cap="none" spc="0" normalizeH="0" baseline="0" noProof="0">
              <a:ln>
                <a:noFill/>
              </a:ln>
              <a:solidFill>
                <a:srgbClr val="000000"/>
              </a:solidFill>
              <a:effectLst/>
              <a:uLnTx/>
              <a:uFillTx/>
              <a:latin typeface="Arial" panose="020B0604020202020204" pitchFamily="34" charset="0"/>
            </a:endParaRPr>
          </a:p>
        </p:txBody>
      </p:sp>
      <p:sp>
        <p:nvSpPr>
          <p:cNvPr id="12" name="Rectangle 10">
            <a:extLst>
              <a:ext uri="{FF2B5EF4-FFF2-40B4-BE49-F238E27FC236}">
                <a16:creationId xmlns:a16="http://schemas.microsoft.com/office/drawing/2014/main" id="{7E7916A3-A053-72C2-A010-F835706AC6C0}"/>
              </a:ext>
            </a:extLst>
          </p:cNvPr>
          <p:cNvSpPr>
            <a:spLocks noChangeArrowheads="1"/>
          </p:cNvSpPr>
          <p:nvPr/>
        </p:nvSpPr>
        <p:spPr bwMode="auto">
          <a:xfrm>
            <a:off x="7217246" y="3563933"/>
            <a:ext cx="149225" cy="138113"/>
          </a:xfrm>
          <a:prstGeom prst="rect">
            <a:avLst/>
          </a:prstGeom>
          <a:solidFill>
            <a:srgbClr val="C0C0C0"/>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200" b="1" i="0" u="none" strike="noStrike" kern="0" cap="none" spc="0" normalizeH="0" baseline="0" noProof="0">
              <a:ln>
                <a:noFill/>
              </a:ln>
              <a:solidFill>
                <a:srgbClr val="000000"/>
              </a:solidFill>
              <a:effectLst/>
              <a:uLnTx/>
              <a:uFillTx/>
              <a:latin typeface="Arial" panose="020B0604020202020204" pitchFamily="34" charset="0"/>
            </a:endParaRPr>
          </a:p>
        </p:txBody>
      </p:sp>
      <p:sp>
        <p:nvSpPr>
          <p:cNvPr id="13" name="Rectangle 11">
            <a:extLst>
              <a:ext uri="{FF2B5EF4-FFF2-40B4-BE49-F238E27FC236}">
                <a16:creationId xmlns:a16="http://schemas.microsoft.com/office/drawing/2014/main" id="{7DF239B7-2A25-52F3-163F-A2DE9E4EBD15}"/>
              </a:ext>
            </a:extLst>
          </p:cNvPr>
          <p:cNvSpPr>
            <a:spLocks noChangeArrowheads="1"/>
          </p:cNvSpPr>
          <p:nvPr/>
        </p:nvSpPr>
        <p:spPr bwMode="auto">
          <a:xfrm>
            <a:off x="7528396" y="4041771"/>
            <a:ext cx="150812" cy="138112"/>
          </a:xfrm>
          <a:prstGeom prst="rect">
            <a:avLst/>
          </a:prstGeom>
          <a:solidFill>
            <a:srgbClr val="3D97A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200" b="1" i="0" u="none" strike="noStrike" kern="0" cap="none" spc="0" normalizeH="0" baseline="0" noProof="0">
              <a:ln>
                <a:noFill/>
              </a:ln>
              <a:solidFill>
                <a:srgbClr val="000000"/>
              </a:solidFill>
              <a:effectLst/>
              <a:uLnTx/>
              <a:uFillTx/>
              <a:latin typeface="Arial" panose="020B0604020202020204" pitchFamily="34" charset="0"/>
            </a:endParaRPr>
          </a:p>
        </p:txBody>
      </p:sp>
      <p:sp>
        <p:nvSpPr>
          <p:cNvPr id="14" name="Rectangle 12">
            <a:extLst>
              <a:ext uri="{FF2B5EF4-FFF2-40B4-BE49-F238E27FC236}">
                <a16:creationId xmlns:a16="http://schemas.microsoft.com/office/drawing/2014/main" id="{18564FD0-AF27-73EB-68C5-F6B723C5EECB}"/>
              </a:ext>
            </a:extLst>
          </p:cNvPr>
          <p:cNvSpPr>
            <a:spLocks noChangeArrowheads="1"/>
          </p:cNvSpPr>
          <p:nvPr/>
        </p:nvSpPr>
        <p:spPr bwMode="auto">
          <a:xfrm>
            <a:off x="7910983" y="3531067"/>
            <a:ext cx="604838" cy="342900"/>
          </a:xfrm>
          <a:prstGeom prst="rect">
            <a:avLst/>
          </a:prstGeom>
          <a:solidFill>
            <a:srgbClr val="002060"/>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en-GB" altLang="fr-FR" sz="1000" b="0" i="0" u="none" strike="noStrike" kern="0" cap="none" spc="0" normalizeH="0" baseline="0" noProof="0">
              <a:ln>
                <a:noFill/>
              </a:ln>
              <a:solidFill>
                <a:srgbClr val="FFFFFF"/>
              </a:solidFill>
              <a:effectLst/>
              <a:uLnTx/>
              <a:uFillTx/>
              <a:latin typeface="Arial" panose="020B0604020202020204" pitchFamily="34" charset="0"/>
            </a:endParaRPr>
          </a:p>
        </p:txBody>
      </p:sp>
      <p:sp>
        <p:nvSpPr>
          <p:cNvPr id="15" name="Rectangle 13">
            <a:extLst>
              <a:ext uri="{FF2B5EF4-FFF2-40B4-BE49-F238E27FC236}">
                <a16:creationId xmlns:a16="http://schemas.microsoft.com/office/drawing/2014/main" id="{D507613E-F0E8-DF4C-AD00-CAA2C1B5DB33}"/>
              </a:ext>
            </a:extLst>
          </p:cNvPr>
          <p:cNvSpPr>
            <a:spLocks noChangeArrowheads="1"/>
          </p:cNvSpPr>
          <p:nvPr/>
        </p:nvSpPr>
        <p:spPr bwMode="auto">
          <a:xfrm>
            <a:off x="7937971" y="3363908"/>
            <a:ext cx="149225" cy="138113"/>
          </a:xfrm>
          <a:prstGeom prst="rect">
            <a:avLst/>
          </a:prstGeom>
          <a:solidFill>
            <a:srgbClr val="C0C0C0"/>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200" b="1" i="0" u="none" strike="noStrike" kern="0" cap="none" spc="0" normalizeH="0" baseline="0" noProof="0">
              <a:ln>
                <a:noFill/>
              </a:ln>
              <a:solidFill>
                <a:srgbClr val="000000"/>
              </a:solidFill>
              <a:effectLst/>
              <a:uLnTx/>
              <a:uFillTx/>
              <a:latin typeface="Arial" panose="020B0604020202020204" pitchFamily="34" charset="0"/>
            </a:endParaRPr>
          </a:p>
        </p:txBody>
      </p:sp>
      <p:sp>
        <p:nvSpPr>
          <p:cNvPr id="16" name="Rectangle 14">
            <a:extLst>
              <a:ext uri="{FF2B5EF4-FFF2-40B4-BE49-F238E27FC236}">
                <a16:creationId xmlns:a16="http://schemas.microsoft.com/office/drawing/2014/main" id="{FB8E85FB-C41B-FB54-E972-4143B804732E}"/>
              </a:ext>
            </a:extLst>
          </p:cNvPr>
          <p:cNvSpPr>
            <a:spLocks noChangeArrowheads="1"/>
          </p:cNvSpPr>
          <p:nvPr/>
        </p:nvSpPr>
        <p:spPr bwMode="auto">
          <a:xfrm>
            <a:off x="7420446" y="4189408"/>
            <a:ext cx="604837" cy="342900"/>
          </a:xfrm>
          <a:prstGeom prst="rect">
            <a:avLst/>
          </a:prstGeom>
          <a:solidFill>
            <a:srgbClr val="000000">
              <a:lumMod val="95000"/>
              <a:lumOff val="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en-GB" altLang="fr-FR" sz="1000" b="0" i="0" u="none" strike="noStrike" kern="0" cap="none" spc="0" normalizeH="0" baseline="0" noProof="0">
              <a:ln>
                <a:noFill/>
              </a:ln>
              <a:solidFill>
                <a:srgbClr val="FFFFFF"/>
              </a:solidFill>
              <a:effectLst/>
              <a:uLnTx/>
              <a:uFillTx/>
              <a:latin typeface="Arial" panose="020B0604020202020204" pitchFamily="34" charset="0"/>
            </a:endParaRPr>
          </a:p>
        </p:txBody>
      </p:sp>
      <p:sp>
        <p:nvSpPr>
          <p:cNvPr id="17" name="Rectangle 15">
            <a:extLst>
              <a:ext uri="{FF2B5EF4-FFF2-40B4-BE49-F238E27FC236}">
                <a16:creationId xmlns:a16="http://schemas.microsoft.com/office/drawing/2014/main" id="{0DA4311A-DB36-D3D9-F37F-36B63C263029}"/>
              </a:ext>
            </a:extLst>
          </p:cNvPr>
          <p:cNvSpPr>
            <a:spLocks noChangeArrowheads="1"/>
          </p:cNvSpPr>
          <p:nvPr/>
        </p:nvSpPr>
        <p:spPr bwMode="auto">
          <a:xfrm>
            <a:off x="7482358" y="1879596"/>
            <a:ext cx="604838" cy="342900"/>
          </a:xfrm>
          <a:prstGeom prst="rect">
            <a:avLst/>
          </a:prstGeom>
          <a:solidFill>
            <a:srgbClr val="000000">
              <a:lumMod val="75000"/>
              <a:lumOff val="2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a:ln>
                  <a:noFill/>
                </a:ln>
                <a:solidFill>
                  <a:srgbClr val="000000"/>
                </a:solidFill>
                <a:effectLst/>
                <a:uLnTx/>
                <a:uFillTx/>
                <a:latin typeface="Arial" panose="020B0604020202020204" pitchFamily="34" charset="0"/>
              </a:rPr>
              <a:t>G</a:t>
            </a:r>
          </a:p>
        </p:txBody>
      </p:sp>
      <p:sp>
        <p:nvSpPr>
          <p:cNvPr id="18" name="Rectangle 16">
            <a:extLst>
              <a:ext uri="{FF2B5EF4-FFF2-40B4-BE49-F238E27FC236}">
                <a16:creationId xmlns:a16="http://schemas.microsoft.com/office/drawing/2014/main" id="{0FAE102F-A870-ABE6-3726-5E14A6F8E89E}"/>
              </a:ext>
            </a:extLst>
          </p:cNvPr>
          <p:cNvSpPr>
            <a:spLocks noChangeArrowheads="1"/>
          </p:cNvSpPr>
          <p:nvPr/>
        </p:nvSpPr>
        <p:spPr bwMode="auto">
          <a:xfrm>
            <a:off x="7290271" y="1779583"/>
            <a:ext cx="604837" cy="342900"/>
          </a:xfrm>
          <a:prstGeom prst="rect">
            <a:avLst/>
          </a:prstGeom>
          <a:solidFill>
            <a:srgbClr val="000000">
              <a:lumMod val="75000"/>
              <a:lumOff val="2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a:ln>
                  <a:noFill/>
                </a:ln>
                <a:solidFill>
                  <a:srgbClr val="000000"/>
                </a:solidFill>
                <a:effectLst/>
                <a:uLnTx/>
                <a:uFillTx/>
                <a:latin typeface="Arial" panose="020B0604020202020204" pitchFamily="34" charset="0"/>
              </a:rPr>
              <a:t>G</a:t>
            </a:r>
          </a:p>
        </p:txBody>
      </p:sp>
      <p:sp>
        <p:nvSpPr>
          <p:cNvPr id="19" name="Rectangle 17">
            <a:extLst>
              <a:ext uri="{FF2B5EF4-FFF2-40B4-BE49-F238E27FC236}">
                <a16:creationId xmlns:a16="http://schemas.microsoft.com/office/drawing/2014/main" id="{9B74503E-76CE-6DB7-25DB-7F025F63A969}"/>
              </a:ext>
            </a:extLst>
          </p:cNvPr>
          <p:cNvSpPr>
            <a:spLocks noChangeArrowheads="1"/>
          </p:cNvSpPr>
          <p:nvPr/>
        </p:nvSpPr>
        <p:spPr bwMode="auto">
          <a:xfrm>
            <a:off x="7095008" y="1679571"/>
            <a:ext cx="606425" cy="342900"/>
          </a:xfrm>
          <a:prstGeom prst="rect">
            <a:avLst/>
          </a:prstGeom>
          <a:solidFill>
            <a:srgbClr val="000000">
              <a:lumMod val="75000"/>
              <a:lumOff val="2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G</a:t>
            </a:r>
          </a:p>
        </p:txBody>
      </p:sp>
      <p:sp>
        <p:nvSpPr>
          <p:cNvPr id="20" name="Rectangle 18">
            <a:extLst>
              <a:ext uri="{FF2B5EF4-FFF2-40B4-BE49-F238E27FC236}">
                <a16:creationId xmlns:a16="http://schemas.microsoft.com/office/drawing/2014/main" id="{615A5D39-2CCD-8FCA-0216-9E0A274017FC}"/>
              </a:ext>
            </a:extLst>
          </p:cNvPr>
          <p:cNvSpPr>
            <a:spLocks noChangeArrowheads="1"/>
          </p:cNvSpPr>
          <p:nvPr/>
        </p:nvSpPr>
        <p:spPr bwMode="auto">
          <a:xfrm>
            <a:off x="7095008" y="4041771"/>
            <a:ext cx="606425" cy="342900"/>
          </a:xfrm>
          <a:prstGeom prst="rect">
            <a:avLst/>
          </a:prstGeom>
          <a:solidFill>
            <a:srgbClr val="000000">
              <a:lumMod val="95000"/>
              <a:lumOff val="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C</a:t>
            </a:r>
          </a:p>
        </p:txBody>
      </p:sp>
      <p:sp>
        <p:nvSpPr>
          <p:cNvPr id="21" name="Rectangle 19">
            <a:extLst>
              <a:ext uri="{FF2B5EF4-FFF2-40B4-BE49-F238E27FC236}">
                <a16:creationId xmlns:a16="http://schemas.microsoft.com/office/drawing/2014/main" id="{72324C41-F482-EDF7-4339-9AB40BDD06F1}"/>
              </a:ext>
            </a:extLst>
          </p:cNvPr>
          <p:cNvSpPr>
            <a:spLocks noChangeArrowheads="1"/>
          </p:cNvSpPr>
          <p:nvPr/>
        </p:nvSpPr>
        <p:spPr bwMode="auto">
          <a:xfrm>
            <a:off x="7585546" y="3363908"/>
            <a:ext cx="604837" cy="342900"/>
          </a:xfrm>
          <a:prstGeom prst="rect">
            <a:avLst/>
          </a:prstGeom>
          <a:solidFill>
            <a:srgbClr val="002060"/>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S</a:t>
            </a:r>
          </a:p>
        </p:txBody>
      </p:sp>
      <p:sp>
        <p:nvSpPr>
          <p:cNvPr id="22" name="Rectangle 20">
            <a:extLst>
              <a:ext uri="{FF2B5EF4-FFF2-40B4-BE49-F238E27FC236}">
                <a16:creationId xmlns:a16="http://schemas.microsoft.com/office/drawing/2014/main" id="{944409E4-4FFC-707E-06E6-CE31D2D74889}"/>
              </a:ext>
            </a:extLst>
          </p:cNvPr>
          <p:cNvSpPr>
            <a:spLocks noChangeArrowheads="1"/>
          </p:cNvSpPr>
          <p:nvPr/>
        </p:nvSpPr>
        <p:spPr bwMode="auto">
          <a:xfrm>
            <a:off x="7095008" y="2820983"/>
            <a:ext cx="606425"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T + MO</a:t>
            </a:r>
          </a:p>
        </p:txBody>
      </p:sp>
      <p:cxnSp>
        <p:nvCxnSpPr>
          <p:cNvPr id="23" name="AutoShape 21">
            <a:extLst>
              <a:ext uri="{FF2B5EF4-FFF2-40B4-BE49-F238E27FC236}">
                <a16:creationId xmlns:a16="http://schemas.microsoft.com/office/drawing/2014/main" id="{0A24B0AC-F45F-FAFE-4CF0-96A7E68A2495}"/>
              </a:ext>
            </a:extLst>
          </p:cNvPr>
          <p:cNvCxnSpPr>
            <a:cxnSpLocks noChangeShapeType="1"/>
            <a:stCxn id="19" idx="2"/>
            <a:endCxn id="22" idx="0"/>
          </p:cNvCxnSpPr>
          <p:nvPr/>
        </p:nvCxnSpPr>
        <p:spPr bwMode="auto">
          <a:xfrm>
            <a:off x="7398221" y="2022471"/>
            <a:ext cx="0" cy="798512"/>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22">
            <a:extLst>
              <a:ext uri="{FF2B5EF4-FFF2-40B4-BE49-F238E27FC236}">
                <a16:creationId xmlns:a16="http://schemas.microsoft.com/office/drawing/2014/main" id="{7C74B1FB-6084-3CA8-0FC9-539969C5DCE8}"/>
              </a:ext>
            </a:extLst>
          </p:cNvPr>
          <p:cNvCxnSpPr>
            <a:cxnSpLocks noChangeShapeType="1"/>
            <a:stCxn id="22" idx="2"/>
            <a:endCxn id="21" idx="0"/>
          </p:cNvCxnSpPr>
          <p:nvPr/>
        </p:nvCxnSpPr>
        <p:spPr bwMode="auto">
          <a:xfrm>
            <a:off x="7398221" y="3163883"/>
            <a:ext cx="490537" cy="200025"/>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23">
            <a:extLst>
              <a:ext uri="{FF2B5EF4-FFF2-40B4-BE49-F238E27FC236}">
                <a16:creationId xmlns:a16="http://schemas.microsoft.com/office/drawing/2014/main" id="{77EEDAD9-3A4E-68C8-1ACB-F93E0C54AE1B}"/>
              </a:ext>
            </a:extLst>
          </p:cNvPr>
          <p:cNvCxnSpPr>
            <a:cxnSpLocks noChangeShapeType="1"/>
            <a:stCxn id="21" idx="2"/>
            <a:endCxn id="20" idx="0"/>
          </p:cNvCxnSpPr>
          <p:nvPr/>
        </p:nvCxnSpPr>
        <p:spPr bwMode="auto">
          <a:xfrm flipH="1">
            <a:off x="7398221" y="3706808"/>
            <a:ext cx="490537" cy="334963"/>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Text Box 24">
            <a:extLst>
              <a:ext uri="{FF2B5EF4-FFF2-40B4-BE49-F238E27FC236}">
                <a16:creationId xmlns:a16="http://schemas.microsoft.com/office/drawing/2014/main" id="{5FA46E0E-96D1-1B7D-B2AB-290B495E00BD}"/>
              </a:ext>
            </a:extLst>
          </p:cNvPr>
          <p:cNvSpPr txBox="1">
            <a:spLocks noChangeArrowheads="1"/>
          </p:cNvSpPr>
          <p:nvPr/>
        </p:nvSpPr>
        <p:spPr bwMode="auto">
          <a:xfrm>
            <a:off x="6301258" y="1209671"/>
            <a:ext cx="2381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GB" altLang="fr-FR" sz="1200" b="1" i="0" u="sng" strike="noStrike" kern="0" cap="none" spc="0" normalizeH="0" baseline="0" noProof="0" dirty="0">
                <a:ln>
                  <a:noFill/>
                </a:ln>
                <a:solidFill>
                  <a:srgbClr val="000000"/>
                </a:solidFill>
                <a:effectLst/>
                <a:uLnTx/>
                <a:uFillTx/>
                <a:latin typeface="Arial" panose="020B0604020202020204" pitchFamily="34" charset="0"/>
              </a:rPr>
              <a:t>Liberalised Market structure</a:t>
            </a:r>
          </a:p>
        </p:txBody>
      </p:sp>
      <p:sp>
        <p:nvSpPr>
          <p:cNvPr id="27" name="Rectangle 25">
            <a:extLst>
              <a:ext uri="{FF2B5EF4-FFF2-40B4-BE49-F238E27FC236}">
                <a16:creationId xmlns:a16="http://schemas.microsoft.com/office/drawing/2014/main" id="{F88E136C-ECBC-F647-0F95-8FD148D075D8}"/>
              </a:ext>
            </a:extLst>
          </p:cNvPr>
          <p:cNvSpPr>
            <a:spLocks noChangeArrowheads="1"/>
          </p:cNvSpPr>
          <p:nvPr/>
        </p:nvSpPr>
        <p:spPr bwMode="auto">
          <a:xfrm>
            <a:off x="6767983" y="3363908"/>
            <a:ext cx="603250" cy="342900"/>
          </a:xfrm>
          <a:prstGeom prst="rect">
            <a:avLst/>
          </a:prstGeom>
          <a:solidFill>
            <a:srgbClr val="1D488D">
              <a:lumMod val="5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a:ln>
                  <a:noFill/>
                </a:ln>
                <a:solidFill>
                  <a:srgbClr val="FFFFFF"/>
                </a:solidFill>
                <a:effectLst/>
                <a:uLnTx/>
                <a:uFillTx/>
                <a:latin typeface="Arial" panose="020B0604020202020204" pitchFamily="34" charset="0"/>
              </a:rPr>
              <a:t>D</a:t>
            </a:r>
          </a:p>
        </p:txBody>
      </p:sp>
      <p:cxnSp>
        <p:nvCxnSpPr>
          <p:cNvPr id="28" name="AutoShape 26">
            <a:extLst>
              <a:ext uri="{FF2B5EF4-FFF2-40B4-BE49-F238E27FC236}">
                <a16:creationId xmlns:a16="http://schemas.microsoft.com/office/drawing/2014/main" id="{7117389E-A6EF-DC27-C977-E722FB281D60}"/>
              </a:ext>
            </a:extLst>
          </p:cNvPr>
          <p:cNvCxnSpPr>
            <a:cxnSpLocks noChangeShapeType="1"/>
            <a:stCxn id="14" idx="2"/>
            <a:endCxn id="13" idx="0"/>
          </p:cNvCxnSpPr>
          <p:nvPr/>
        </p:nvCxnSpPr>
        <p:spPr bwMode="auto">
          <a:xfrm flipH="1">
            <a:off x="7603802" y="3873967"/>
            <a:ext cx="609600" cy="167804"/>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AutoShape 27">
            <a:extLst>
              <a:ext uri="{FF2B5EF4-FFF2-40B4-BE49-F238E27FC236}">
                <a16:creationId xmlns:a16="http://schemas.microsoft.com/office/drawing/2014/main" id="{12BEEFCA-F216-E59C-6683-F4B58481BEAA}"/>
              </a:ext>
            </a:extLst>
          </p:cNvPr>
          <p:cNvCxnSpPr>
            <a:cxnSpLocks noChangeShapeType="1"/>
            <a:stCxn id="17" idx="2"/>
            <a:endCxn id="15" idx="0"/>
          </p:cNvCxnSpPr>
          <p:nvPr/>
        </p:nvCxnSpPr>
        <p:spPr bwMode="auto">
          <a:xfrm rot="16200000" flipH="1">
            <a:off x="7328371" y="2679696"/>
            <a:ext cx="1141412" cy="227012"/>
          </a:xfrm>
          <a:prstGeom prst="bentConnector3">
            <a:avLst>
              <a:gd name="adj1" fmla="val 49931"/>
            </a:avLst>
          </a:prstGeom>
          <a:noFill/>
          <a:ln w="9525">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AutoShape 28">
            <a:extLst>
              <a:ext uri="{FF2B5EF4-FFF2-40B4-BE49-F238E27FC236}">
                <a16:creationId xmlns:a16="http://schemas.microsoft.com/office/drawing/2014/main" id="{9E28CF85-7FCA-1CC3-F562-31D896192033}"/>
              </a:ext>
            </a:extLst>
          </p:cNvPr>
          <p:cNvCxnSpPr>
            <a:cxnSpLocks noChangeShapeType="1"/>
            <a:stCxn id="21" idx="1"/>
            <a:endCxn id="27" idx="3"/>
          </p:cNvCxnSpPr>
          <p:nvPr/>
        </p:nvCxnSpPr>
        <p:spPr bwMode="auto">
          <a:xfrm flipH="1">
            <a:off x="7371233" y="3535358"/>
            <a:ext cx="214313" cy="0"/>
          </a:xfrm>
          <a:prstGeom prst="straightConnector1">
            <a:avLst/>
          </a:prstGeom>
          <a:noFill/>
          <a:ln w="9525">
            <a:solidFill>
              <a:srgbClr val="000000"/>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AutoShape 29">
            <a:extLst>
              <a:ext uri="{FF2B5EF4-FFF2-40B4-BE49-F238E27FC236}">
                <a16:creationId xmlns:a16="http://schemas.microsoft.com/office/drawing/2014/main" id="{ADA8A5BD-44BC-7ADC-0229-E62E43DC8863}"/>
              </a:ext>
            </a:extLst>
          </p:cNvPr>
          <p:cNvCxnSpPr>
            <a:cxnSpLocks noChangeShapeType="1"/>
            <a:stCxn id="12" idx="3"/>
            <a:endCxn id="11" idx="1"/>
          </p:cNvCxnSpPr>
          <p:nvPr/>
        </p:nvCxnSpPr>
        <p:spPr bwMode="auto">
          <a:xfrm>
            <a:off x="7366471" y="3633783"/>
            <a:ext cx="544512" cy="152400"/>
          </a:xfrm>
          <a:prstGeom prst="bentConnector3">
            <a:avLst>
              <a:gd name="adj1" fmla="val 49856"/>
            </a:avLst>
          </a:prstGeom>
          <a:noFill/>
          <a:ln w="9525">
            <a:solidFill>
              <a:srgbClr val="000000"/>
            </a:solidFill>
            <a:miter lim="800000"/>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Text Box 33">
            <a:extLst>
              <a:ext uri="{FF2B5EF4-FFF2-40B4-BE49-F238E27FC236}">
                <a16:creationId xmlns:a16="http://schemas.microsoft.com/office/drawing/2014/main" id="{5754B60B-81FF-C69D-3B63-E459B05C5CBC}"/>
              </a:ext>
            </a:extLst>
          </p:cNvPr>
          <p:cNvSpPr txBox="1">
            <a:spLocks noChangeArrowheads="1"/>
          </p:cNvSpPr>
          <p:nvPr/>
        </p:nvSpPr>
        <p:spPr bwMode="auto">
          <a:xfrm>
            <a:off x="1795985" y="4622796"/>
            <a:ext cx="1638770" cy="600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indent="-2286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228600" marR="0" lvl="0" indent="-2286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Vertically integrated monopoly</a:t>
            </a:r>
          </a:p>
        </p:txBody>
      </p:sp>
      <p:sp>
        <p:nvSpPr>
          <p:cNvPr id="33" name="Text Box 34">
            <a:extLst>
              <a:ext uri="{FF2B5EF4-FFF2-40B4-BE49-F238E27FC236}">
                <a16:creationId xmlns:a16="http://schemas.microsoft.com/office/drawing/2014/main" id="{064FF54C-3248-67F4-0379-B472246EAEBF}"/>
              </a:ext>
            </a:extLst>
          </p:cNvPr>
          <p:cNvSpPr txBox="1">
            <a:spLocks noChangeArrowheads="1"/>
          </p:cNvSpPr>
          <p:nvPr/>
        </p:nvSpPr>
        <p:spPr bwMode="auto">
          <a:xfrm>
            <a:off x="6243067" y="4629542"/>
            <a:ext cx="2748533"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7800" indent="-1778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177800" marR="0" lvl="0" indent="-1778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Customers choose suppliers in full competition</a:t>
            </a:r>
          </a:p>
          <a:p>
            <a:pPr marL="177800" marR="0" lvl="0" indent="-1778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Access open to all to transmission and distribution networks</a:t>
            </a:r>
          </a:p>
          <a:p>
            <a:pPr marL="177800" marR="0" lvl="0" indent="-1778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Distribution dissociated from supply</a:t>
            </a:r>
          </a:p>
        </p:txBody>
      </p:sp>
      <p:sp>
        <p:nvSpPr>
          <p:cNvPr id="34" name="AutoShape 35">
            <a:extLst>
              <a:ext uri="{FF2B5EF4-FFF2-40B4-BE49-F238E27FC236}">
                <a16:creationId xmlns:a16="http://schemas.microsoft.com/office/drawing/2014/main" id="{48430541-4E23-02A1-0F93-2FC29ABF8FA5}"/>
              </a:ext>
            </a:extLst>
          </p:cNvPr>
          <p:cNvSpPr>
            <a:spLocks noChangeArrowheads="1"/>
          </p:cNvSpPr>
          <p:nvPr/>
        </p:nvSpPr>
        <p:spPr bwMode="auto">
          <a:xfrm>
            <a:off x="2138611" y="5851521"/>
            <a:ext cx="6415535" cy="496887"/>
          </a:xfrm>
          <a:prstGeom prst="rightArrow">
            <a:avLst>
              <a:gd name="adj1" fmla="val 50157"/>
              <a:gd name="adj2" fmla="val 52937"/>
            </a:avLst>
          </a:prstGeom>
          <a:solidFill>
            <a:srgbClr val="002060"/>
          </a:solidFill>
          <a:ln w="12700">
            <a:noFill/>
            <a:miter lim="800000"/>
            <a:headEnd/>
            <a:tailEnd/>
          </a:ln>
          <a:effectLst>
            <a:outerShdw dist="35921" dir="2700000" algn="ctr" rotWithShape="0">
              <a:srgbClr val="000000"/>
            </a:outerShdw>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GB" altLang="fr-FR" sz="1200" b="1" i="0" u="none" strike="noStrike" kern="0" cap="none" spc="0" normalizeH="0" baseline="0" noProof="0" dirty="0">
                <a:ln>
                  <a:noFill/>
                </a:ln>
                <a:solidFill>
                  <a:srgbClr val="FFFFFF"/>
                </a:solidFill>
                <a:effectLst/>
                <a:uLnTx/>
                <a:uFillTx/>
                <a:latin typeface="Arial" panose="020B0604020202020204" pitchFamily="34" charset="0"/>
              </a:rPr>
              <a:t>Towards gradual market liberalisation </a:t>
            </a:r>
            <a:r>
              <a:rPr lang="en-GB" altLang="fr-FR" kern="0" dirty="0">
                <a:solidFill>
                  <a:srgbClr val="FFFFFF"/>
                </a:solidFill>
              </a:rPr>
              <a:t>&amp; </a:t>
            </a:r>
            <a:r>
              <a:rPr kumimoji="0" lang="en-GB" altLang="fr-FR" sz="1200" b="1" i="0" u="none" strike="noStrike" kern="0" cap="none" spc="0" normalizeH="0" baseline="0" noProof="0" dirty="0">
                <a:ln>
                  <a:noFill/>
                </a:ln>
                <a:solidFill>
                  <a:srgbClr val="FFFFFF"/>
                </a:solidFill>
                <a:effectLst/>
                <a:uLnTx/>
                <a:uFillTx/>
                <a:latin typeface="Arial" panose="020B0604020202020204" pitchFamily="34" charset="0"/>
              </a:rPr>
              <a:t>lower costs…</a:t>
            </a:r>
          </a:p>
        </p:txBody>
      </p:sp>
      <p:sp>
        <p:nvSpPr>
          <p:cNvPr id="35" name="AutoShape 36">
            <a:extLst>
              <a:ext uri="{FF2B5EF4-FFF2-40B4-BE49-F238E27FC236}">
                <a16:creationId xmlns:a16="http://schemas.microsoft.com/office/drawing/2014/main" id="{BDA6C944-623A-5683-A5E5-9EAB2BD861CC}"/>
              </a:ext>
            </a:extLst>
          </p:cNvPr>
          <p:cNvSpPr>
            <a:spLocks noChangeArrowheads="1"/>
          </p:cNvSpPr>
          <p:nvPr/>
        </p:nvSpPr>
        <p:spPr bwMode="auto">
          <a:xfrm>
            <a:off x="210691" y="2597803"/>
            <a:ext cx="1510433" cy="1360066"/>
          </a:xfrm>
          <a:prstGeom prst="roundRect">
            <a:avLst>
              <a:gd name="adj" fmla="val 16667"/>
            </a:avLst>
          </a:prstGeom>
          <a:solidFill>
            <a:srgbClr val="FFFFFF">
              <a:lumMod val="85000"/>
            </a:srgbClr>
          </a:solidFill>
          <a:ln w="12700">
            <a:solidFill>
              <a:srgbClr val="000000"/>
            </a:solidFill>
            <a:round/>
            <a:headEnd/>
            <a:tailEnd/>
          </a:ln>
          <a:effectLst>
            <a:outerShdw dist="35921" dir="2700000" algn="ctr" rotWithShape="0">
              <a:srgbClr val="000000"/>
            </a:outerShdw>
          </a:effectLst>
        </p:spPr>
        <p:txBody>
          <a:bodyPr wrap="none" anchor="ctr"/>
          <a:lstStyle>
            <a:lvl1pPr marL="228600" indent="-2286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G = Generation</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SG  = Self-generator</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T = Transport/TSO</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D = Distribution/DSO</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S = Supply</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C = Customer</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EC = Eligible Customer</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MO = Market Operator</a:t>
            </a:r>
          </a:p>
          <a:p>
            <a:pPr marL="228600" marR="0" lvl="0" indent="-228600" defTabSz="914400" eaLnBrk="0" fontAlgn="auto" latinLnBrk="0" hangingPunct="0">
              <a:lnSpc>
                <a:spcPct val="100000"/>
              </a:lnSpc>
              <a:spcBef>
                <a:spcPct val="0"/>
              </a:spcBef>
              <a:spcAft>
                <a:spcPts val="0"/>
              </a:spcAft>
              <a:buClrTx/>
              <a:buSzTx/>
              <a:buFontTx/>
              <a:buNone/>
              <a:tabLst/>
              <a:defRPr/>
            </a:pPr>
            <a:r>
              <a:rPr kumimoji="0" lang="en-US" altLang="fr-FR" sz="900" b="0" i="1" u="none" strike="noStrike" kern="0" cap="none" spc="0" normalizeH="0" baseline="0" noProof="0" dirty="0">
                <a:ln>
                  <a:noFill/>
                </a:ln>
                <a:solidFill>
                  <a:srgbClr val="000000"/>
                </a:solidFill>
                <a:effectLst/>
                <a:uLnTx/>
                <a:uFillTx/>
                <a:latin typeface="Arial" panose="020B0604020202020204" pitchFamily="34" charset="0"/>
              </a:rPr>
              <a:t>SB = Single Buyer</a:t>
            </a:r>
          </a:p>
        </p:txBody>
      </p:sp>
      <p:sp>
        <p:nvSpPr>
          <p:cNvPr id="36" name="Rectangle 37">
            <a:extLst>
              <a:ext uri="{FF2B5EF4-FFF2-40B4-BE49-F238E27FC236}">
                <a16:creationId xmlns:a16="http://schemas.microsoft.com/office/drawing/2014/main" id="{DA3B9C38-9315-0FE7-4908-862CDF5DA2F0}"/>
              </a:ext>
            </a:extLst>
          </p:cNvPr>
          <p:cNvSpPr>
            <a:spLocks noChangeArrowheads="1"/>
          </p:cNvSpPr>
          <p:nvPr/>
        </p:nvSpPr>
        <p:spPr bwMode="auto">
          <a:xfrm>
            <a:off x="3481858" y="1209671"/>
            <a:ext cx="2682875" cy="4572000"/>
          </a:xfrm>
          <a:prstGeom prst="rect">
            <a:avLst/>
          </a:prstGeom>
          <a:noFill/>
          <a:ln w="25400">
            <a:solidFill>
              <a:srgbClr val="FF0000"/>
            </a:solidFill>
            <a:prstDash val="dash"/>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nchor="ctr">
            <a:spAutoFit/>
          </a:bodyP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fr-FR" altLang="fr-FR" sz="1200" b="1" i="0" u="none" strike="noStrike" kern="0" cap="none" spc="0" normalizeH="0" baseline="0" noProof="0">
              <a:ln>
                <a:noFill/>
              </a:ln>
              <a:solidFill>
                <a:srgbClr val="000000"/>
              </a:solidFill>
              <a:effectLst/>
              <a:uLnTx/>
              <a:uFillTx/>
              <a:latin typeface="Arial" panose="020B0604020202020204" pitchFamily="34" charset="0"/>
            </a:endParaRPr>
          </a:p>
        </p:txBody>
      </p:sp>
      <p:sp>
        <p:nvSpPr>
          <p:cNvPr id="37" name="Text Box 38">
            <a:extLst>
              <a:ext uri="{FF2B5EF4-FFF2-40B4-BE49-F238E27FC236}">
                <a16:creationId xmlns:a16="http://schemas.microsoft.com/office/drawing/2014/main" id="{B369FEC0-7EDA-D949-7827-606046E7D399}"/>
              </a:ext>
            </a:extLst>
          </p:cNvPr>
          <p:cNvSpPr txBox="1">
            <a:spLocks noChangeArrowheads="1"/>
          </p:cNvSpPr>
          <p:nvPr/>
        </p:nvSpPr>
        <p:spPr bwMode="auto">
          <a:xfrm>
            <a:off x="3402956" y="4485526"/>
            <a:ext cx="2898302"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100000"/>
              </a:spcBef>
              <a:buClr>
                <a:srgbClr val="0B1F65"/>
              </a:buClr>
              <a:buFont typeface="Webdings" panose="05030102010509060703" pitchFamily="18" charset="2"/>
              <a:buChar char="4"/>
              <a:defRPr sz="1600">
                <a:solidFill>
                  <a:schemeClr val="tx1"/>
                </a:solidFill>
                <a:latin typeface="Arial" panose="020B0604020202020204" pitchFamily="34" charset="0"/>
              </a:defRPr>
            </a:lvl1pPr>
            <a:lvl2pPr indent="-220663">
              <a:lnSpc>
                <a:spcPct val="90000"/>
              </a:lnSpc>
              <a:spcBef>
                <a:spcPct val="40000"/>
              </a:spcBef>
              <a:buClr>
                <a:srgbClr val="0B1F65"/>
              </a:buClr>
              <a:buChar char="–"/>
              <a:defRPr sz="1600">
                <a:solidFill>
                  <a:schemeClr val="tx1"/>
                </a:solidFill>
                <a:latin typeface="Arial" panose="020B0604020202020204" pitchFamily="34" charset="0"/>
              </a:defRPr>
            </a:lvl2pPr>
            <a:lvl3pPr indent="-342900">
              <a:lnSpc>
                <a:spcPct val="90000"/>
              </a:lnSpc>
              <a:spcBef>
                <a:spcPct val="40000"/>
              </a:spcBef>
              <a:buClr>
                <a:srgbClr val="0B1F65"/>
              </a:buClr>
              <a:buFont typeface="Webdings" panose="05030102010509060703" pitchFamily="18" charset="2"/>
              <a:defRPr sz="1600">
                <a:solidFill>
                  <a:schemeClr val="tx1"/>
                </a:solidFill>
                <a:latin typeface="Arial" panose="020B0604020202020204" pitchFamily="34" charset="0"/>
                <a:cs typeface="Arial" panose="020B0604020202020204" pitchFamily="34" charset="0"/>
              </a:defRPr>
            </a:lvl3pPr>
            <a:lvl4pPr marL="1600200" indent="-228600">
              <a:lnSpc>
                <a:spcPct val="90000"/>
              </a:lnSpc>
              <a:spcBef>
                <a:spcPct val="40000"/>
              </a:spcBef>
              <a:buClr>
                <a:srgbClr val="0B1F65"/>
              </a:buClr>
              <a:defRPr sz="1600">
                <a:solidFill>
                  <a:schemeClr val="tx1"/>
                </a:solidFill>
                <a:latin typeface="Arial" panose="020B0604020202020204" pitchFamily="34" charset="0"/>
                <a:cs typeface="Arial" panose="020B0604020202020204" pitchFamily="34" charset="0"/>
              </a:defRPr>
            </a:lvl4pPr>
            <a:lvl5pPr marL="2057400" indent="-228600">
              <a:lnSpc>
                <a:spcPct val="90000"/>
              </a:lnSpc>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40000"/>
              </a:spcAft>
              <a:buClr>
                <a:schemeClr val="tx1"/>
              </a:buClr>
              <a:buSzPct val="40000"/>
              <a:buFont typeface="Arial" panose="020B0604020202020204" pitchFamily="34" charset="0"/>
              <a:defRPr sz="1600">
                <a:solidFill>
                  <a:schemeClr val="tx1"/>
                </a:solidFill>
                <a:latin typeface="Arial" panose="020B0604020202020204" pitchFamily="34" charset="0"/>
                <a:cs typeface="Arial" panose="020B0604020202020204" pitchFamily="34" charset="0"/>
              </a:defRPr>
            </a:lvl9pPr>
          </a:lstStyle>
          <a:p>
            <a:pPr marL="228600" marR="0" lvl="0" indent="-2286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Several generators and self-generators (renewable energies)</a:t>
            </a:r>
          </a:p>
          <a:p>
            <a:pPr marL="228600" marR="0" lvl="0" indent="-2286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A TSO / Single buyer </a:t>
            </a:r>
          </a:p>
          <a:p>
            <a:pPr marL="228600" marR="0" lvl="0" indent="-2286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A Distribution / Supply entity</a:t>
            </a:r>
          </a:p>
          <a:p>
            <a:pPr marL="228600" marR="0" lvl="0" indent="-2286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Third party access to networks (TPA)</a:t>
            </a:r>
          </a:p>
          <a:p>
            <a:pPr marL="228600" marR="0" lvl="0" indent="-228600" defTabSz="914400" eaLnBrk="0" fontAlgn="auto" latinLnBrk="0" hangingPunct="0">
              <a:lnSpc>
                <a:spcPct val="100000"/>
              </a:lnSpc>
              <a:spcBef>
                <a:spcPct val="0"/>
              </a:spcBef>
              <a:spcAft>
                <a:spcPts val="0"/>
              </a:spcAft>
              <a:buClr>
                <a:srgbClr val="0B1F65"/>
              </a:buClr>
              <a:buSzTx/>
              <a:buFont typeface="Webdings" panose="05030102010509060703" pitchFamily="18" charset="2"/>
              <a:buChar char="4"/>
              <a:tabLst/>
              <a:defRPr/>
            </a:pPr>
            <a:r>
              <a:rPr kumimoji="0" lang="en-US" altLang="fr-FR" sz="1000" b="0" i="0" u="none" strike="noStrike" kern="0" cap="none" spc="0" normalizeH="0" baseline="0" noProof="0" dirty="0">
                <a:ln>
                  <a:noFill/>
                </a:ln>
                <a:solidFill>
                  <a:srgbClr val="000000"/>
                </a:solidFill>
                <a:effectLst/>
                <a:uLnTx/>
                <a:uFillTx/>
                <a:latin typeface="Arial" panose="020B0604020202020204" pitchFamily="34" charset="0"/>
              </a:rPr>
              <a:t>Threshold (progressive) for eligible customers</a:t>
            </a:r>
          </a:p>
        </p:txBody>
      </p:sp>
      <p:sp>
        <p:nvSpPr>
          <p:cNvPr id="38" name="Rectangle 46">
            <a:extLst>
              <a:ext uri="{FF2B5EF4-FFF2-40B4-BE49-F238E27FC236}">
                <a16:creationId xmlns:a16="http://schemas.microsoft.com/office/drawing/2014/main" id="{61D6136B-393B-07D8-F451-E036C6107986}"/>
              </a:ext>
            </a:extLst>
          </p:cNvPr>
          <p:cNvSpPr>
            <a:spLocks noChangeArrowheads="1"/>
          </p:cNvSpPr>
          <p:nvPr/>
        </p:nvSpPr>
        <p:spPr bwMode="auto">
          <a:xfrm>
            <a:off x="4864571" y="1879596"/>
            <a:ext cx="604837"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a:ln>
                  <a:noFill/>
                </a:ln>
                <a:solidFill>
                  <a:srgbClr val="000000"/>
                </a:solidFill>
                <a:effectLst/>
                <a:uLnTx/>
                <a:uFillTx/>
                <a:latin typeface="Arial" panose="020B0604020202020204" pitchFamily="34" charset="0"/>
              </a:rPr>
              <a:t>G</a:t>
            </a:r>
          </a:p>
        </p:txBody>
      </p:sp>
      <p:sp>
        <p:nvSpPr>
          <p:cNvPr id="39" name="Rectangle 47">
            <a:extLst>
              <a:ext uri="{FF2B5EF4-FFF2-40B4-BE49-F238E27FC236}">
                <a16:creationId xmlns:a16="http://schemas.microsoft.com/office/drawing/2014/main" id="{15F4E2AE-2B1D-667A-BA61-7476C1C0875C}"/>
              </a:ext>
            </a:extLst>
          </p:cNvPr>
          <p:cNvSpPr>
            <a:spLocks noChangeArrowheads="1"/>
          </p:cNvSpPr>
          <p:nvPr/>
        </p:nvSpPr>
        <p:spPr bwMode="auto">
          <a:xfrm>
            <a:off x="4670896" y="1779583"/>
            <a:ext cx="603250"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a:ln>
                  <a:noFill/>
                </a:ln>
                <a:solidFill>
                  <a:srgbClr val="000000"/>
                </a:solidFill>
                <a:effectLst/>
                <a:uLnTx/>
                <a:uFillTx/>
                <a:latin typeface="Arial" panose="020B0604020202020204" pitchFamily="34" charset="0"/>
              </a:rPr>
              <a:t>G</a:t>
            </a:r>
          </a:p>
        </p:txBody>
      </p:sp>
      <p:sp>
        <p:nvSpPr>
          <p:cNvPr id="40" name="Rectangle 48">
            <a:extLst>
              <a:ext uri="{FF2B5EF4-FFF2-40B4-BE49-F238E27FC236}">
                <a16:creationId xmlns:a16="http://schemas.microsoft.com/office/drawing/2014/main" id="{E2EBC51E-3DB1-73CF-E4BE-F50C1294FC61}"/>
              </a:ext>
            </a:extLst>
          </p:cNvPr>
          <p:cNvSpPr>
            <a:spLocks noChangeArrowheads="1"/>
          </p:cNvSpPr>
          <p:nvPr/>
        </p:nvSpPr>
        <p:spPr bwMode="auto">
          <a:xfrm>
            <a:off x="4477221" y="1679571"/>
            <a:ext cx="604837" cy="342900"/>
          </a:xfrm>
          <a:prstGeom prst="rect">
            <a:avLst/>
          </a:prstGeom>
          <a:solidFill>
            <a:srgbClr val="000000">
              <a:lumMod val="75000"/>
              <a:lumOff val="2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G</a:t>
            </a:r>
          </a:p>
        </p:txBody>
      </p:sp>
      <p:sp>
        <p:nvSpPr>
          <p:cNvPr id="41" name="Rectangle 49">
            <a:extLst>
              <a:ext uri="{FF2B5EF4-FFF2-40B4-BE49-F238E27FC236}">
                <a16:creationId xmlns:a16="http://schemas.microsoft.com/office/drawing/2014/main" id="{4C36D3DE-E584-25F7-7DE3-D139EF161DEB}"/>
              </a:ext>
            </a:extLst>
          </p:cNvPr>
          <p:cNvSpPr>
            <a:spLocks noChangeArrowheads="1"/>
          </p:cNvSpPr>
          <p:nvPr/>
        </p:nvSpPr>
        <p:spPr bwMode="auto">
          <a:xfrm>
            <a:off x="4477221" y="4041771"/>
            <a:ext cx="604837" cy="342900"/>
          </a:xfrm>
          <a:prstGeom prst="rect">
            <a:avLst/>
          </a:prstGeom>
          <a:solidFill>
            <a:srgbClr val="000000">
              <a:lumMod val="95000"/>
              <a:lumOff val="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C</a:t>
            </a:r>
          </a:p>
        </p:txBody>
      </p:sp>
      <p:sp>
        <p:nvSpPr>
          <p:cNvPr id="42" name="Rectangle 50">
            <a:extLst>
              <a:ext uri="{FF2B5EF4-FFF2-40B4-BE49-F238E27FC236}">
                <a16:creationId xmlns:a16="http://schemas.microsoft.com/office/drawing/2014/main" id="{89FAE9DB-90A5-14D8-D601-D3FB43F458AF}"/>
              </a:ext>
            </a:extLst>
          </p:cNvPr>
          <p:cNvSpPr>
            <a:spLocks noChangeArrowheads="1"/>
          </p:cNvSpPr>
          <p:nvPr/>
        </p:nvSpPr>
        <p:spPr bwMode="auto">
          <a:xfrm>
            <a:off x="4477221" y="3363908"/>
            <a:ext cx="604837"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D&amp;S</a:t>
            </a:r>
          </a:p>
        </p:txBody>
      </p:sp>
      <p:sp>
        <p:nvSpPr>
          <p:cNvPr id="43" name="Rectangle 51">
            <a:extLst>
              <a:ext uri="{FF2B5EF4-FFF2-40B4-BE49-F238E27FC236}">
                <a16:creationId xmlns:a16="http://schemas.microsoft.com/office/drawing/2014/main" id="{31A9BEB3-8A6A-593E-5964-749C9B4CB032}"/>
              </a:ext>
            </a:extLst>
          </p:cNvPr>
          <p:cNvSpPr>
            <a:spLocks noChangeArrowheads="1"/>
          </p:cNvSpPr>
          <p:nvPr/>
        </p:nvSpPr>
        <p:spPr bwMode="auto">
          <a:xfrm>
            <a:off x="4477221" y="2738979"/>
            <a:ext cx="604837"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T </a:t>
            </a:r>
            <a:r>
              <a:rPr lang="en-US" altLang="fr-FR" sz="1000" b="0" kern="0" dirty="0">
                <a:solidFill>
                  <a:srgbClr val="FFFFFF"/>
                </a:solidFill>
              </a:rPr>
              <a:t>/ </a:t>
            </a: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SB</a:t>
            </a:r>
          </a:p>
        </p:txBody>
      </p:sp>
      <p:cxnSp>
        <p:nvCxnSpPr>
          <p:cNvPr id="44" name="AutoShape 52">
            <a:extLst>
              <a:ext uri="{FF2B5EF4-FFF2-40B4-BE49-F238E27FC236}">
                <a16:creationId xmlns:a16="http://schemas.microsoft.com/office/drawing/2014/main" id="{5CF3B5E2-F523-3740-4F9D-8326CD09ECCA}"/>
              </a:ext>
            </a:extLst>
          </p:cNvPr>
          <p:cNvCxnSpPr>
            <a:cxnSpLocks noChangeShapeType="1"/>
          </p:cNvCxnSpPr>
          <p:nvPr/>
        </p:nvCxnSpPr>
        <p:spPr bwMode="auto">
          <a:xfrm>
            <a:off x="4780433" y="1929751"/>
            <a:ext cx="0" cy="798512"/>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AutoShape 53">
            <a:extLst>
              <a:ext uri="{FF2B5EF4-FFF2-40B4-BE49-F238E27FC236}">
                <a16:creationId xmlns:a16="http://schemas.microsoft.com/office/drawing/2014/main" id="{8E3E2100-2755-B11F-F853-A557DA357CDD}"/>
              </a:ext>
            </a:extLst>
          </p:cNvPr>
          <p:cNvCxnSpPr>
            <a:cxnSpLocks noChangeShapeType="1"/>
            <a:stCxn id="43" idx="2"/>
            <a:endCxn id="42" idx="0"/>
          </p:cNvCxnSpPr>
          <p:nvPr/>
        </p:nvCxnSpPr>
        <p:spPr bwMode="auto">
          <a:xfrm>
            <a:off x="4779640" y="3081879"/>
            <a:ext cx="0" cy="282029"/>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AutoShape 54">
            <a:extLst>
              <a:ext uri="{FF2B5EF4-FFF2-40B4-BE49-F238E27FC236}">
                <a16:creationId xmlns:a16="http://schemas.microsoft.com/office/drawing/2014/main" id="{9D7CF737-4D26-D707-EAFC-194E0A5EA1A0}"/>
              </a:ext>
            </a:extLst>
          </p:cNvPr>
          <p:cNvCxnSpPr>
            <a:cxnSpLocks noChangeShapeType="1"/>
            <a:stCxn id="42" idx="2"/>
            <a:endCxn id="41" idx="0"/>
          </p:cNvCxnSpPr>
          <p:nvPr/>
        </p:nvCxnSpPr>
        <p:spPr bwMode="auto">
          <a:xfrm>
            <a:off x="4780433" y="3706808"/>
            <a:ext cx="0" cy="334963"/>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7" name="Text Box 55">
            <a:extLst>
              <a:ext uri="{FF2B5EF4-FFF2-40B4-BE49-F238E27FC236}">
                <a16:creationId xmlns:a16="http://schemas.microsoft.com/office/drawing/2014/main" id="{4E2282D6-2F1B-3DBB-7662-5FB371BB1DC5}"/>
              </a:ext>
            </a:extLst>
          </p:cNvPr>
          <p:cNvSpPr txBox="1">
            <a:spLocks noChangeArrowheads="1"/>
          </p:cNvSpPr>
          <p:nvPr/>
        </p:nvSpPr>
        <p:spPr bwMode="auto">
          <a:xfrm>
            <a:off x="3560193" y="1256199"/>
            <a:ext cx="26828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200" b="1" i="0" u="sng" strike="noStrike" kern="0" cap="none" spc="0" normalizeH="0" baseline="0" noProof="0" dirty="0">
                <a:ln>
                  <a:noFill/>
                </a:ln>
                <a:solidFill>
                  <a:srgbClr val="000000"/>
                </a:solidFill>
                <a:effectLst/>
                <a:uLnTx/>
                <a:uFillTx/>
                <a:latin typeface="Arial" panose="020B0604020202020204" pitchFamily="34" charset="0"/>
              </a:rPr>
              <a:t>Intermediate structure</a:t>
            </a:r>
          </a:p>
        </p:txBody>
      </p:sp>
      <p:sp>
        <p:nvSpPr>
          <p:cNvPr id="48" name="Rectangle 57">
            <a:extLst>
              <a:ext uri="{FF2B5EF4-FFF2-40B4-BE49-F238E27FC236}">
                <a16:creationId xmlns:a16="http://schemas.microsoft.com/office/drawing/2014/main" id="{DD8D8C7A-4E8E-1919-FEB0-83248B29ABA0}"/>
              </a:ext>
            </a:extLst>
          </p:cNvPr>
          <p:cNvSpPr>
            <a:spLocks noChangeArrowheads="1"/>
          </p:cNvSpPr>
          <p:nvPr/>
        </p:nvSpPr>
        <p:spPr bwMode="auto">
          <a:xfrm>
            <a:off x="2074838" y="2820983"/>
            <a:ext cx="604838" cy="342900"/>
          </a:xfrm>
          <a:prstGeom prst="rect">
            <a:avLst/>
          </a:prstGeom>
          <a:solidFill>
            <a:srgbClr val="1D488D">
              <a:lumMod val="60000"/>
              <a:lumOff val="40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a:ln>
                  <a:noFill/>
                </a:ln>
                <a:solidFill>
                  <a:srgbClr val="FFFFFF"/>
                </a:solidFill>
                <a:effectLst/>
                <a:uLnTx/>
                <a:uFillTx/>
                <a:latin typeface="Arial" panose="020B0604020202020204" pitchFamily="34" charset="0"/>
              </a:rPr>
              <a:t>T</a:t>
            </a:r>
          </a:p>
        </p:txBody>
      </p:sp>
      <p:cxnSp>
        <p:nvCxnSpPr>
          <p:cNvPr id="49" name="AutoShape 58">
            <a:extLst>
              <a:ext uri="{FF2B5EF4-FFF2-40B4-BE49-F238E27FC236}">
                <a16:creationId xmlns:a16="http://schemas.microsoft.com/office/drawing/2014/main" id="{C4F78354-2E9E-975A-41E6-BAB43A9CE231}"/>
              </a:ext>
            </a:extLst>
          </p:cNvPr>
          <p:cNvCxnSpPr>
            <a:cxnSpLocks noChangeShapeType="1"/>
            <a:stCxn id="48" idx="2"/>
            <a:endCxn id="7" idx="0"/>
          </p:cNvCxnSpPr>
          <p:nvPr/>
        </p:nvCxnSpPr>
        <p:spPr bwMode="auto">
          <a:xfrm>
            <a:off x="2378051" y="3163883"/>
            <a:ext cx="0" cy="200025"/>
          </a:xfrm>
          <a:prstGeom prst="straightConnector1">
            <a:avLst/>
          </a:prstGeom>
          <a:noFill/>
          <a:ln w="9525">
            <a:solidFill>
              <a:srgbClr val="000000"/>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 name="Rectangle 56">
            <a:extLst>
              <a:ext uri="{FF2B5EF4-FFF2-40B4-BE49-F238E27FC236}">
                <a16:creationId xmlns:a16="http://schemas.microsoft.com/office/drawing/2014/main" id="{9864A296-706A-9FAB-B1F7-4AE6635D74DB}"/>
              </a:ext>
            </a:extLst>
          </p:cNvPr>
          <p:cNvSpPr>
            <a:spLocks noChangeArrowheads="1"/>
          </p:cNvSpPr>
          <p:nvPr/>
        </p:nvSpPr>
        <p:spPr bwMode="auto">
          <a:xfrm>
            <a:off x="3722787" y="2325286"/>
            <a:ext cx="604837" cy="342900"/>
          </a:xfrm>
          <a:prstGeom prst="rect">
            <a:avLst/>
          </a:prstGeom>
          <a:solidFill>
            <a:srgbClr val="000000">
              <a:lumMod val="75000"/>
              <a:lumOff val="2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endPar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endParaRPr>
          </a:p>
        </p:txBody>
      </p:sp>
      <p:sp>
        <p:nvSpPr>
          <p:cNvPr id="51" name="Rectangle 56">
            <a:extLst>
              <a:ext uri="{FF2B5EF4-FFF2-40B4-BE49-F238E27FC236}">
                <a16:creationId xmlns:a16="http://schemas.microsoft.com/office/drawing/2014/main" id="{16B0CE48-E61D-3997-2D42-6F0954069F91}"/>
              </a:ext>
            </a:extLst>
          </p:cNvPr>
          <p:cNvSpPr>
            <a:spLocks noChangeArrowheads="1"/>
          </p:cNvSpPr>
          <p:nvPr/>
        </p:nvSpPr>
        <p:spPr bwMode="auto">
          <a:xfrm>
            <a:off x="3622006" y="2181270"/>
            <a:ext cx="604837" cy="342900"/>
          </a:xfrm>
          <a:prstGeom prst="rect">
            <a:avLst/>
          </a:prstGeom>
          <a:solidFill>
            <a:srgbClr val="000000">
              <a:lumMod val="75000"/>
              <a:lumOff val="25000"/>
            </a:srgbClr>
          </a:solidFill>
          <a:ln w="12700">
            <a:solidFill>
              <a:srgbClr val="000000"/>
            </a:solidFill>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0" i="0" u="none" strike="noStrike" kern="0" cap="none" spc="0" normalizeH="0" baseline="0" noProof="0" dirty="0">
                <a:ln>
                  <a:noFill/>
                </a:ln>
                <a:solidFill>
                  <a:srgbClr val="FFFFFF"/>
                </a:solidFill>
                <a:effectLst/>
                <a:uLnTx/>
                <a:uFillTx/>
                <a:latin typeface="Arial" panose="020B0604020202020204" pitchFamily="34" charset="0"/>
              </a:rPr>
              <a:t>SG</a:t>
            </a:r>
          </a:p>
        </p:txBody>
      </p:sp>
      <p:sp>
        <p:nvSpPr>
          <p:cNvPr id="53" name="Rectangle 56">
            <a:extLst>
              <a:ext uri="{FF2B5EF4-FFF2-40B4-BE49-F238E27FC236}">
                <a16:creationId xmlns:a16="http://schemas.microsoft.com/office/drawing/2014/main" id="{E78FA5C4-F284-4EA7-2CA9-4E3922535B1D}"/>
              </a:ext>
            </a:extLst>
          </p:cNvPr>
          <p:cNvSpPr>
            <a:spLocks noChangeArrowheads="1"/>
          </p:cNvSpPr>
          <p:nvPr/>
        </p:nvSpPr>
        <p:spPr bwMode="auto">
          <a:xfrm>
            <a:off x="5206182" y="3077992"/>
            <a:ext cx="604837" cy="342000"/>
          </a:xfrm>
          <a:prstGeom prst="rect">
            <a:avLst/>
          </a:prstGeom>
          <a:solidFill>
            <a:srgbClr val="FFFFFF"/>
          </a:solidFill>
          <a:ln w="19050">
            <a:solidFill>
              <a:srgbClr val="000000"/>
            </a:solidFill>
            <a:prstDash val="sysDash"/>
            <a:miter lim="800000"/>
            <a:headEnd/>
            <a:tailEnd/>
          </a:ln>
          <a:effectLst/>
        </p:spPr>
        <p:txBody>
          <a:bodyPr wrap="none" anchor="ctr"/>
          <a:lstStyle>
            <a:lvl1pPr algn="ctr">
              <a:defRPr sz="1200" b="1">
                <a:solidFill>
                  <a:schemeClr val="tx1"/>
                </a:solidFill>
                <a:latin typeface="Arial" panose="020B0604020202020204" pitchFamily="34" charset="0"/>
              </a:defRPr>
            </a:lvl1pPr>
            <a:lvl2pPr marL="742950" indent="-285750" algn="ctr">
              <a:defRPr sz="1200" b="1">
                <a:solidFill>
                  <a:schemeClr val="tx1"/>
                </a:solidFill>
                <a:latin typeface="Arial" panose="020B0604020202020204" pitchFamily="34" charset="0"/>
              </a:defRPr>
            </a:lvl2pPr>
            <a:lvl3pPr marL="1143000" indent="-228600" algn="ctr">
              <a:defRPr sz="1200" b="1">
                <a:solidFill>
                  <a:schemeClr val="tx1"/>
                </a:solidFill>
                <a:latin typeface="Arial" panose="020B0604020202020204" pitchFamily="34" charset="0"/>
              </a:defRPr>
            </a:lvl3pPr>
            <a:lvl4pPr marL="1600200" indent="-228600" algn="ctr">
              <a:defRPr sz="1200" b="1">
                <a:solidFill>
                  <a:schemeClr val="tx1"/>
                </a:solidFill>
                <a:latin typeface="Arial" panose="020B0604020202020204" pitchFamily="34" charset="0"/>
              </a:defRPr>
            </a:lvl4pPr>
            <a:lvl5pPr marL="2057400" indent="-228600" algn="ctr">
              <a:defRPr sz="12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b="1">
                <a:solidFill>
                  <a:schemeClr val="tx1"/>
                </a:solidFill>
                <a:latin typeface="Arial" panose="020B0604020202020204"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altLang="fr-FR" sz="1000" b="1" i="0" u="none" strike="noStrike" kern="0" cap="none" spc="0" normalizeH="0" baseline="0" noProof="0" dirty="0">
                <a:ln>
                  <a:noFill/>
                </a:ln>
                <a:solidFill>
                  <a:srgbClr val="000000"/>
                </a:solidFill>
                <a:effectLst/>
                <a:uLnTx/>
                <a:uFillTx/>
                <a:latin typeface="Arial" panose="020B0604020202020204" pitchFamily="34" charset="0"/>
              </a:rPr>
              <a:t>EC</a:t>
            </a:r>
          </a:p>
        </p:txBody>
      </p:sp>
      <p:cxnSp>
        <p:nvCxnSpPr>
          <p:cNvPr id="54" name="Connecteur droit avec flèche 53">
            <a:extLst>
              <a:ext uri="{FF2B5EF4-FFF2-40B4-BE49-F238E27FC236}">
                <a16:creationId xmlns:a16="http://schemas.microsoft.com/office/drawing/2014/main" id="{6FC93E11-3F98-70D9-A241-4FDE104547BE}"/>
              </a:ext>
            </a:extLst>
          </p:cNvPr>
          <p:cNvCxnSpPr/>
          <p:nvPr/>
        </p:nvCxnSpPr>
        <p:spPr>
          <a:xfrm>
            <a:off x="7217246" y="3163883"/>
            <a:ext cx="0" cy="200025"/>
          </a:xfrm>
          <a:prstGeom prst="straightConnector1">
            <a:avLst/>
          </a:prstGeom>
          <a:noFill/>
          <a:ln w="9525" cap="flat" cmpd="sng" algn="ctr">
            <a:solidFill>
              <a:srgbClr val="000000"/>
            </a:solidFill>
            <a:prstDash val="solid"/>
            <a:tailEnd type="triangle"/>
          </a:ln>
          <a:effectLst/>
        </p:spPr>
      </p:cxnSp>
      <p:cxnSp>
        <p:nvCxnSpPr>
          <p:cNvPr id="56" name="Connecteur : en angle 55">
            <a:extLst>
              <a:ext uri="{FF2B5EF4-FFF2-40B4-BE49-F238E27FC236}">
                <a16:creationId xmlns:a16="http://schemas.microsoft.com/office/drawing/2014/main" id="{E5182A68-06C8-FC7F-C11A-9E9D11EA8137}"/>
              </a:ext>
            </a:extLst>
          </p:cNvPr>
          <p:cNvCxnSpPr/>
          <p:nvPr/>
        </p:nvCxnSpPr>
        <p:spPr>
          <a:xfrm>
            <a:off x="3871912" y="2671111"/>
            <a:ext cx="770408" cy="497632"/>
          </a:xfrm>
          <a:prstGeom prst="bentConnector3">
            <a:avLst>
              <a:gd name="adj1" fmla="val 44436"/>
            </a:avLst>
          </a:prstGeom>
          <a:ln w="31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722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55A1DC-D169-2B32-0000-2FCA18E1A92E}"/>
              </a:ext>
            </a:extLst>
          </p:cNvPr>
          <p:cNvSpPr/>
          <p:nvPr/>
        </p:nvSpPr>
        <p:spPr>
          <a:xfrm>
            <a:off x="914400" y="3244326"/>
            <a:ext cx="2296016" cy="2277547"/>
          </a:xfrm>
          <a:prstGeom prst="rect">
            <a:avLst/>
          </a:prstGeom>
        </p:spPr>
        <p:txBody>
          <a:bodyPr wrap="square">
            <a:spAutoFit/>
          </a:bodyPr>
          <a:lstStyle/>
          <a:p>
            <a:pPr marL="171450" indent="-171450" algn="ctr" defTabSz="914400" fontAlgn="base">
              <a:spcBef>
                <a:spcPct val="0"/>
              </a:spcBef>
              <a:spcAft>
                <a:spcPts val="600"/>
              </a:spcAft>
              <a:buFont typeface="Wingdings" panose="05000000000000000000" pitchFamily="2" charset="2"/>
              <a:buChar char="§"/>
            </a:pPr>
            <a:r>
              <a:rPr lang="en-US" sz="1200" dirty="0">
                <a:solidFill>
                  <a:srgbClr val="000000"/>
                </a:solidFill>
                <a:latin typeface="Arial" charset="0"/>
              </a:rPr>
              <a:t>Transmission grids are generally not meant to be duplicated</a:t>
            </a:r>
          </a:p>
          <a:p>
            <a:pPr marL="171450" indent="-171450" algn="ctr" defTabSz="914400" fontAlgn="base">
              <a:spcBef>
                <a:spcPct val="0"/>
              </a:spcBef>
              <a:spcAft>
                <a:spcPts val="600"/>
              </a:spcAft>
              <a:buFont typeface="Wingdings" panose="05000000000000000000" pitchFamily="2" charset="2"/>
              <a:buChar char="§"/>
            </a:pPr>
            <a:r>
              <a:rPr lang="en-US" sz="1200" dirty="0">
                <a:solidFill>
                  <a:srgbClr val="000000"/>
                </a:solidFill>
                <a:latin typeface="Arial" charset="0"/>
              </a:rPr>
              <a:t>Grids operators act as a natural monopoly and have a public service mission</a:t>
            </a:r>
          </a:p>
          <a:p>
            <a:pPr marL="171450" indent="-171450" algn="ctr" defTabSz="914400" fontAlgn="base">
              <a:spcBef>
                <a:spcPct val="0"/>
              </a:spcBef>
              <a:spcAft>
                <a:spcPts val="600"/>
              </a:spcAft>
              <a:buFont typeface="Wingdings" panose="05000000000000000000" pitchFamily="2" charset="2"/>
              <a:buChar char="§"/>
            </a:pPr>
            <a:r>
              <a:rPr lang="en-US" sz="1200" b="1" dirty="0">
                <a:solidFill>
                  <a:srgbClr val="000000"/>
                </a:solidFill>
                <a:latin typeface="Arial" charset="0"/>
              </a:rPr>
              <a:t>Access to grids must be open to third parties</a:t>
            </a:r>
            <a:r>
              <a:rPr lang="en-US" sz="1200" dirty="0">
                <a:solidFill>
                  <a:srgbClr val="000000"/>
                </a:solidFill>
                <a:latin typeface="Arial" charset="0"/>
              </a:rPr>
              <a:t>, so that genuine competition can take place in generation and supply</a:t>
            </a:r>
          </a:p>
        </p:txBody>
      </p:sp>
      <p:sp>
        <p:nvSpPr>
          <p:cNvPr id="3" name="Rectangle 2">
            <a:extLst>
              <a:ext uri="{FF2B5EF4-FFF2-40B4-BE49-F238E27FC236}">
                <a16:creationId xmlns:a16="http://schemas.microsoft.com/office/drawing/2014/main" id="{8EACD954-1C97-DE39-E5D8-05C517E1746E}"/>
              </a:ext>
            </a:extLst>
          </p:cNvPr>
          <p:cNvSpPr/>
          <p:nvPr/>
        </p:nvSpPr>
        <p:spPr>
          <a:xfrm>
            <a:off x="3367201" y="3244326"/>
            <a:ext cx="2324999" cy="1908215"/>
          </a:xfrm>
          <a:prstGeom prst="rect">
            <a:avLst/>
          </a:prstGeom>
        </p:spPr>
        <p:txBody>
          <a:bodyPr wrap="square">
            <a:spAutoFit/>
          </a:bodyPr>
          <a:lstStyle/>
          <a:p>
            <a:pPr marL="171450" indent="-171450" algn="ctr" defTabSz="914400" fontAlgn="base">
              <a:spcBef>
                <a:spcPts val="600"/>
              </a:spcBef>
              <a:spcAft>
                <a:spcPts val="600"/>
              </a:spcAft>
              <a:buFont typeface="Wingdings" panose="05000000000000000000" pitchFamily="2" charset="2"/>
              <a:buChar char="§"/>
              <a:defRPr/>
            </a:pPr>
            <a:r>
              <a:rPr lang="en-US" sz="1200" dirty="0">
                <a:solidFill>
                  <a:srgbClr val="000000"/>
                </a:solidFill>
                <a:latin typeface="Arial" charset="0"/>
              </a:rPr>
              <a:t>Open access must be set by the legislation as a right recognized for each transmission or distribution grid user (eligible customer, distributor, IPP) against the payment of an access fee</a:t>
            </a:r>
          </a:p>
          <a:p>
            <a:pPr algn="ctr" defTabSz="914400" fontAlgn="base">
              <a:spcBef>
                <a:spcPts val="600"/>
              </a:spcBef>
              <a:spcAft>
                <a:spcPts val="600"/>
              </a:spcAft>
              <a:defRPr/>
            </a:pPr>
            <a:r>
              <a:rPr lang="en-US" sz="1200" i="1" dirty="0">
                <a:solidFill>
                  <a:srgbClr val="000000"/>
                </a:solidFill>
                <a:latin typeface="Arial" charset="0"/>
              </a:rPr>
              <a:t>NB: Not to be confused with Access to energy</a:t>
            </a:r>
            <a:endParaRPr lang="fr-FR" sz="1200" i="1" dirty="0">
              <a:solidFill>
                <a:srgbClr val="000000"/>
              </a:solidFill>
              <a:latin typeface="Arial" charset="0"/>
            </a:endParaRPr>
          </a:p>
        </p:txBody>
      </p:sp>
      <p:sp>
        <p:nvSpPr>
          <p:cNvPr id="4" name="Rectangle 3">
            <a:extLst>
              <a:ext uri="{FF2B5EF4-FFF2-40B4-BE49-F238E27FC236}">
                <a16:creationId xmlns:a16="http://schemas.microsoft.com/office/drawing/2014/main" id="{B4EB9ADE-39D9-E4B7-FA10-9A03317F6B1A}"/>
              </a:ext>
            </a:extLst>
          </p:cNvPr>
          <p:cNvSpPr/>
          <p:nvPr/>
        </p:nvSpPr>
        <p:spPr>
          <a:xfrm>
            <a:off x="5845797" y="3244326"/>
            <a:ext cx="2339993" cy="2646878"/>
          </a:xfrm>
          <a:prstGeom prst="rect">
            <a:avLst/>
          </a:prstGeom>
        </p:spPr>
        <p:txBody>
          <a:bodyPr wrap="square">
            <a:spAutoFit/>
          </a:bodyPr>
          <a:lstStyle/>
          <a:p>
            <a:pPr marL="285750" indent="-285750" algn="ctr" defTabSz="914400" fontAlgn="base">
              <a:spcBef>
                <a:spcPct val="0"/>
              </a:spcBef>
              <a:spcAft>
                <a:spcPts val="600"/>
              </a:spcAft>
              <a:buFont typeface="Wingdings" panose="05000000000000000000" pitchFamily="2" charset="2"/>
              <a:buChar char="§"/>
              <a:defRPr/>
            </a:pPr>
            <a:r>
              <a:rPr lang="en-US" sz="1200" noProof="1">
                <a:solidFill>
                  <a:srgbClr val="000000"/>
                </a:solidFill>
                <a:latin typeface="Arial" charset="0"/>
              </a:rPr>
              <a:t>The tariffs and conditions of use of the grids </a:t>
            </a:r>
            <a:r>
              <a:rPr lang="en-US" sz="1200" b="1" u="sng" noProof="1">
                <a:solidFill>
                  <a:srgbClr val="000000"/>
                </a:solidFill>
                <a:latin typeface="Arial" charset="0"/>
              </a:rPr>
              <a:t>should be proposed or validated by the Regulator</a:t>
            </a:r>
          </a:p>
          <a:p>
            <a:pPr marL="285750" indent="-285750" algn="ctr" defTabSz="914400" fontAlgn="base">
              <a:spcBef>
                <a:spcPct val="0"/>
              </a:spcBef>
              <a:spcAft>
                <a:spcPts val="600"/>
              </a:spcAft>
              <a:buFont typeface="Wingdings" panose="05000000000000000000" pitchFamily="2" charset="2"/>
              <a:buChar char="§"/>
              <a:defRPr/>
            </a:pPr>
            <a:r>
              <a:rPr lang="en-US" sz="1200" noProof="1">
                <a:solidFill>
                  <a:srgbClr val="000000"/>
                </a:solidFill>
                <a:latin typeface="Arial" charset="0"/>
              </a:rPr>
              <a:t>The criteria and threshold</a:t>
            </a:r>
            <a:r>
              <a:rPr lang="en-GB" sz="1200" noProof="1">
                <a:solidFill>
                  <a:srgbClr val="000000"/>
                </a:solidFill>
                <a:latin typeface="Arial" charset="0"/>
              </a:rPr>
              <a:t>s</a:t>
            </a:r>
            <a:r>
              <a:rPr lang="en-US" sz="1200" noProof="1">
                <a:solidFill>
                  <a:srgbClr val="000000"/>
                </a:solidFill>
                <a:latin typeface="Arial" charset="0"/>
              </a:rPr>
              <a:t> for </a:t>
            </a:r>
            <a:r>
              <a:rPr lang="en-US" sz="1200" b="1" noProof="1">
                <a:solidFill>
                  <a:srgbClr val="000000"/>
                </a:solidFill>
                <a:latin typeface="Arial" charset="0"/>
              </a:rPr>
              <a:t>eligible customers </a:t>
            </a:r>
            <a:r>
              <a:rPr lang="en-US" sz="1200" noProof="1">
                <a:solidFill>
                  <a:srgbClr val="000000"/>
                </a:solidFill>
                <a:latin typeface="Arial" charset="0"/>
              </a:rPr>
              <a:t>should be defined</a:t>
            </a:r>
          </a:p>
          <a:p>
            <a:pPr marL="285750" indent="-285750" algn="ctr" defTabSz="914400" fontAlgn="base">
              <a:spcBef>
                <a:spcPct val="0"/>
              </a:spcBef>
              <a:spcAft>
                <a:spcPts val="600"/>
              </a:spcAft>
              <a:buFont typeface="Wingdings" panose="05000000000000000000" pitchFamily="2" charset="2"/>
              <a:buChar char="§"/>
              <a:defRPr/>
            </a:pPr>
            <a:r>
              <a:rPr lang="en-US" sz="1200" noProof="1">
                <a:solidFill>
                  <a:srgbClr val="000000"/>
                </a:solidFill>
                <a:latin typeface="Arial" charset="0"/>
              </a:rPr>
              <a:t>The conditions of access should be transparent and non-discriminatory towards users – rejections must be motivated and monitored by the Regulator</a:t>
            </a:r>
            <a:endParaRPr lang="fr-FR" sz="1200" noProof="1">
              <a:solidFill>
                <a:srgbClr val="000000"/>
              </a:solidFill>
              <a:latin typeface="Arial" charset="0"/>
            </a:endParaRPr>
          </a:p>
        </p:txBody>
      </p:sp>
      <p:sp>
        <p:nvSpPr>
          <p:cNvPr id="5" name="Rectangle 4">
            <a:extLst>
              <a:ext uri="{FF2B5EF4-FFF2-40B4-BE49-F238E27FC236}">
                <a16:creationId xmlns:a16="http://schemas.microsoft.com/office/drawing/2014/main" id="{3C320FEC-C31A-B8F6-6C0A-9ECCDD9E988D}"/>
              </a:ext>
            </a:extLst>
          </p:cNvPr>
          <p:cNvSpPr/>
          <p:nvPr/>
        </p:nvSpPr>
        <p:spPr>
          <a:xfrm>
            <a:off x="914400" y="2555096"/>
            <a:ext cx="2340000" cy="503626"/>
          </a:xfrm>
          <a:prstGeom prst="rect">
            <a:avLst/>
          </a:prstGeom>
          <a:solidFill>
            <a:srgbClr val="1D488D">
              <a:lumMod val="60000"/>
              <a:lumOff val="40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Mitigate natural monopolies</a:t>
            </a:r>
          </a:p>
        </p:txBody>
      </p:sp>
      <p:sp>
        <p:nvSpPr>
          <p:cNvPr id="6" name="Rectangle 5">
            <a:extLst>
              <a:ext uri="{FF2B5EF4-FFF2-40B4-BE49-F238E27FC236}">
                <a16:creationId xmlns:a16="http://schemas.microsoft.com/office/drawing/2014/main" id="{4881E49F-CFEC-085C-B021-EE4A5838D9EA}"/>
              </a:ext>
            </a:extLst>
          </p:cNvPr>
          <p:cNvSpPr/>
          <p:nvPr/>
        </p:nvSpPr>
        <p:spPr>
          <a:xfrm>
            <a:off x="3380400" y="2555096"/>
            <a:ext cx="2340000" cy="503626"/>
          </a:xfrm>
          <a:prstGeom prst="rect">
            <a:avLst/>
          </a:prstGeom>
          <a:solidFill>
            <a:srgbClr val="1D488D">
              <a:lumMod val="60000"/>
              <a:lumOff val="40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Ensure non-discriminatory TPA</a:t>
            </a:r>
          </a:p>
        </p:txBody>
      </p:sp>
      <p:sp>
        <p:nvSpPr>
          <p:cNvPr id="7" name="Rectangle 6">
            <a:extLst>
              <a:ext uri="{FF2B5EF4-FFF2-40B4-BE49-F238E27FC236}">
                <a16:creationId xmlns:a16="http://schemas.microsoft.com/office/drawing/2014/main" id="{C6168266-FBF8-898D-4C4E-0988B255A894}"/>
              </a:ext>
            </a:extLst>
          </p:cNvPr>
          <p:cNvSpPr/>
          <p:nvPr/>
        </p:nvSpPr>
        <p:spPr>
          <a:xfrm>
            <a:off x="5845800" y="2555096"/>
            <a:ext cx="2340000" cy="503626"/>
          </a:xfrm>
          <a:prstGeom prst="rect">
            <a:avLst/>
          </a:prstGeom>
          <a:solidFill>
            <a:srgbClr val="1D488D">
              <a:lumMod val="60000"/>
              <a:lumOff val="40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1"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Regulation of  TPA</a:t>
            </a:r>
          </a:p>
        </p:txBody>
      </p:sp>
      <p:cxnSp>
        <p:nvCxnSpPr>
          <p:cNvPr id="8" name="Connecteur droit 7">
            <a:extLst>
              <a:ext uri="{FF2B5EF4-FFF2-40B4-BE49-F238E27FC236}">
                <a16:creationId xmlns:a16="http://schemas.microsoft.com/office/drawing/2014/main" id="{7EC617FF-4B75-9F3F-1038-DBE1A536CB85}"/>
              </a:ext>
            </a:extLst>
          </p:cNvPr>
          <p:cNvCxnSpPr/>
          <p:nvPr/>
        </p:nvCxnSpPr>
        <p:spPr>
          <a:xfrm>
            <a:off x="3310800" y="2653986"/>
            <a:ext cx="0" cy="2700000"/>
          </a:xfrm>
          <a:prstGeom prst="line">
            <a:avLst/>
          </a:prstGeom>
          <a:noFill/>
          <a:ln w="19050" cap="flat" cmpd="sng" algn="ctr">
            <a:solidFill>
              <a:srgbClr val="FFFFFF">
                <a:lumMod val="50000"/>
              </a:srgbClr>
            </a:solidFill>
            <a:prstDash val="sysDash"/>
          </a:ln>
          <a:effectLst/>
        </p:spPr>
      </p:cxnSp>
      <p:cxnSp>
        <p:nvCxnSpPr>
          <p:cNvPr id="9" name="Connecteur droit 8">
            <a:extLst>
              <a:ext uri="{FF2B5EF4-FFF2-40B4-BE49-F238E27FC236}">
                <a16:creationId xmlns:a16="http://schemas.microsoft.com/office/drawing/2014/main" id="{852C3114-A36D-3CCA-17F2-CCA123F71272}"/>
              </a:ext>
            </a:extLst>
          </p:cNvPr>
          <p:cNvCxnSpPr/>
          <p:nvPr/>
        </p:nvCxnSpPr>
        <p:spPr>
          <a:xfrm>
            <a:off x="5769000" y="2653986"/>
            <a:ext cx="0" cy="2700000"/>
          </a:xfrm>
          <a:prstGeom prst="line">
            <a:avLst/>
          </a:prstGeom>
          <a:noFill/>
          <a:ln w="19050" cap="flat" cmpd="sng" algn="ctr">
            <a:solidFill>
              <a:srgbClr val="FFFFFF">
                <a:lumMod val="50000"/>
              </a:srgbClr>
            </a:solidFill>
            <a:prstDash val="sysDash"/>
          </a:ln>
          <a:effectLst/>
        </p:spPr>
      </p:cxnSp>
      <p:sp>
        <p:nvSpPr>
          <p:cNvPr id="10" name="ZoneTexte 9">
            <a:extLst>
              <a:ext uri="{FF2B5EF4-FFF2-40B4-BE49-F238E27FC236}">
                <a16:creationId xmlns:a16="http://schemas.microsoft.com/office/drawing/2014/main" id="{C6E8BB35-F925-4A20-99FF-DC11475D1039}"/>
              </a:ext>
            </a:extLst>
          </p:cNvPr>
          <p:cNvSpPr txBox="1"/>
          <p:nvPr/>
        </p:nvSpPr>
        <p:spPr>
          <a:xfrm>
            <a:off x="0" y="657216"/>
            <a:ext cx="9143999" cy="369332"/>
          </a:xfrm>
          <a:prstGeom prst="rect">
            <a:avLst/>
          </a:prstGeom>
          <a:noFill/>
        </p:spPr>
        <p:txBody>
          <a:bodyPr wrap="square">
            <a:spAutoFit/>
          </a:bodyPr>
          <a:lstStyle/>
          <a:p>
            <a:pPr algn="ctr" defTabSz="914400" fontAlgn="base">
              <a:spcBef>
                <a:spcPct val="0"/>
              </a:spcBef>
              <a:spcAft>
                <a:spcPct val="0"/>
              </a:spcAft>
            </a:pPr>
            <a:r>
              <a:rPr lang="en-US" b="1" dirty="0">
                <a:solidFill>
                  <a:srgbClr val="0070C0"/>
                </a:solidFill>
                <a:latin typeface="Arial" panose="020B0604020202020204" pitchFamily="34" charset="0"/>
                <a:cs typeface="Arial" panose="020B0604020202020204" pitchFamily="34" charset="0"/>
              </a:rPr>
              <a:t>Third Party Access to the grid (TPA)</a:t>
            </a:r>
          </a:p>
        </p:txBody>
      </p:sp>
      <p:sp>
        <p:nvSpPr>
          <p:cNvPr id="11" name="ZoneTexte 10">
            <a:extLst>
              <a:ext uri="{FF2B5EF4-FFF2-40B4-BE49-F238E27FC236}">
                <a16:creationId xmlns:a16="http://schemas.microsoft.com/office/drawing/2014/main" id="{A3B68FAA-3F20-3130-8136-9849905D9B4E}"/>
              </a:ext>
            </a:extLst>
          </p:cNvPr>
          <p:cNvSpPr txBox="1"/>
          <p:nvPr/>
        </p:nvSpPr>
        <p:spPr>
          <a:xfrm>
            <a:off x="457200" y="1170000"/>
            <a:ext cx="8154000" cy="461665"/>
          </a:xfrm>
          <a:prstGeom prst="rect">
            <a:avLst/>
          </a:prstGeom>
          <a:solidFill>
            <a:srgbClr val="D9E4F7"/>
          </a:solidFill>
        </p:spPr>
        <p:txBody>
          <a:bodyPr wrap="square">
            <a:spAutoFit/>
          </a:bodyPr>
          <a:lstStyle/>
          <a:p>
            <a:pPr algn="ctr" defTabSz="914400" fontAlgn="base">
              <a:spcBef>
                <a:spcPct val="0"/>
              </a:spcBef>
              <a:spcAft>
                <a:spcPts val="600"/>
              </a:spcAft>
            </a:pPr>
            <a:r>
              <a:rPr lang="en-US" sz="1200" dirty="0">
                <a:solidFill>
                  <a:srgbClr val="000000"/>
                </a:solidFill>
                <a:latin typeface="Arial" charset="0"/>
              </a:rPr>
              <a:t>Third Party Access (TPA) requires provisions to support competition through opening of the sector to other market participants other than the incumbent</a:t>
            </a:r>
          </a:p>
        </p:txBody>
      </p:sp>
      <p:sp>
        <p:nvSpPr>
          <p:cNvPr id="12" name="ZoneTexte 11">
            <a:extLst>
              <a:ext uri="{FF2B5EF4-FFF2-40B4-BE49-F238E27FC236}">
                <a16:creationId xmlns:a16="http://schemas.microsoft.com/office/drawing/2014/main" id="{2E3E4493-C034-034E-1DB6-0673818841CB}"/>
              </a:ext>
            </a:extLst>
          </p:cNvPr>
          <p:cNvSpPr txBox="1"/>
          <p:nvPr/>
        </p:nvSpPr>
        <p:spPr>
          <a:xfrm>
            <a:off x="914400" y="1706400"/>
            <a:ext cx="1600200" cy="307777"/>
          </a:xfrm>
          <a:prstGeom prst="rect">
            <a:avLst/>
          </a:prstGeom>
          <a:noFill/>
        </p:spPr>
        <p:txBody>
          <a:bodyPr wrap="square" rtlCol="0">
            <a:spAutoFit/>
          </a:bodyPr>
          <a:lstStyle/>
          <a:p>
            <a:pPr defTabSz="914400" fontAlgn="base">
              <a:spcBef>
                <a:spcPct val="0"/>
              </a:spcBef>
              <a:spcAft>
                <a:spcPct val="0"/>
              </a:spcAft>
            </a:pPr>
            <a:r>
              <a:rPr lang="fr-FR" sz="1400" b="1" dirty="0">
                <a:solidFill>
                  <a:srgbClr val="000000"/>
                </a:solidFill>
                <a:latin typeface="Arial" charset="0"/>
              </a:rPr>
              <a:t>Objectives</a:t>
            </a:r>
          </a:p>
        </p:txBody>
      </p:sp>
    </p:spTree>
    <p:extLst>
      <p:ext uri="{BB962C8B-B14F-4D97-AF65-F5344CB8AC3E}">
        <p14:creationId xmlns:p14="http://schemas.microsoft.com/office/powerpoint/2010/main" val="2141386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50">
            <a:extLst>
              <a:ext uri="{FF2B5EF4-FFF2-40B4-BE49-F238E27FC236}">
                <a16:creationId xmlns:a16="http://schemas.microsoft.com/office/drawing/2014/main" id="{D32DB69E-F9B3-83F4-B03F-D91A2200F81E}"/>
              </a:ext>
            </a:extLst>
          </p:cNvPr>
          <p:cNvCxnSpPr/>
          <p:nvPr/>
        </p:nvCxnSpPr>
        <p:spPr>
          <a:xfrm>
            <a:off x="762000" y="2233568"/>
            <a:ext cx="7488000" cy="16798"/>
          </a:xfrm>
          <a:prstGeom prst="straightConnector1">
            <a:avLst/>
          </a:prstGeom>
          <a:noFill/>
          <a:ln w="28575" cap="flat" cmpd="sng" algn="ctr">
            <a:solidFill>
              <a:srgbClr val="FF0000"/>
            </a:solidFill>
            <a:prstDash val="solid"/>
            <a:tailEnd type="triangle"/>
          </a:ln>
          <a:effectLst/>
        </p:spPr>
      </p:cxnSp>
      <p:sp>
        <p:nvSpPr>
          <p:cNvPr id="3" name="ZoneTexte 2">
            <a:extLst>
              <a:ext uri="{FF2B5EF4-FFF2-40B4-BE49-F238E27FC236}">
                <a16:creationId xmlns:a16="http://schemas.microsoft.com/office/drawing/2014/main" id="{343B15EA-FD3E-0EE7-CDBA-9C4C0FC346B5}"/>
              </a:ext>
            </a:extLst>
          </p:cNvPr>
          <p:cNvSpPr txBox="1"/>
          <p:nvPr/>
        </p:nvSpPr>
        <p:spPr>
          <a:xfrm>
            <a:off x="457200" y="1171568"/>
            <a:ext cx="8154000" cy="461665"/>
          </a:xfrm>
          <a:prstGeom prst="rect">
            <a:avLst/>
          </a:prstGeom>
          <a:solidFill>
            <a:srgbClr val="FFFFFF">
              <a:lumMod val="95000"/>
            </a:srgbClr>
          </a:solidFill>
        </p:spPr>
        <p:txBody>
          <a:bodyPr wrap="square">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charset="0"/>
              </a:rPr>
              <a:t>The licensing procedures should clearly  map the roles, responsibilities and instruments of various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charset="0"/>
              </a:rPr>
              <a:t>stakeholders, and clarify all schemes </a:t>
            </a:r>
            <a:r>
              <a:rPr lang="en-US" sz="1200" kern="0" dirty="0">
                <a:solidFill>
                  <a:srgbClr val="000000"/>
                </a:solidFill>
                <a:latin typeface="Arial" charset="0"/>
              </a:rPr>
              <a:t>(</a:t>
            </a:r>
            <a:r>
              <a:rPr kumimoji="0" lang="en-US" sz="1200" b="0" i="0" u="none" strike="noStrike" kern="0" cap="none" spc="0" normalizeH="0" baseline="0" noProof="0" dirty="0">
                <a:ln>
                  <a:noFill/>
                </a:ln>
                <a:solidFill>
                  <a:srgbClr val="000000"/>
                </a:solidFill>
                <a:effectLst/>
                <a:uLnTx/>
                <a:uFillTx/>
                <a:latin typeface="Arial" charset="0"/>
              </a:rPr>
              <a:t>top-down and bottom-up)</a:t>
            </a:r>
          </a:p>
        </p:txBody>
      </p:sp>
      <p:sp>
        <p:nvSpPr>
          <p:cNvPr id="4" name="Oval 91">
            <a:extLst>
              <a:ext uri="{FF2B5EF4-FFF2-40B4-BE49-F238E27FC236}">
                <a16:creationId xmlns:a16="http://schemas.microsoft.com/office/drawing/2014/main" id="{F993C6CF-F063-34E0-025B-99927EC00900}"/>
              </a:ext>
            </a:extLst>
          </p:cNvPr>
          <p:cNvSpPr/>
          <p:nvPr/>
        </p:nvSpPr>
        <p:spPr>
          <a:xfrm>
            <a:off x="1617000" y="2085968"/>
            <a:ext cx="288000" cy="288000"/>
          </a:xfrm>
          <a:prstGeom prst="ellipse">
            <a:avLst/>
          </a:prstGeom>
          <a:solidFill>
            <a:srgbClr val="000000"/>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Rockwell" panose="02060603020205020403"/>
                <a:ea typeface="+mn-ea"/>
                <a:cs typeface="+mn-cs"/>
              </a:rPr>
              <a:t>1</a:t>
            </a:r>
          </a:p>
        </p:txBody>
      </p:sp>
      <p:sp>
        <p:nvSpPr>
          <p:cNvPr id="5" name="Oval 108">
            <a:extLst>
              <a:ext uri="{FF2B5EF4-FFF2-40B4-BE49-F238E27FC236}">
                <a16:creationId xmlns:a16="http://schemas.microsoft.com/office/drawing/2014/main" id="{2D25FB9D-9D2F-7BB5-B184-9F0563D08E34}"/>
              </a:ext>
            </a:extLst>
          </p:cNvPr>
          <p:cNvSpPr/>
          <p:nvPr/>
        </p:nvSpPr>
        <p:spPr>
          <a:xfrm>
            <a:off x="7108200" y="2102768"/>
            <a:ext cx="288000" cy="288000"/>
          </a:xfrm>
          <a:prstGeom prst="ellipse">
            <a:avLst/>
          </a:prstGeom>
          <a:solidFill>
            <a:srgbClr val="FFFFFF">
              <a:lumMod val="50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Rockwell" panose="02060603020205020403"/>
                <a:ea typeface="+mn-ea"/>
                <a:cs typeface="+mn-cs"/>
              </a:rPr>
              <a:t>3</a:t>
            </a:r>
          </a:p>
        </p:txBody>
      </p:sp>
      <p:sp>
        <p:nvSpPr>
          <p:cNvPr id="6" name="Oval 85">
            <a:extLst>
              <a:ext uri="{FF2B5EF4-FFF2-40B4-BE49-F238E27FC236}">
                <a16:creationId xmlns:a16="http://schemas.microsoft.com/office/drawing/2014/main" id="{751A436A-908A-6657-8994-A3266839C169}"/>
              </a:ext>
            </a:extLst>
          </p:cNvPr>
          <p:cNvSpPr/>
          <p:nvPr/>
        </p:nvSpPr>
        <p:spPr>
          <a:xfrm>
            <a:off x="4272000" y="2085968"/>
            <a:ext cx="288000" cy="288000"/>
          </a:xfrm>
          <a:prstGeom prst="ellipse">
            <a:avLst/>
          </a:prstGeom>
          <a:solidFill>
            <a:srgbClr val="000000">
              <a:lumMod val="65000"/>
              <a:lumOff val="35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Rockwell" panose="02060603020205020403"/>
                <a:ea typeface="+mn-ea"/>
                <a:cs typeface="+mn-cs"/>
              </a:rPr>
              <a:t>2</a:t>
            </a:r>
          </a:p>
        </p:txBody>
      </p:sp>
      <p:sp>
        <p:nvSpPr>
          <p:cNvPr id="7" name="Rectangle 6">
            <a:extLst>
              <a:ext uri="{FF2B5EF4-FFF2-40B4-BE49-F238E27FC236}">
                <a16:creationId xmlns:a16="http://schemas.microsoft.com/office/drawing/2014/main" id="{888844DC-DF32-C3C6-BF54-D18A07B823CA}"/>
              </a:ext>
            </a:extLst>
          </p:cNvPr>
          <p:cNvSpPr/>
          <p:nvPr/>
        </p:nvSpPr>
        <p:spPr>
          <a:xfrm>
            <a:off x="810491" y="2571968"/>
            <a:ext cx="1932709" cy="3132000"/>
          </a:xfrm>
          <a:prstGeom prst="rect">
            <a:avLst/>
          </a:prstGeom>
          <a:solidFill>
            <a:srgbClr val="000000"/>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ts val="600"/>
              </a:spcAft>
              <a:buClrTx/>
              <a:buSzTx/>
              <a:buFontTx/>
              <a:buNone/>
              <a:tabLst/>
              <a:defRPr/>
            </a:pPr>
            <a:endParaRPr kumimoji="0" lang="fr-FR" sz="1800" b="0" i="0" u="none" strike="noStrike" kern="0" cap="none" spc="0" normalizeH="0" baseline="0" noProof="0" dirty="0">
              <a:ln>
                <a:noFill/>
              </a:ln>
              <a:solidFill>
                <a:srgbClr val="FFFFFF"/>
              </a:solidFill>
              <a:effectLst/>
              <a:uLnTx/>
              <a:uFillTx/>
              <a:latin typeface="Rockwell" panose="02060603020205020403"/>
              <a:ea typeface="+mn-ea"/>
              <a:cs typeface="+mn-cs"/>
            </a:endParaRPr>
          </a:p>
        </p:txBody>
      </p:sp>
      <p:sp>
        <p:nvSpPr>
          <p:cNvPr id="8" name="ZoneTexte 7">
            <a:extLst>
              <a:ext uri="{FF2B5EF4-FFF2-40B4-BE49-F238E27FC236}">
                <a16:creationId xmlns:a16="http://schemas.microsoft.com/office/drawing/2014/main" id="{98E2317F-3CDE-7232-51B6-75022259A817}"/>
              </a:ext>
            </a:extLst>
          </p:cNvPr>
          <p:cNvSpPr txBox="1"/>
          <p:nvPr/>
        </p:nvSpPr>
        <p:spPr>
          <a:xfrm>
            <a:off x="810491" y="3424232"/>
            <a:ext cx="1932709" cy="1200329"/>
          </a:xfrm>
          <a:prstGeom prst="rect">
            <a:avLst/>
          </a:prstGeom>
          <a:noFill/>
        </p:spPr>
        <p:txBody>
          <a:bodyPr wrap="square">
            <a:spAutoFit/>
          </a:bodyPr>
          <a:lstStyle/>
          <a:p>
            <a:pPr algn="ctr" defTabSz="914400" fontAlgn="base">
              <a:spcBef>
                <a:spcPct val="0"/>
              </a:spcBef>
              <a:spcAft>
                <a:spcPts val="600"/>
              </a:spcAft>
            </a:pPr>
            <a:r>
              <a:rPr lang="en-US" sz="1200" b="1" dirty="0">
                <a:solidFill>
                  <a:srgbClr val="FFFFFF"/>
                </a:solidFill>
                <a:latin typeface="Arial" charset="0"/>
              </a:rPr>
              <a:t>Exclusivity clause over the concerned site(s</a:t>
            </a:r>
            <a:r>
              <a:rPr lang="en-US" sz="1200" dirty="0">
                <a:solidFill>
                  <a:srgbClr val="FFFFFF"/>
                </a:solidFill>
                <a:latin typeface="Arial" charset="0"/>
              </a:rPr>
              <a:t>) for a specific or pre-defined/agreed period must be mentioned in the licensing  process</a:t>
            </a:r>
          </a:p>
        </p:txBody>
      </p:sp>
      <p:sp>
        <p:nvSpPr>
          <p:cNvPr id="9" name="Rectangle 8">
            <a:extLst>
              <a:ext uri="{FF2B5EF4-FFF2-40B4-BE49-F238E27FC236}">
                <a16:creationId xmlns:a16="http://schemas.microsoft.com/office/drawing/2014/main" id="{84D3DFD6-059C-3599-5316-9479CDF47603}"/>
              </a:ext>
            </a:extLst>
          </p:cNvPr>
          <p:cNvSpPr/>
          <p:nvPr/>
        </p:nvSpPr>
        <p:spPr>
          <a:xfrm>
            <a:off x="3477491" y="2571968"/>
            <a:ext cx="1932709" cy="3132000"/>
          </a:xfrm>
          <a:prstGeom prst="rect">
            <a:avLst/>
          </a:prstGeom>
          <a:solidFill>
            <a:srgbClr val="000000">
              <a:lumMod val="75000"/>
              <a:lumOff val="25000"/>
            </a:srgbClr>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10" name="ZoneTexte 9">
            <a:extLst>
              <a:ext uri="{FF2B5EF4-FFF2-40B4-BE49-F238E27FC236}">
                <a16:creationId xmlns:a16="http://schemas.microsoft.com/office/drawing/2014/main" id="{D1CEC217-F7BC-9E8F-82CC-84654D898783}"/>
              </a:ext>
            </a:extLst>
          </p:cNvPr>
          <p:cNvSpPr txBox="1"/>
          <p:nvPr/>
        </p:nvSpPr>
        <p:spPr>
          <a:xfrm>
            <a:off x="3516086" y="3567103"/>
            <a:ext cx="1894114" cy="830997"/>
          </a:xfrm>
          <a:prstGeom prst="rect">
            <a:avLst/>
          </a:prstGeom>
          <a:noFill/>
        </p:spPr>
        <p:txBody>
          <a:bodyPr wrap="square">
            <a:spAutoFit/>
          </a:bodyPr>
          <a:lstStyle/>
          <a:p>
            <a:pPr algn="ctr" defTabSz="914400" fontAlgn="base">
              <a:spcBef>
                <a:spcPct val="0"/>
              </a:spcBef>
              <a:spcAft>
                <a:spcPts val="600"/>
              </a:spcAft>
            </a:pPr>
            <a:r>
              <a:rPr lang="en-US" sz="1200" dirty="0">
                <a:solidFill>
                  <a:srgbClr val="FFFFFF"/>
                </a:solidFill>
                <a:latin typeface="Arial" charset="0"/>
              </a:rPr>
              <a:t>The process should highlight clearly the </a:t>
            </a:r>
            <a:r>
              <a:rPr lang="en-US" sz="1200" b="1" dirty="0">
                <a:solidFill>
                  <a:srgbClr val="FFFFFF"/>
                </a:solidFill>
                <a:latin typeface="Arial" charset="0"/>
              </a:rPr>
              <a:t>deadlines for off-takers to respond</a:t>
            </a:r>
            <a:endParaRPr lang="fr-FR" sz="1200" b="1" dirty="0">
              <a:solidFill>
                <a:srgbClr val="FFFFFF"/>
              </a:solidFill>
              <a:latin typeface="Arial" charset="0"/>
            </a:endParaRPr>
          </a:p>
        </p:txBody>
      </p:sp>
      <p:sp>
        <p:nvSpPr>
          <p:cNvPr id="11" name="Rectangle 10">
            <a:extLst>
              <a:ext uri="{FF2B5EF4-FFF2-40B4-BE49-F238E27FC236}">
                <a16:creationId xmlns:a16="http://schemas.microsoft.com/office/drawing/2014/main" id="{98B43C95-08C1-7866-B1FC-29DA9DCC1D31}"/>
              </a:ext>
            </a:extLst>
          </p:cNvPr>
          <p:cNvSpPr/>
          <p:nvPr/>
        </p:nvSpPr>
        <p:spPr>
          <a:xfrm>
            <a:off x="6220691" y="2571968"/>
            <a:ext cx="1932709" cy="3132000"/>
          </a:xfrm>
          <a:prstGeom prst="rect">
            <a:avLst/>
          </a:prstGeom>
          <a:solidFill>
            <a:srgbClr val="000000">
              <a:lumMod val="50000"/>
              <a:lumOff val="50000"/>
            </a:srgbClr>
          </a:solidFill>
          <a:ln w="15875" cap="flat" cmpd="sng" algn="ctr">
            <a:solidFill>
              <a:srgbClr val="1D488D">
                <a:shade val="50000"/>
                <a:shade val="9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Rockwell" panose="02060603020205020403"/>
              <a:ea typeface="+mn-ea"/>
              <a:cs typeface="+mn-cs"/>
            </a:endParaRPr>
          </a:p>
        </p:txBody>
      </p:sp>
      <p:sp>
        <p:nvSpPr>
          <p:cNvPr id="12" name="ZoneTexte 11">
            <a:extLst>
              <a:ext uri="{FF2B5EF4-FFF2-40B4-BE49-F238E27FC236}">
                <a16:creationId xmlns:a16="http://schemas.microsoft.com/office/drawing/2014/main" id="{016B7481-AD7A-CA64-8CB3-D6F5A0BC37EF}"/>
              </a:ext>
            </a:extLst>
          </p:cNvPr>
          <p:cNvSpPr txBox="1"/>
          <p:nvPr/>
        </p:nvSpPr>
        <p:spPr>
          <a:xfrm>
            <a:off x="6248400" y="2790824"/>
            <a:ext cx="1920819" cy="2646878"/>
          </a:xfrm>
          <a:prstGeom prst="rect">
            <a:avLst/>
          </a:prstGeom>
          <a:noFill/>
        </p:spPr>
        <p:txBody>
          <a:bodyPr wrap="square">
            <a:spAutoFit/>
          </a:bodyPr>
          <a:lstStyle/>
          <a:p>
            <a:pPr algn="ctr" defTabSz="914400" fontAlgn="base">
              <a:spcBef>
                <a:spcPct val="0"/>
              </a:spcBef>
              <a:spcAft>
                <a:spcPts val="300"/>
              </a:spcAft>
            </a:pPr>
            <a:r>
              <a:rPr lang="en-US" sz="1200" dirty="0">
                <a:solidFill>
                  <a:srgbClr val="FFFFFF"/>
                </a:solidFill>
                <a:latin typeface="Arial" charset="0"/>
              </a:rPr>
              <a:t>IPP licensing top-down and bottom-up steps &amp; procedures should clearly indicate :</a:t>
            </a:r>
          </a:p>
          <a:p>
            <a:pPr marL="72000" indent="-72000" algn="ctr" defTabSz="914400" fontAlgn="base">
              <a:spcBef>
                <a:spcPct val="0"/>
              </a:spcBef>
              <a:spcAft>
                <a:spcPts val="300"/>
              </a:spcAft>
              <a:buFont typeface="Wingdings" panose="05000000000000000000" pitchFamily="2" charset="2"/>
              <a:buChar char="§"/>
            </a:pPr>
            <a:r>
              <a:rPr lang="en-US" sz="1200" dirty="0">
                <a:solidFill>
                  <a:srgbClr val="FFFFFF"/>
                </a:solidFill>
                <a:latin typeface="Arial" charset="0"/>
              </a:rPr>
              <a:t>Institutions’ mandates and roles </a:t>
            </a:r>
          </a:p>
          <a:p>
            <a:pPr marL="72000" indent="-72000" algn="ctr" defTabSz="914400" fontAlgn="base">
              <a:spcBef>
                <a:spcPct val="0"/>
              </a:spcBef>
              <a:spcAft>
                <a:spcPts val="300"/>
              </a:spcAft>
              <a:buFont typeface="Wingdings" panose="05000000000000000000" pitchFamily="2" charset="2"/>
              <a:buChar char="§"/>
            </a:pPr>
            <a:r>
              <a:rPr lang="en-US" sz="1200" dirty="0">
                <a:solidFill>
                  <a:srgbClr val="FFFFFF"/>
                </a:solidFill>
                <a:latin typeface="Arial" charset="0"/>
              </a:rPr>
              <a:t>Descriptions of licenses and permits, procurement conditions </a:t>
            </a:r>
          </a:p>
          <a:p>
            <a:pPr marL="72000" indent="-72000" algn="ctr" defTabSz="914400" fontAlgn="base">
              <a:spcBef>
                <a:spcPct val="0"/>
              </a:spcBef>
              <a:spcAft>
                <a:spcPts val="300"/>
              </a:spcAft>
              <a:buFont typeface="Wingdings" panose="05000000000000000000" pitchFamily="2" charset="2"/>
              <a:buChar char="§"/>
            </a:pPr>
            <a:r>
              <a:rPr lang="en-US" sz="1200" dirty="0">
                <a:solidFill>
                  <a:srgbClr val="FFFFFF"/>
                </a:solidFill>
                <a:latin typeface="Arial" charset="0"/>
              </a:rPr>
              <a:t>Existing applications’ formats, threshold, etc..</a:t>
            </a:r>
          </a:p>
          <a:p>
            <a:pPr marL="72000" indent="-72000" algn="ctr" defTabSz="914400" fontAlgn="base">
              <a:spcBef>
                <a:spcPct val="0"/>
              </a:spcBef>
              <a:spcAft>
                <a:spcPts val="300"/>
              </a:spcAft>
              <a:buFont typeface="Wingdings" panose="05000000000000000000" pitchFamily="2" charset="2"/>
              <a:buChar char="§"/>
            </a:pPr>
            <a:r>
              <a:rPr lang="en-US" sz="1200" dirty="0">
                <a:solidFill>
                  <a:srgbClr val="FFFFFF"/>
                </a:solidFill>
                <a:latin typeface="Arial" charset="0"/>
              </a:rPr>
              <a:t>D</a:t>
            </a:r>
            <a:r>
              <a:rPr lang="en-US" sz="1200" b="1" dirty="0">
                <a:solidFill>
                  <a:srgbClr val="FFFFFF"/>
                </a:solidFill>
                <a:latin typeface="Arial" charset="0"/>
              </a:rPr>
              <a:t>eadlines for each step</a:t>
            </a:r>
          </a:p>
        </p:txBody>
      </p:sp>
      <p:sp>
        <p:nvSpPr>
          <p:cNvPr id="13" name="ZoneTexte 12">
            <a:extLst>
              <a:ext uri="{FF2B5EF4-FFF2-40B4-BE49-F238E27FC236}">
                <a16:creationId xmlns:a16="http://schemas.microsoft.com/office/drawing/2014/main" id="{21E3025D-4B39-0D78-0F77-CBE5FD652203}"/>
              </a:ext>
            </a:extLst>
          </p:cNvPr>
          <p:cNvSpPr txBox="1"/>
          <p:nvPr/>
        </p:nvSpPr>
        <p:spPr>
          <a:xfrm>
            <a:off x="-13252" y="680614"/>
            <a:ext cx="9157252" cy="369332"/>
          </a:xfrm>
          <a:prstGeom prst="rect">
            <a:avLst/>
          </a:prstGeom>
          <a:noFill/>
        </p:spPr>
        <p:txBody>
          <a:bodyPr wrap="square">
            <a:spAutoFit/>
          </a:bodyPr>
          <a:lstStyle/>
          <a:p>
            <a:pPr lvl="1" algn="ctr" defTabSz="914400" fontAlgn="base">
              <a:spcBef>
                <a:spcPct val="0"/>
              </a:spcBef>
              <a:spcAft>
                <a:spcPct val="0"/>
              </a:spcAft>
            </a:pPr>
            <a:r>
              <a:rPr lang="en-GB" b="1" dirty="0">
                <a:solidFill>
                  <a:srgbClr val="0070C0"/>
                </a:solidFill>
                <a:latin typeface="Arial" panose="020B0604020202020204" pitchFamily="34" charset="0"/>
                <a:ea typeface="Calibri" panose="020F0502020204030204" pitchFamily="34" charset="0"/>
                <a:cs typeface="Arial" panose="020B0604020202020204" pitchFamily="34" charset="0"/>
              </a:rPr>
              <a:t>Clarity and transparency of the licensing process</a:t>
            </a:r>
            <a:endParaRPr lang="fr-FR" b="1" dirty="0">
              <a:solidFill>
                <a:srgbClr val="0070C0"/>
              </a:solidFill>
              <a:highlight>
                <a:srgbClr val="FFFF00"/>
              </a:highlight>
              <a:latin typeface="Arial" panose="020B0604020202020204" pitchFamily="34" charset="0"/>
              <a:ea typeface="Calibri" panose="020F0502020204030204" pitchFamily="34" charset="0"/>
              <a:cs typeface="Arial" panose="020B0604020202020204" pitchFamily="34" charset="0"/>
            </a:endParaRPr>
          </a:p>
        </p:txBody>
      </p:sp>
      <p:sp>
        <p:nvSpPr>
          <p:cNvPr id="14" name="ZoneTexte 13">
            <a:extLst>
              <a:ext uri="{FF2B5EF4-FFF2-40B4-BE49-F238E27FC236}">
                <a16:creationId xmlns:a16="http://schemas.microsoft.com/office/drawing/2014/main" id="{E7FDE641-722E-D4A0-BF24-58A3C83B9D3A}"/>
              </a:ext>
            </a:extLst>
          </p:cNvPr>
          <p:cNvSpPr txBox="1"/>
          <p:nvPr/>
        </p:nvSpPr>
        <p:spPr>
          <a:xfrm>
            <a:off x="914400" y="1704968"/>
            <a:ext cx="1600200" cy="307777"/>
          </a:xfrm>
          <a:prstGeom prst="rect">
            <a:avLst/>
          </a:prstGeom>
          <a:noFill/>
        </p:spPr>
        <p:txBody>
          <a:bodyPr wrap="square" rtlCol="0">
            <a:spAutoFit/>
          </a:bodyPr>
          <a:lstStyle/>
          <a:p>
            <a:pPr defTabSz="914400" fontAlgn="base">
              <a:spcBef>
                <a:spcPct val="0"/>
              </a:spcBef>
              <a:spcAft>
                <a:spcPct val="0"/>
              </a:spcAft>
            </a:pPr>
            <a:r>
              <a:rPr lang="fr-FR" sz="1400" b="1" dirty="0">
                <a:solidFill>
                  <a:srgbClr val="000000"/>
                </a:solidFill>
                <a:latin typeface="Arial" charset="0"/>
              </a:rPr>
              <a:t>Key issues</a:t>
            </a:r>
          </a:p>
        </p:txBody>
      </p:sp>
    </p:spTree>
    <p:extLst>
      <p:ext uri="{BB962C8B-B14F-4D97-AF65-F5344CB8AC3E}">
        <p14:creationId xmlns:p14="http://schemas.microsoft.com/office/powerpoint/2010/main" val="2989900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7184DC-C420-A70D-815B-3551BC98906E}"/>
              </a:ext>
            </a:extLst>
          </p:cNvPr>
          <p:cNvSpPr/>
          <p:nvPr/>
        </p:nvSpPr>
        <p:spPr>
          <a:xfrm>
            <a:off x="1223176" y="1304914"/>
            <a:ext cx="3890986" cy="600164"/>
          </a:xfrm>
          <a:prstGeom prst="rect">
            <a:avLst/>
          </a:prstGeom>
        </p:spPr>
        <p:txBody>
          <a:bodyPr wrap="square">
            <a:spAutoFit/>
          </a:bodyPr>
          <a:lstStyle/>
          <a:p>
            <a:pPr algn="just" defTabSz="914400" fontAlgn="base">
              <a:spcBef>
                <a:spcPct val="0"/>
              </a:spcBef>
              <a:spcAft>
                <a:spcPct val="0"/>
              </a:spcAft>
              <a:buClr>
                <a:srgbClr val="0070C0"/>
              </a:buClr>
              <a:buFont typeface="Arial" pitchFamily="34" charset="0"/>
              <a:buChar char="•"/>
            </a:pPr>
            <a:r>
              <a:rPr lang="fr-FR" sz="1100" b="1" dirty="0">
                <a:solidFill>
                  <a:srgbClr val="000000"/>
                </a:solidFill>
                <a:latin typeface="Arial" charset="0"/>
              </a:rPr>
              <a:t> </a:t>
            </a:r>
            <a:r>
              <a:rPr lang="en-US" sz="1100" b="1" dirty="0">
                <a:solidFill>
                  <a:srgbClr val="000000"/>
                </a:solidFill>
                <a:latin typeface="Arial" charset="0"/>
              </a:rPr>
              <a:t>A major objective: to allow </a:t>
            </a:r>
            <a:r>
              <a:rPr lang="en-US" sz="1100" b="1" dirty="0">
                <a:solidFill>
                  <a:srgbClr val="1D488D"/>
                </a:solidFill>
                <a:latin typeface="Arial" charset="0"/>
              </a:rPr>
              <a:t>fair and cost reflective</a:t>
            </a:r>
            <a:r>
              <a:rPr lang="en-US" sz="1100" b="1" dirty="0">
                <a:solidFill>
                  <a:srgbClr val="000000"/>
                </a:solidFill>
                <a:latin typeface="Arial" charset="0"/>
              </a:rPr>
              <a:t> remuneration for each sector activity, as well as </a:t>
            </a:r>
            <a:r>
              <a:rPr lang="en-US" sz="1100" b="1" dirty="0">
                <a:solidFill>
                  <a:srgbClr val="1D488D"/>
                </a:solidFill>
                <a:latin typeface="Arial" charset="0"/>
              </a:rPr>
              <a:t>means to recover investments</a:t>
            </a:r>
            <a:r>
              <a:rPr lang="en-US" sz="1100" b="1" dirty="0">
                <a:solidFill>
                  <a:srgbClr val="000000"/>
                </a:solidFill>
                <a:latin typeface="Arial" charset="0"/>
              </a:rPr>
              <a:t>. </a:t>
            </a:r>
          </a:p>
        </p:txBody>
      </p:sp>
      <p:sp>
        <p:nvSpPr>
          <p:cNvPr id="3" name="Rectangle 2">
            <a:extLst>
              <a:ext uri="{FF2B5EF4-FFF2-40B4-BE49-F238E27FC236}">
                <a16:creationId xmlns:a16="http://schemas.microsoft.com/office/drawing/2014/main" id="{3854FED9-D9A6-9A8E-8D4F-33A1D67834B5}"/>
              </a:ext>
            </a:extLst>
          </p:cNvPr>
          <p:cNvSpPr/>
          <p:nvPr/>
        </p:nvSpPr>
        <p:spPr>
          <a:xfrm>
            <a:off x="0" y="638168"/>
            <a:ext cx="9144000" cy="369332"/>
          </a:xfrm>
          <a:prstGeom prst="rect">
            <a:avLst/>
          </a:prstGeom>
        </p:spPr>
        <p:txBody>
          <a:bodyPr wrap="square">
            <a:spAutoFit/>
          </a:bodyPr>
          <a:lstStyle/>
          <a:p>
            <a:pPr algn="ctr" defTabSz="914400" fontAlgn="base">
              <a:spcBef>
                <a:spcPct val="0"/>
              </a:spcBef>
              <a:spcAft>
                <a:spcPct val="0"/>
              </a:spcAft>
            </a:pPr>
            <a:r>
              <a:rPr lang="en-US" b="1" dirty="0">
                <a:solidFill>
                  <a:srgbClr val="0070C0"/>
                </a:solidFill>
                <a:latin typeface="Arial" charset="0"/>
              </a:rPr>
              <a:t>Tariff Principles</a:t>
            </a:r>
            <a:endParaRPr lang="fr-FR" dirty="0">
              <a:solidFill>
                <a:srgbClr val="0070C0"/>
              </a:solidFill>
              <a:latin typeface="Arial" charset="0"/>
            </a:endParaRPr>
          </a:p>
        </p:txBody>
      </p:sp>
      <p:pic>
        <p:nvPicPr>
          <p:cNvPr id="4" name="Picture 1" descr="C:\Users\zinf\Desktop\panneau-obligation-generale-point-d-exclamation.gif">
            <a:extLst>
              <a:ext uri="{FF2B5EF4-FFF2-40B4-BE49-F238E27FC236}">
                <a16:creationId xmlns:a16="http://schemas.microsoft.com/office/drawing/2014/main" id="{C976034D-CCDD-BE06-635D-43FC7ED36744}"/>
              </a:ext>
            </a:extLst>
          </p:cNvPr>
          <p:cNvPicPr>
            <a:picLocks noChangeAspect="1" noChangeArrowheads="1"/>
          </p:cNvPicPr>
          <p:nvPr/>
        </p:nvPicPr>
        <p:blipFill>
          <a:blip r:embed="rId2"/>
          <a:srcRect/>
          <a:stretch>
            <a:fillRect/>
          </a:stretch>
        </p:blipFill>
        <p:spPr bwMode="auto">
          <a:xfrm>
            <a:off x="381000" y="4681526"/>
            <a:ext cx="714380" cy="714380"/>
          </a:xfrm>
          <a:prstGeom prst="rect">
            <a:avLst/>
          </a:prstGeom>
          <a:noFill/>
        </p:spPr>
      </p:pic>
      <p:sp>
        <p:nvSpPr>
          <p:cNvPr id="5" name="Rounded Rectangle 6">
            <a:extLst>
              <a:ext uri="{FF2B5EF4-FFF2-40B4-BE49-F238E27FC236}">
                <a16:creationId xmlns:a16="http://schemas.microsoft.com/office/drawing/2014/main" id="{D8C94810-060B-1FA3-F509-2F8D4E4F6A00}"/>
              </a:ext>
            </a:extLst>
          </p:cNvPr>
          <p:cNvSpPr/>
          <p:nvPr/>
        </p:nvSpPr>
        <p:spPr>
          <a:xfrm>
            <a:off x="1219200" y="4376729"/>
            <a:ext cx="3883034" cy="1328569"/>
          </a:xfrm>
          <a:prstGeom prst="roundRect">
            <a:avLst/>
          </a:prstGeom>
          <a:solidFill>
            <a:srgbClr val="7E8083">
              <a:lumMod val="20000"/>
              <a:lumOff val="80000"/>
            </a:srgbClr>
          </a:solidFill>
          <a:ln w="15875" cap="flat" cmpd="sng" algn="ctr">
            <a:solidFill>
              <a:srgbClr val="1D488D">
                <a:shade val="50000"/>
                <a:shade val="90000"/>
              </a:srgbClr>
            </a:solidFill>
            <a:prstDash val="solid"/>
          </a:ln>
          <a:effectLst/>
        </p:spPr>
        <p:txBody>
          <a:bodyPr rtlCol="0" anchor="ctr"/>
          <a:lstStyle/>
          <a:p>
            <a:pPr marL="180000" marR="0" lvl="1" indent="0" algn="just"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itchFamily="34" charset="0"/>
                <a:ea typeface="+mn-ea"/>
                <a:cs typeface="Arial" pitchFamily="34" charset="0"/>
              </a:rPr>
              <a:t>Political authorities may decide that the tariffs will not reflect the costs, i.e. to lower social impact. This will require subsidies for the benefit of the aggrieved operators. In this situation, the</a:t>
            </a:r>
            <a:r>
              <a:rPr kumimoji="0" lang="en-US" sz="1200" b="0" i="0" u="none" strike="noStrike" kern="0" cap="none" spc="0" normalizeH="0" baseline="0" noProof="0" dirty="0">
                <a:ln>
                  <a:noFill/>
                </a:ln>
                <a:solidFill>
                  <a:srgbClr val="FF0000"/>
                </a:solidFill>
                <a:effectLst/>
                <a:uLnTx/>
                <a:uFillTx/>
                <a:latin typeface="Arial" pitchFamily="34" charset="0"/>
                <a:ea typeface="+mn-ea"/>
                <a:cs typeface="Arial" pitchFamily="34" charset="0"/>
              </a:rPr>
              <a:t> </a:t>
            </a:r>
            <a:r>
              <a:rPr kumimoji="0" lang="en-US" sz="1200" b="0" i="0" u="none" strike="noStrike" kern="0" cap="none" spc="0" normalizeH="0" baseline="0" noProof="0" dirty="0">
                <a:ln>
                  <a:noFill/>
                </a:ln>
                <a:solidFill>
                  <a:srgbClr val="000000"/>
                </a:solidFill>
                <a:effectLst/>
                <a:uLnTx/>
                <a:uFillTx/>
                <a:latin typeface="Arial" pitchFamily="34" charset="0"/>
                <a:ea typeface="+mn-ea"/>
                <a:cs typeface="Arial" pitchFamily="34" charset="0"/>
              </a:rPr>
              <a:t>sector Regulator must ensure compliance with the agreements concluded and the overall financial balance of the sector.</a:t>
            </a:r>
            <a:endParaRPr kumimoji="0" lang="fr-FR" sz="1200" b="0" i="0" u="none" strike="noStrike" kern="0" cap="none" spc="0" normalizeH="0" baseline="0" noProof="0" dirty="0">
              <a:ln>
                <a:noFill/>
              </a:ln>
              <a:solidFill>
                <a:srgbClr val="000000"/>
              </a:solidFill>
              <a:effectLst/>
              <a:uLnTx/>
              <a:uFillTx/>
              <a:latin typeface="Arial" pitchFamily="34" charset="0"/>
              <a:ea typeface="+mn-ea"/>
              <a:cs typeface="Arial" pitchFamily="34" charset="0"/>
            </a:endParaRPr>
          </a:p>
        </p:txBody>
      </p:sp>
      <p:pic>
        <p:nvPicPr>
          <p:cNvPr id="7" name="Picture 2" descr="C:\Users\zinf\Desktop\th2.jpg">
            <a:extLst>
              <a:ext uri="{FF2B5EF4-FFF2-40B4-BE49-F238E27FC236}">
                <a16:creationId xmlns:a16="http://schemas.microsoft.com/office/drawing/2014/main" id="{9AB7EF18-4F15-31FF-CDDC-0D70B9CF0372}"/>
              </a:ext>
            </a:extLst>
          </p:cNvPr>
          <p:cNvPicPr>
            <a:picLocks noChangeAspect="1" noChangeArrowheads="1"/>
          </p:cNvPicPr>
          <p:nvPr/>
        </p:nvPicPr>
        <p:blipFill>
          <a:blip r:embed="rId3" cstate="print"/>
          <a:srcRect/>
          <a:stretch>
            <a:fillRect/>
          </a:stretch>
        </p:blipFill>
        <p:spPr bwMode="auto">
          <a:xfrm>
            <a:off x="385803" y="1308303"/>
            <a:ext cx="714380" cy="642942"/>
          </a:xfrm>
          <a:prstGeom prst="rect">
            <a:avLst/>
          </a:prstGeom>
          <a:noFill/>
          <a:ln>
            <a:solidFill>
              <a:srgbClr val="1D488D">
                <a:lumMod val="60000"/>
                <a:lumOff val="40000"/>
              </a:srgbClr>
            </a:solidFill>
          </a:ln>
        </p:spPr>
      </p:pic>
      <p:pic>
        <p:nvPicPr>
          <p:cNvPr id="8" name="Picture 2" descr="C:\Users\zinf\Desktop\th.jpg">
            <a:extLst>
              <a:ext uri="{FF2B5EF4-FFF2-40B4-BE49-F238E27FC236}">
                <a16:creationId xmlns:a16="http://schemas.microsoft.com/office/drawing/2014/main" id="{69D26424-6B9F-6792-F56E-51E5B98794B6}"/>
              </a:ext>
            </a:extLst>
          </p:cNvPr>
          <p:cNvPicPr>
            <a:picLocks noChangeAspect="1" noChangeArrowheads="1"/>
          </p:cNvPicPr>
          <p:nvPr/>
        </p:nvPicPr>
        <p:blipFill>
          <a:blip r:embed="rId4" cstate="print"/>
          <a:srcRect/>
          <a:stretch>
            <a:fillRect/>
          </a:stretch>
        </p:blipFill>
        <p:spPr bwMode="auto">
          <a:xfrm>
            <a:off x="398070" y="3362314"/>
            <a:ext cx="714380" cy="714380"/>
          </a:xfrm>
          <a:prstGeom prst="rect">
            <a:avLst/>
          </a:prstGeom>
          <a:noFill/>
          <a:ln>
            <a:solidFill>
              <a:srgbClr val="1D488D">
                <a:lumMod val="60000"/>
                <a:lumOff val="40000"/>
              </a:srgbClr>
            </a:solidFill>
          </a:ln>
        </p:spPr>
      </p:pic>
      <p:pic>
        <p:nvPicPr>
          <p:cNvPr id="9" name="Picture 5" descr="C:\Users\zinf\Desktop\UX_icon-27-512.png">
            <a:extLst>
              <a:ext uri="{FF2B5EF4-FFF2-40B4-BE49-F238E27FC236}">
                <a16:creationId xmlns:a16="http://schemas.microsoft.com/office/drawing/2014/main" id="{C6161AB4-375F-44B8-ACA5-1D4770331A56}"/>
              </a:ext>
            </a:extLst>
          </p:cNvPr>
          <p:cNvPicPr>
            <a:picLocks noChangeAspect="1" noChangeArrowheads="1"/>
          </p:cNvPicPr>
          <p:nvPr/>
        </p:nvPicPr>
        <p:blipFill>
          <a:blip r:embed="rId5" cstate="print"/>
          <a:srcRect/>
          <a:stretch>
            <a:fillRect/>
          </a:stretch>
        </p:blipFill>
        <p:spPr bwMode="auto">
          <a:xfrm>
            <a:off x="398070" y="2266934"/>
            <a:ext cx="717546" cy="714380"/>
          </a:xfrm>
          <a:prstGeom prst="rect">
            <a:avLst/>
          </a:prstGeom>
          <a:noFill/>
          <a:ln>
            <a:solidFill>
              <a:srgbClr val="1D488D">
                <a:lumMod val="60000"/>
                <a:lumOff val="40000"/>
              </a:srgbClr>
            </a:solidFill>
          </a:ln>
        </p:spPr>
      </p:pic>
      <p:sp>
        <p:nvSpPr>
          <p:cNvPr id="10" name="ZoneTexte 9">
            <a:extLst>
              <a:ext uri="{FF2B5EF4-FFF2-40B4-BE49-F238E27FC236}">
                <a16:creationId xmlns:a16="http://schemas.microsoft.com/office/drawing/2014/main" id="{28228ECD-2F1C-283B-8663-6DE17D50C64B}"/>
              </a:ext>
            </a:extLst>
          </p:cNvPr>
          <p:cNvSpPr txBox="1"/>
          <p:nvPr/>
        </p:nvSpPr>
        <p:spPr>
          <a:xfrm>
            <a:off x="1236117" y="3313424"/>
            <a:ext cx="3890986" cy="938719"/>
          </a:xfrm>
          <a:prstGeom prst="rect">
            <a:avLst/>
          </a:prstGeom>
          <a:noFill/>
        </p:spPr>
        <p:txBody>
          <a:bodyPr wrap="square">
            <a:spAutoFit/>
          </a:bodyPr>
          <a:lstStyle/>
          <a:p>
            <a:pPr defTabSz="914400" fontAlgn="base">
              <a:spcBef>
                <a:spcPct val="0"/>
              </a:spcBef>
              <a:spcAft>
                <a:spcPct val="0"/>
              </a:spcAft>
              <a:buClr>
                <a:srgbClr val="0070C0"/>
              </a:buClr>
              <a:buFont typeface="Arial" pitchFamily="34" charset="0"/>
              <a:buChar char="•"/>
              <a:defRPr/>
            </a:pPr>
            <a:r>
              <a:rPr lang="fr-FR" sz="1100" dirty="0">
                <a:solidFill>
                  <a:srgbClr val="000000"/>
                </a:solidFill>
                <a:latin typeface="Arial" charset="0"/>
              </a:rPr>
              <a:t> </a:t>
            </a:r>
            <a:r>
              <a:rPr lang="en-US" sz="1100" b="1" dirty="0">
                <a:solidFill>
                  <a:srgbClr val="000000"/>
                </a:solidFill>
                <a:latin typeface="Arial" charset="0"/>
              </a:rPr>
              <a:t>The procedures for </a:t>
            </a:r>
            <a:r>
              <a:rPr lang="en-US" sz="1100" b="1" dirty="0">
                <a:solidFill>
                  <a:srgbClr val="1D488D"/>
                </a:solidFill>
                <a:latin typeface="Arial" charset="0"/>
              </a:rPr>
              <a:t>setting tariffs </a:t>
            </a:r>
            <a:r>
              <a:rPr lang="en-US" sz="1100" b="1" dirty="0">
                <a:solidFill>
                  <a:srgbClr val="000000"/>
                </a:solidFill>
                <a:latin typeface="Arial" charset="0"/>
              </a:rPr>
              <a:t>vary. The Regulator can either propose tariffs, validate them, or set them ... In all cases, consultation with the Ministries, operators, and consumers is necessary because it is a   major political and social issue.</a:t>
            </a:r>
            <a:endParaRPr lang="fr-FR" sz="1100" dirty="0">
              <a:solidFill>
                <a:srgbClr val="000000"/>
              </a:solidFill>
              <a:latin typeface="Arial" charset="0"/>
            </a:endParaRPr>
          </a:p>
        </p:txBody>
      </p:sp>
      <p:sp>
        <p:nvSpPr>
          <p:cNvPr id="11" name="ZoneTexte 10">
            <a:extLst>
              <a:ext uri="{FF2B5EF4-FFF2-40B4-BE49-F238E27FC236}">
                <a16:creationId xmlns:a16="http://schemas.microsoft.com/office/drawing/2014/main" id="{65224528-C142-B9FB-6DA6-4A2E4C99AAC3}"/>
              </a:ext>
            </a:extLst>
          </p:cNvPr>
          <p:cNvSpPr txBox="1"/>
          <p:nvPr/>
        </p:nvSpPr>
        <p:spPr>
          <a:xfrm>
            <a:off x="1227152" y="1943152"/>
            <a:ext cx="3883034" cy="1328569"/>
          </a:xfrm>
          <a:prstGeom prst="rect">
            <a:avLst/>
          </a:prstGeom>
          <a:noFill/>
        </p:spPr>
        <p:txBody>
          <a:bodyPr wrap="square">
            <a:spAutoFit/>
          </a:bodyPr>
          <a:lstStyle/>
          <a:p>
            <a:pPr defTabSz="914400" fontAlgn="base">
              <a:spcAft>
                <a:spcPts val="400"/>
              </a:spcAft>
              <a:buClr>
                <a:srgbClr val="0070C0"/>
              </a:buClr>
              <a:buFont typeface="Arial" pitchFamily="34" charset="0"/>
              <a:buChar char="•"/>
              <a:defRPr/>
            </a:pPr>
            <a:r>
              <a:rPr lang="fr-FR" sz="1100" b="1" dirty="0">
                <a:solidFill>
                  <a:srgbClr val="000000"/>
                </a:solidFill>
                <a:latin typeface="Arial" charset="0"/>
              </a:rPr>
              <a:t> </a:t>
            </a:r>
            <a:r>
              <a:rPr lang="en-US" sz="1100" b="1" dirty="0">
                <a:solidFill>
                  <a:srgbClr val="000000"/>
                </a:solidFill>
                <a:latin typeface="Arial" charset="0"/>
              </a:rPr>
              <a:t>The principles for </a:t>
            </a:r>
            <a:r>
              <a:rPr lang="en-US" sz="1100" b="1" dirty="0">
                <a:solidFill>
                  <a:srgbClr val="1D488D"/>
                </a:solidFill>
                <a:latin typeface="Arial" charset="0"/>
              </a:rPr>
              <a:t>cost reflective tariffs </a:t>
            </a:r>
            <a:r>
              <a:rPr lang="en-US" sz="1100" b="1" dirty="0">
                <a:solidFill>
                  <a:srgbClr val="000000"/>
                </a:solidFill>
                <a:latin typeface="Arial" charset="0"/>
              </a:rPr>
              <a:t>:</a:t>
            </a:r>
          </a:p>
          <a:p>
            <a:pPr marL="179388" lvl="1" indent="-90488" defTabSz="447675" fontAlgn="base">
              <a:spcBef>
                <a:spcPct val="0"/>
              </a:spcBef>
              <a:spcAft>
                <a:spcPct val="0"/>
              </a:spcAft>
              <a:buClr>
                <a:srgbClr val="0070C0"/>
              </a:buClr>
              <a:defRPr/>
            </a:pPr>
            <a:r>
              <a:rPr lang="en-US" sz="1100" b="1" dirty="0">
                <a:solidFill>
                  <a:srgbClr val="000000"/>
                </a:solidFill>
                <a:latin typeface="Arial" charset="0"/>
              </a:rPr>
              <a:t>- Principle of price truth: it reflects the real costs established by the accounting separation</a:t>
            </a:r>
          </a:p>
          <a:p>
            <a:pPr marL="179388" lvl="1" indent="-90488" defTabSz="447675" fontAlgn="base">
              <a:spcBef>
                <a:spcPct val="0"/>
              </a:spcBef>
              <a:spcAft>
                <a:spcPct val="0"/>
              </a:spcAft>
              <a:buClr>
                <a:srgbClr val="0070C0"/>
              </a:buClr>
              <a:defRPr/>
            </a:pPr>
            <a:r>
              <a:rPr lang="en-US" sz="1100" b="1" dirty="0">
                <a:solidFill>
                  <a:srgbClr val="000000"/>
                </a:solidFill>
                <a:latin typeface="Arial" charset="0"/>
              </a:rPr>
              <a:t>- Principle of ease: it is easily understandable for operators</a:t>
            </a:r>
          </a:p>
          <a:p>
            <a:pPr marL="179388" lvl="1" indent="-90488" defTabSz="447675" fontAlgn="base">
              <a:spcBef>
                <a:spcPct val="0"/>
              </a:spcBef>
              <a:spcAft>
                <a:spcPct val="0"/>
              </a:spcAft>
              <a:buClr>
                <a:srgbClr val="0070C0"/>
              </a:buClr>
              <a:defRPr/>
            </a:pPr>
            <a:r>
              <a:rPr lang="en-US" sz="1100" b="1" dirty="0">
                <a:solidFill>
                  <a:srgbClr val="000000"/>
                </a:solidFill>
                <a:latin typeface="Arial" charset="0"/>
              </a:rPr>
              <a:t>- Principle of predictability: it is stable over time, and mechanisms of review are clear.</a:t>
            </a:r>
          </a:p>
        </p:txBody>
      </p:sp>
      <p:sp>
        <p:nvSpPr>
          <p:cNvPr id="12" name="ZoneTexte 11">
            <a:extLst>
              <a:ext uri="{FF2B5EF4-FFF2-40B4-BE49-F238E27FC236}">
                <a16:creationId xmlns:a16="http://schemas.microsoft.com/office/drawing/2014/main" id="{B3693E08-E7C5-4DA0-0114-598EE9047420}"/>
              </a:ext>
            </a:extLst>
          </p:cNvPr>
          <p:cNvSpPr txBox="1"/>
          <p:nvPr/>
        </p:nvSpPr>
        <p:spPr>
          <a:xfrm>
            <a:off x="5562600" y="1640834"/>
            <a:ext cx="3048000" cy="3463512"/>
          </a:xfrm>
          <a:prstGeom prst="rect">
            <a:avLst/>
          </a:prstGeom>
          <a:solidFill>
            <a:schemeClr val="accent4">
              <a:lumMod val="75000"/>
            </a:schemeClr>
          </a:solidFill>
        </p:spPr>
        <p:txBody>
          <a:bodyPr wrap="square">
            <a:spAutoFit/>
          </a:bodyPr>
          <a:lstStyle/>
          <a:p>
            <a:pPr marL="3175" marR="0" lvl="0" indent="-228600" algn="ctr" defTabSz="914400" eaLnBrk="1" fontAlgn="base" latinLnBrk="0" hangingPunct="1">
              <a:lnSpc>
                <a:spcPct val="110000"/>
              </a:lnSpc>
              <a:spcAft>
                <a:spcPts val="300"/>
              </a:spcAft>
              <a:buClrTx/>
              <a:buSzTx/>
              <a:buFontTx/>
              <a:buNone/>
              <a:tabLst/>
              <a:defRPr/>
            </a:pPr>
            <a:r>
              <a:rPr kumimoji="0" lang="en-GB" sz="115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Tariff regulation as well as its implementation is considered essential for market liberalisation. </a:t>
            </a:r>
          </a:p>
          <a:p>
            <a:pPr marL="3175" marR="0" lvl="0" indent="-228600" algn="ctr" defTabSz="914400" eaLnBrk="1" fontAlgn="base" latinLnBrk="0" hangingPunct="1">
              <a:lnSpc>
                <a:spcPct val="110000"/>
              </a:lnSpc>
              <a:spcAft>
                <a:spcPts val="300"/>
              </a:spcAft>
              <a:buClrTx/>
              <a:buSzTx/>
              <a:buFontTx/>
              <a:buNone/>
              <a:tabLst/>
              <a:defRPr/>
            </a:pPr>
            <a:r>
              <a:rPr kumimoji="0" lang="en-GB" sz="115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Cost reflective tariffs are paramount for transmission and distribution, hinged on a model that provides for the </a:t>
            </a:r>
            <a:r>
              <a:rPr kumimoji="0" lang="en-GB" sz="1150" b="0" i="0" u="sng"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separation of cost along each segment </a:t>
            </a:r>
            <a:r>
              <a:rPr kumimoji="0" lang="en-GB" sz="115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since it is only the transmission or distribution costs that will be required in computing relevant costs of assets used for accessing or wheeling power on the grid. </a:t>
            </a:r>
          </a:p>
          <a:p>
            <a:pPr marL="3175" marR="0" lvl="0" indent="-228600" algn="ctr" defTabSz="914400" eaLnBrk="1" fontAlgn="base" latinLnBrk="0" hangingPunct="1">
              <a:lnSpc>
                <a:spcPct val="110000"/>
              </a:lnSpc>
              <a:spcAft>
                <a:spcPts val="300"/>
              </a:spcAft>
              <a:buClrTx/>
              <a:buSzTx/>
              <a:buFontTx/>
              <a:buNone/>
              <a:tabLst/>
              <a:defRPr/>
            </a:pPr>
            <a:r>
              <a:rPr kumimoji="0" lang="en-GB" sz="115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rPr>
              <a:t>A clear and transparent tariff methodology based on strict power sector organisational accounts separation at the national levels will therefore be necessary to provide efficient price signals and is often one of the early and cardinal tasks of the regulator. </a:t>
            </a:r>
            <a:endParaRPr kumimoji="0" lang="fr-FR" sz="115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34239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B42DA5BF-4A4A-A461-6670-047E3DAA909B}"/>
              </a:ext>
            </a:extLst>
          </p:cNvPr>
          <p:cNvGrpSpPr/>
          <p:nvPr/>
        </p:nvGrpSpPr>
        <p:grpSpPr>
          <a:xfrm>
            <a:off x="202200" y="1666856"/>
            <a:ext cx="8789400" cy="3965840"/>
            <a:chOff x="202200" y="2358760"/>
            <a:chExt cx="8789400" cy="3965840"/>
          </a:xfrm>
        </p:grpSpPr>
        <p:sp>
          <p:nvSpPr>
            <p:cNvPr id="3" name="Rectangle 2">
              <a:extLst>
                <a:ext uri="{FF2B5EF4-FFF2-40B4-BE49-F238E27FC236}">
                  <a16:creationId xmlns:a16="http://schemas.microsoft.com/office/drawing/2014/main" id="{C9E6C8BC-8A2D-F832-14AD-3FCD180123F9}"/>
                </a:ext>
              </a:extLst>
            </p:cNvPr>
            <p:cNvSpPr/>
            <p:nvPr/>
          </p:nvSpPr>
          <p:spPr>
            <a:xfrm>
              <a:off x="202200" y="2358760"/>
              <a:ext cx="2160000" cy="3960000"/>
            </a:xfrm>
            <a:prstGeom prst="rect">
              <a:avLst/>
            </a:prstGeom>
            <a:solidFill>
              <a:srgbClr val="DDE8FF"/>
            </a:solidFill>
            <a:ln w="15875" cap="flat" cmpd="sng" algn="ctr">
              <a:noFill/>
              <a:prstDash val="solid"/>
            </a:ln>
            <a:effectLst/>
          </p:spPr>
          <p:txBody>
            <a:bodyPr rtlCol="0" anchor="t"/>
            <a:lstStyle/>
            <a:p>
              <a:pPr marL="0" marR="0" lvl="0" indent="0" defTabSz="914400" eaLnBrk="1" fontAlgn="auto" latinLnBrk="0" hangingPunct="1">
                <a:lnSpc>
                  <a:spcPct val="100000"/>
                </a:lnSpc>
                <a:spcBef>
                  <a:spcPts val="0"/>
                </a:spcBef>
                <a:spcAft>
                  <a:spcPts val="1200"/>
                </a:spcAft>
                <a:buClrTx/>
                <a:buSzTx/>
                <a:buFontTx/>
                <a:buNone/>
                <a:tabLst/>
                <a:defRPr/>
              </a:pPr>
              <a:endPar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endParaRPr>
            </a:p>
          </p:txBody>
        </p:sp>
        <p:sp>
          <p:nvSpPr>
            <p:cNvPr id="4" name="Rectangle 3">
              <a:extLst>
                <a:ext uri="{FF2B5EF4-FFF2-40B4-BE49-F238E27FC236}">
                  <a16:creationId xmlns:a16="http://schemas.microsoft.com/office/drawing/2014/main" id="{BF36BE9F-B819-9531-2866-843FDD2EA03F}"/>
                </a:ext>
              </a:extLst>
            </p:cNvPr>
            <p:cNvSpPr/>
            <p:nvPr/>
          </p:nvSpPr>
          <p:spPr>
            <a:xfrm>
              <a:off x="4621800" y="2358760"/>
              <a:ext cx="2160000" cy="3960000"/>
            </a:xfrm>
            <a:prstGeom prst="rect">
              <a:avLst/>
            </a:prstGeom>
            <a:solidFill>
              <a:srgbClr val="AAC1D1">
                <a:lumMod val="20000"/>
                <a:lumOff val="80000"/>
              </a:srgbClr>
            </a:solidFill>
            <a:ln w="1587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1200"/>
                </a:spcAft>
                <a:buClrTx/>
                <a:buSzTx/>
                <a:buFontTx/>
                <a:buNone/>
                <a:tabLst/>
                <a:defRPr/>
              </a:pPr>
              <a:r>
                <a:rPr kumimoji="0" lang="en-US" sz="12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rPr>
                <a:t>Incentives to compensate for RE integration efforts</a:t>
              </a:r>
              <a:endParaRPr kumimoji="0" lang="en-US" sz="14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endParaRPr>
            </a:p>
            <a:p>
              <a:pPr marL="92075" marR="0" lvl="0" indent="-92075" algn="ctr"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RE integration requires additional efforts from grid companies to maintain operational security. Thus, RE monitoring should pay due attention to preventing discriminatory practices against RE generators</a:t>
              </a:r>
            </a:p>
            <a:p>
              <a:pPr marL="92075" marR="0" lvl="0" indent="-92075"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Also, carefully designed incentives to compensate for RE connection costs might offset grid company disincentives to integrate RE into their grid</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endParaRPr>
            </a:p>
          </p:txBody>
        </p:sp>
        <p:sp>
          <p:nvSpPr>
            <p:cNvPr id="5" name="Rectangle 4">
              <a:extLst>
                <a:ext uri="{FF2B5EF4-FFF2-40B4-BE49-F238E27FC236}">
                  <a16:creationId xmlns:a16="http://schemas.microsoft.com/office/drawing/2014/main" id="{840F5F81-F50B-2FA9-4127-3666F08B691B}"/>
                </a:ext>
              </a:extLst>
            </p:cNvPr>
            <p:cNvSpPr/>
            <p:nvPr/>
          </p:nvSpPr>
          <p:spPr>
            <a:xfrm>
              <a:off x="2412000" y="2358760"/>
              <a:ext cx="2160000" cy="1944000"/>
            </a:xfrm>
            <a:prstGeom prst="rect">
              <a:avLst/>
            </a:prstGeom>
            <a:solidFill>
              <a:srgbClr val="DDE8FF"/>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ts val="1200"/>
                </a:spcAft>
                <a:buClrTx/>
                <a:buSzTx/>
                <a:buFontTx/>
                <a:buNone/>
                <a:tabLst/>
                <a:defRPr/>
              </a:pPr>
              <a:r>
                <a:rPr kumimoji="0" lang="en-US" sz="12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rPr>
                <a:t>Priority access to the grid</a:t>
              </a:r>
              <a:endParaRPr kumimoji="0" lang="en-US" sz="14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endParaRPr>
            </a:p>
            <a:p>
              <a:pPr marL="92075" marR="0" lvl="0" indent="-92075" algn="ctr" defTabSz="91440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The most common regulatory support is to provide priority network access for RE generators. This can include either support of network connection or priority dispatch once connected to the grid or both</a:t>
              </a:r>
            </a:p>
          </p:txBody>
        </p:sp>
        <p:sp>
          <p:nvSpPr>
            <p:cNvPr id="6" name="Rectangle 5">
              <a:extLst>
                <a:ext uri="{FF2B5EF4-FFF2-40B4-BE49-F238E27FC236}">
                  <a16:creationId xmlns:a16="http://schemas.microsoft.com/office/drawing/2014/main" id="{D74CA2DD-B706-CD2F-CC19-6B8EC9EA826C}"/>
                </a:ext>
              </a:extLst>
            </p:cNvPr>
            <p:cNvSpPr/>
            <p:nvPr/>
          </p:nvSpPr>
          <p:spPr>
            <a:xfrm>
              <a:off x="6831600" y="2358760"/>
              <a:ext cx="2160000" cy="1944000"/>
            </a:xfrm>
            <a:prstGeom prst="rect">
              <a:avLst/>
            </a:prstGeom>
            <a:solidFill>
              <a:srgbClr val="AAC1D1">
                <a:lumMod val="20000"/>
                <a:lumOff val="80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ts val="1200"/>
                </a:spcAft>
                <a:buClrTx/>
                <a:buSzTx/>
                <a:buFontTx/>
                <a:buNone/>
                <a:tabLst/>
                <a:defRPr/>
              </a:pPr>
              <a:r>
                <a:rPr kumimoji="0" lang="en-US" sz="12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rPr>
                <a:t>Tax and customs exemptions</a:t>
              </a:r>
            </a:p>
            <a:p>
              <a:pPr marL="92075" marR="0" lvl="0" indent="-92075" algn="ctr" defTabSz="91440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Duties and Value Added Tax</a:t>
              </a:r>
            </a:p>
            <a:p>
              <a:pPr marL="92075" marR="0" lvl="0" indent="-92075" algn="ctr" defTabSz="91440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Income Tax Holiday for an agreed period (could be scalable)</a:t>
              </a:r>
            </a:p>
          </p:txBody>
        </p:sp>
        <p:sp>
          <p:nvSpPr>
            <p:cNvPr id="7" name="Rectangle 6">
              <a:extLst>
                <a:ext uri="{FF2B5EF4-FFF2-40B4-BE49-F238E27FC236}">
                  <a16:creationId xmlns:a16="http://schemas.microsoft.com/office/drawing/2014/main" id="{6E92B94B-EC1B-B35F-C6FB-A0813761D63E}"/>
                </a:ext>
              </a:extLst>
            </p:cNvPr>
            <p:cNvSpPr/>
            <p:nvPr/>
          </p:nvSpPr>
          <p:spPr>
            <a:xfrm>
              <a:off x="2412000" y="4380600"/>
              <a:ext cx="2160000" cy="1944000"/>
            </a:xfrm>
            <a:prstGeom prst="rect">
              <a:avLst/>
            </a:prstGeom>
            <a:solidFill>
              <a:srgbClr val="DDE8FF"/>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ts val="1200"/>
                </a:spcAft>
                <a:buClrTx/>
                <a:buSzTx/>
                <a:buFontTx/>
                <a:buNone/>
                <a:tabLst/>
                <a:defRPr/>
              </a:pPr>
              <a:r>
                <a:rPr kumimoji="0" lang="en-US" sz="12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rPr>
                <a:t>Transparent and easily available standards</a:t>
              </a:r>
              <a:endParaRPr kumimoji="0" lang="en-US" sz="20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endParaRPr>
            </a:p>
            <a:p>
              <a:pPr marL="92075" marR="0" lvl="0" indent="-92075" algn="ctr" defTabSz="91440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Technical standards should be transparent, easily available for investors, and should strike the right balance between system reliability needs and simplicity, in order to promote RE penetration. </a:t>
              </a:r>
            </a:p>
          </p:txBody>
        </p:sp>
        <p:sp>
          <p:nvSpPr>
            <p:cNvPr id="8" name="Rectangle 7">
              <a:extLst>
                <a:ext uri="{FF2B5EF4-FFF2-40B4-BE49-F238E27FC236}">
                  <a16:creationId xmlns:a16="http://schemas.microsoft.com/office/drawing/2014/main" id="{2A1449FB-1BC8-F3EB-DE94-B047809AF55A}"/>
                </a:ext>
              </a:extLst>
            </p:cNvPr>
            <p:cNvSpPr/>
            <p:nvPr/>
          </p:nvSpPr>
          <p:spPr>
            <a:xfrm>
              <a:off x="6831600" y="4380600"/>
              <a:ext cx="2160000" cy="1944000"/>
            </a:xfrm>
            <a:prstGeom prst="rect">
              <a:avLst/>
            </a:prstGeom>
            <a:solidFill>
              <a:srgbClr val="AAC1D1">
                <a:lumMod val="20000"/>
                <a:lumOff val="80000"/>
              </a:srgbClr>
            </a:solidFill>
            <a:ln w="15875"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ts val="1200"/>
                </a:spcAft>
                <a:buClrTx/>
                <a:buSzTx/>
                <a:buFontTx/>
                <a:buNone/>
                <a:tabLst/>
                <a:defRPr/>
              </a:pPr>
              <a:r>
                <a:rPr kumimoji="0" lang="en-US" sz="1200" b="1" i="0" u="none" strike="noStrike" kern="0" cap="none" spc="0" normalizeH="0" baseline="0" noProof="0" dirty="0">
                  <a:ln>
                    <a:noFill/>
                  </a:ln>
                  <a:solidFill>
                    <a:srgbClr val="1D488D">
                      <a:lumMod val="50000"/>
                    </a:srgbClr>
                  </a:solidFill>
                  <a:effectLst/>
                  <a:uLnTx/>
                  <a:uFillTx/>
                  <a:latin typeface="Arial" panose="020B0604020202020204"/>
                  <a:ea typeface="+mn-ea"/>
                  <a:cs typeface="+mn-cs"/>
                </a:rPr>
                <a:t>Financial incentives</a:t>
              </a:r>
            </a:p>
            <a:p>
              <a:pPr marL="92075" marR="0" lvl="0" indent="-92075" algn="ctr" defTabSz="914400" eaLnBrk="1" fontAlgn="base" latinLnBrk="0" hangingPunct="1">
                <a:lnSpc>
                  <a:spcPct val="100000"/>
                </a:lnSpc>
                <a:spcBef>
                  <a:spcPct val="0"/>
                </a:spcBef>
                <a:spcAft>
                  <a:spcPts val="400"/>
                </a:spcAft>
                <a:buClrTx/>
                <a:buSzTx/>
                <a:buFont typeface="Arial" panose="020B0604020202020204" pitchFamily="34" charset="0"/>
                <a:buChar char="•"/>
                <a:tabLst/>
                <a:defRPr/>
              </a:pPr>
              <a:r>
                <a:rPr kumimoji="0" lang="en-US" sz="1100" b="0" i="0" u="none" strike="noStrike" kern="0" cap="none" spc="0" normalizeH="0" baseline="0" noProof="0" dirty="0">
                  <a:ln>
                    <a:noFill/>
                  </a:ln>
                  <a:solidFill>
                    <a:srgbClr val="000000">
                      <a:lumMod val="75000"/>
                      <a:lumOff val="25000"/>
                    </a:srgbClr>
                  </a:solidFill>
                  <a:effectLst/>
                  <a:uLnTx/>
                  <a:uFillTx/>
                  <a:latin typeface="Arial" panose="020B0604020202020204"/>
                  <a:ea typeface="+mn-ea"/>
                  <a:cs typeface="+mn-cs"/>
                </a:rPr>
                <a:t>Investment support schemes might take the form of investment grants (refundable or non-refundable), supported investment credits (credit support or credit guarantee) or tax credit schemes</a:t>
              </a:r>
            </a:p>
          </p:txBody>
        </p:sp>
      </p:grpSp>
      <p:sp>
        <p:nvSpPr>
          <p:cNvPr id="9" name="Rectangle 8">
            <a:extLst>
              <a:ext uri="{FF2B5EF4-FFF2-40B4-BE49-F238E27FC236}">
                <a16:creationId xmlns:a16="http://schemas.microsoft.com/office/drawing/2014/main" id="{3454E995-B913-2245-E511-AF626A19D3D1}"/>
              </a:ext>
            </a:extLst>
          </p:cNvPr>
          <p:cNvSpPr/>
          <p:nvPr/>
        </p:nvSpPr>
        <p:spPr>
          <a:xfrm>
            <a:off x="0" y="652456"/>
            <a:ext cx="9144000" cy="369332"/>
          </a:xfrm>
          <a:prstGeom prst="rect">
            <a:avLst/>
          </a:prstGeom>
        </p:spPr>
        <p:txBody>
          <a:bodyPr wrap="square">
            <a:spAutoFit/>
          </a:bodyPr>
          <a:lstStyle/>
          <a:p>
            <a:pPr algn="ctr" defTabSz="914400" fontAlgn="base">
              <a:spcBef>
                <a:spcPct val="0"/>
              </a:spcBef>
              <a:spcAft>
                <a:spcPct val="0"/>
              </a:spcAft>
            </a:pPr>
            <a:r>
              <a:rPr lang="en-US" b="1" dirty="0">
                <a:solidFill>
                  <a:srgbClr val="0070C0"/>
                </a:solidFill>
                <a:latin typeface="Arial" charset="0"/>
              </a:rPr>
              <a:t>Principles and incentives to promote RE</a:t>
            </a:r>
          </a:p>
        </p:txBody>
      </p:sp>
      <p:sp>
        <p:nvSpPr>
          <p:cNvPr id="11" name="ZoneTexte 10">
            <a:extLst>
              <a:ext uri="{FF2B5EF4-FFF2-40B4-BE49-F238E27FC236}">
                <a16:creationId xmlns:a16="http://schemas.microsoft.com/office/drawing/2014/main" id="{B1813482-E2FE-B413-25EF-F125DA8332EA}"/>
              </a:ext>
            </a:extLst>
          </p:cNvPr>
          <p:cNvSpPr txBox="1"/>
          <p:nvPr/>
        </p:nvSpPr>
        <p:spPr>
          <a:xfrm>
            <a:off x="228600" y="1955791"/>
            <a:ext cx="2133600" cy="3216265"/>
          </a:xfrm>
          <a:prstGeom prst="rect">
            <a:avLst/>
          </a:prstGeom>
          <a:noFill/>
        </p:spPr>
        <p:txBody>
          <a:bodyPr wrap="square">
            <a:spAutoFit/>
          </a:bodyPr>
          <a:lstStyle/>
          <a:p>
            <a:pPr algn="ctr" defTabSz="914400" fontAlgn="base">
              <a:spcBef>
                <a:spcPct val="0"/>
              </a:spcBef>
              <a:spcAft>
                <a:spcPts val="1200"/>
              </a:spcAft>
              <a:defRPr/>
            </a:pPr>
            <a:r>
              <a:rPr lang="en-US" sz="1200" b="1" dirty="0">
                <a:solidFill>
                  <a:srgbClr val="1D488D">
                    <a:lumMod val="50000"/>
                  </a:srgbClr>
                </a:solidFill>
                <a:latin typeface="Arial" panose="020B0604020202020204"/>
              </a:rPr>
              <a:t>Simplified procedures</a:t>
            </a:r>
            <a:endParaRPr lang="en-US" sz="2000" b="1" dirty="0">
              <a:solidFill>
                <a:srgbClr val="1D488D">
                  <a:lumMod val="50000"/>
                </a:srgbClr>
              </a:solidFill>
              <a:latin typeface="Arial" panose="020B0604020202020204"/>
            </a:endParaRPr>
          </a:p>
          <a:p>
            <a:pPr marL="92075" indent="-92075" algn="ctr" defTabSz="914400" fontAlgn="base">
              <a:spcBef>
                <a:spcPct val="0"/>
              </a:spcBef>
              <a:spcAft>
                <a:spcPts val="600"/>
              </a:spcAft>
              <a:buFont typeface="Arial" panose="020B0604020202020204" pitchFamily="34" charset="0"/>
              <a:buChar char="•"/>
              <a:defRPr/>
            </a:pPr>
            <a:r>
              <a:rPr lang="en-US" sz="1100" dirty="0">
                <a:solidFill>
                  <a:srgbClr val="000000">
                    <a:lumMod val="75000"/>
                    <a:lumOff val="25000"/>
                  </a:srgbClr>
                </a:solidFill>
                <a:latin typeface="Arial" panose="020B0604020202020204"/>
              </a:rPr>
              <a:t>Regulators should provide the possibility of easy, inexpensive (small administrative burden and timely response), and non-discriminatory entry for RE developers to the electricity market</a:t>
            </a:r>
          </a:p>
          <a:p>
            <a:pPr marL="92075" indent="-92075" algn="ctr" defTabSz="914400" fontAlgn="base">
              <a:spcBef>
                <a:spcPct val="0"/>
              </a:spcBef>
              <a:spcAft>
                <a:spcPct val="0"/>
              </a:spcAft>
              <a:buFont typeface="Arial" panose="020B0604020202020204" pitchFamily="34" charset="0"/>
              <a:buChar char="•"/>
              <a:defRPr/>
            </a:pPr>
            <a:r>
              <a:rPr lang="en-US" sz="1100" dirty="0">
                <a:solidFill>
                  <a:srgbClr val="000000">
                    <a:lumMod val="75000"/>
                    <a:lumOff val="25000"/>
                  </a:srgbClr>
                </a:solidFill>
                <a:latin typeface="Arial" panose="020B0604020202020204"/>
              </a:rPr>
              <a:t>The licensing and permitting regime for RE installations will be crucial in this regard. A one-shop licensing regime might be useful in streamlining the administrative procedures related to RE market entry</a:t>
            </a:r>
          </a:p>
        </p:txBody>
      </p:sp>
    </p:spTree>
    <p:extLst>
      <p:ext uri="{BB962C8B-B14F-4D97-AF65-F5344CB8AC3E}">
        <p14:creationId xmlns:p14="http://schemas.microsoft.com/office/powerpoint/2010/main" val="424108923"/>
      </p:ext>
    </p:extLst>
  </p:cSld>
  <p:clrMapOvr>
    <a:masterClrMapping/>
  </p:clrMapOvr>
</p:sld>
</file>

<file path=ppt/theme/theme1.xml><?xml version="1.0" encoding="utf-8"?>
<a:theme xmlns:a="http://schemas.openxmlformats.org/drawingml/2006/main" name="de base">
  <a:themeElements>
    <a:clrScheme name="Custom 4">
      <a:dk1>
        <a:sysClr val="windowText" lastClr="000000"/>
      </a:dk1>
      <a:lt1>
        <a:sysClr val="window" lastClr="FFFFFF"/>
      </a:lt1>
      <a:dk2>
        <a:srgbClr val="FF9B26"/>
      </a:dk2>
      <a:lt2>
        <a:srgbClr val="8B8376"/>
      </a:lt2>
      <a:accent1>
        <a:srgbClr val="FF9B26"/>
      </a:accent1>
      <a:accent2>
        <a:srgbClr val="D71923"/>
      </a:accent2>
      <a:accent3>
        <a:srgbClr val="FFC90E"/>
      </a:accent3>
      <a:accent4>
        <a:srgbClr val="00A8FF"/>
      </a:accent4>
      <a:accent5>
        <a:srgbClr val="75C000"/>
      </a:accent5>
      <a:accent6>
        <a:srgbClr val="8B837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650" dirty="0">
            <a:solidFill>
              <a:schemeClr val="accent2">
                <a:lumMod val="75000"/>
              </a:schemeClr>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388</TotalTime>
  <Words>3109</Words>
  <Application>Microsoft Office PowerPoint</Application>
  <PresentationFormat>Affichage à l'écran (4:3)</PresentationFormat>
  <Paragraphs>392</Paragraphs>
  <Slides>22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Calibri</vt:lpstr>
      <vt:lpstr>Rockwell</vt:lpstr>
      <vt:lpstr>Webdings</vt:lpstr>
      <vt:lpstr>Wingdings</vt:lpstr>
      <vt:lpstr>de base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 external action in sustainable energy  Policy, Institutions, budget, project cycle, financial instruments</dc:title>
  <dc:creator>pauline AMOR</dc:creator>
  <cp:lastModifiedBy>Georges Kamar</cp:lastModifiedBy>
  <cp:revision>443</cp:revision>
  <dcterms:created xsi:type="dcterms:W3CDTF">2022-02-08T14:45:40Z</dcterms:created>
  <dcterms:modified xsi:type="dcterms:W3CDTF">2023-06-15T07:00:18Z</dcterms:modified>
</cp:coreProperties>
</file>