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794" r:id="rId2"/>
    <p:sldId id="258" r:id="rId3"/>
    <p:sldId id="342" r:id="rId4"/>
    <p:sldId id="789" r:id="rId5"/>
    <p:sldId id="341" r:id="rId6"/>
    <p:sldId id="339" r:id="rId7"/>
    <p:sldId id="351" r:id="rId8"/>
    <p:sldId id="261" r:id="rId9"/>
    <p:sldId id="273" r:id="rId10"/>
    <p:sldId id="348" r:id="rId11"/>
    <p:sldId id="768" r:id="rId12"/>
    <p:sldId id="778" r:id="rId13"/>
    <p:sldId id="769" r:id="rId14"/>
    <p:sldId id="779" r:id="rId15"/>
    <p:sldId id="781" r:id="rId16"/>
    <p:sldId id="264" r:id="rId17"/>
    <p:sldId id="784" r:id="rId18"/>
    <p:sldId id="787" r:id="rId19"/>
    <p:sldId id="786" r:id="rId20"/>
    <p:sldId id="785" r:id="rId21"/>
    <p:sldId id="788" r:id="rId22"/>
    <p:sldId id="792" r:id="rId23"/>
    <p:sldId id="793" r:id="rId24"/>
    <p:sldId id="311" r:id="rId25"/>
    <p:sldId id="7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B71B5-BFD4-4712-91E4-2D6095A3A6BA}" v="3" dt="2022-09-30T15:18:03.60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05" autoAdjust="0"/>
    <p:restoredTop sz="94660"/>
  </p:normalViewPr>
  <p:slideViewPr>
    <p:cSldViewPr snapToGrid="0">
      <p:cViewPr varScale="1">
        <p:scale>
          <a:sx n="62" d="100"/>
          <a:sy n="62" d="100"/>
        </p:scale>
        <p:origin x="200"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ridolfi" userId="3681c798f3cd1f88" providerId="LiveId" clId="{D5CB71B5-BFD4-4712-91E4-2D6095A3A6BA}"/>
    <pc:docChg chg="delSld modSld">
      <pc:chgData name="roberto ridolfi" userId="3681c798f3cd1f88" providerId="LiveId" clId="{D5CB71B5-BFD4-4712-91E4-2D6095A3A6BA}" dt="2022-09-30T15:19:11.123" v="263" actId="20577"/>
      <pc:docMkLst>
        <pc:docMk/>
      </pc:docMkLst>
      <pc:sldChg chg="modSp mod">
        <pc:chgData name="roberto ridolfi" userId="3681c798f3cd1f88" providerId="LiveId" clId="{D5CB71B5-BFD4-4712-91E4-2D6095A3A6BA}" dt="2022-09-30T13:59:23.848" v="49" actId="20577"/>
        <pc:sldMkLst>
          <pc:docMk/>
          <pc:sldMk cId="2837751518" sldId="257"/>
        </pc:sldMkLst>
        <pc:spChg chg="mod">
          <ac:chgData name="roberto ridolfi" userId="3681c798f3cd1f88" providerId="LiveId" clId="{D5CB71B5-BFD4-4712-91E4-2D6095A3A6BA}" dt="2022-09-30T13:59:23.848" v="49" actId="20577"/>
          <ac:spMkLst>
            <pc:docMk/>
            <pc:sldMk cId="2837751518" sldId="257"/>
            <ac:spMk id="2" creationId="{827DBEB2-7BF3-6E36-4BEC-F955457BCDA5}"/>
          </ac:spMkLst>
        </pc:spChg>
      </pc:sldChg>
      <pc:sldChg chg="modSp mod">
        <pc:chgData name="roberto ridolfi" userId="3681c798f3cd1f88" providerId="LiveId" clId="{D5CB71B5-BFD4-4712-91E4-2D6095A3A6BA}" dt="2022-09-30T14:08:23.514" v="244" actId="20577"/>
        <pc:sldMkLst>
          <pc:docMk/>
          <pc:sldMk cId="1212925650" sldId="258"/>
        </pc:sldMkLst>
        <pc:spChg chg="mod">
          <ac:chgData name="roberto ridolfi" userId="3681c798f3cd1f88" providerId="LiveId" clId="{D5CB71B5-BFD4-4712-91E4-2D6095A3A6BA}" dt="2022-09-30T14:08:23.514" v="244" actId="20577"/>
          <ac:spMkLst>
            <pc:docMk/>
            <pc:sldMk cId="1212925650" sldId="258"/>
            <ac:spMk id="10" creationId="{09CEE3DC-CD98-C066-50B0-2FA8E7E32FD6}"/>
          </ac:spMkLst>
        </pc:spChg>
      </pc:sldChg>
      <pc:sldChg chg="del">
        <pc:chgData name="roberto ridolfi" userId="3681c798f3cd1f88" providerId="LiveId" clId="{D5CB71B5-BFD4-4712-91E4-2D6095A3A6BA}" dt="2022-09-30T14:05:30.152" v="119" actId="47"/>
        <pc:sldMkLst>
          <pc:docMk/>
          <pc:sldMk cId="4131942086" sldId="265"/>
        </pc:sldMkLst>
      </pc:sldChg>
      <pc:sldChg chg="del">
        <pc:chgData name="roberto ridolfi" userId="3681c798f3cd1f88" providerId="LiveId" clId="{D5CB71B5-BFD4-4712-91E4-2D6095A3A6BA}" dt="2022-09-30T14:05:26.804" v="118" actId="47"/>
        <pc:sldMkLst>
          <pc:docMk/>
          <pc:sldMk cId="2635603113" sldId="290"/>
        </pc:sldMkLst>
      </pc:sldChg>
      <pc:sldChg chg="del">
        <pc:chgData name="roberto ridolfi" userId="3681c798f3cd1f88" providerId="LiveId" clId="{D5CB71B5-BFD4-4712-91E4-2D6095A3A6BA}" dt="2022-09-30T15:17:43.774" v="249" actId="2696"/>
        <pc:sldMkLst>
          <pc:docMk/>
          <pc:sldMk cId="2864035247" sldId="314"/>
        </pc:sldMkLst>
      </pc:sldChg>
      <pc:sldChg chg="del">
        <pc:chgData name="roberto ridolfi" userId="3681c798f3cd1f88" providerId="LiveId" clId="{D5CB71B5-BFD4-4712-91E4-2D6095A3A6BA}" dt="2022-09-30T14:05:23.989" v="117" actId="47"/>
        <pc:sldMkLst>
          <pc:docMk/>
          <pc:sldMk cId="2296339111" sldId="315"/>
        </pc:sldMkLst>
      </pc:sldChg>
      <pc:sldChg chg="del">
        <pc:chgData name="roberto ridolfi" userId="3681c798f3cd1f88" providerId="LiveId" clId="{D5CB71B5-BFD4-4712-91E4-2D6095A3A6BA}" dt="2022-09-30T14:05:48.566" v="121" actId="2696"/>
        <pc:sldMkLst>
          <pc:docMk/>
          <pc:sldMk cId="1269558644" sldId="339"/>
        </pc:sldMkLst>
      </pc:sldChg>
      <pc:sldChg chg="del">
        <pc:chgData name="roberto ridolfi" userId="3681c798f3cd1f88" providerId="LiveId" clId="{D5CB71B5-BFD4-4712-91E4-2D6095A3A6BA}" dt="2022-09-30T14:05:32.570" v="120" actId="47"/>
        <pc:sldMkLst>
          <pc:docMk/>
          <pc:sldMk cId="3153663230" sldId="340"/>
        </pc:sldMkLst>
      </pc:sldChg>
      <pc:sldChg chg="modSp mod">
        <pc:chgData name="roberto ridolfi" userId="3681c798f3cd1f88" providerId="LiveId" clId="{D5CB71B5-BFD4-4712-91E4-2D6095A3A6BA}" dt="2022-09-30T14:11:21.032" v="247" actId="5793"/>
        <pc:sldMkLst>
          <pc:docMk/>
          <pc:sldMk cId="1283260370" sldId="341"/>
        </pc:sldMkLst>
        <pc:spChg chg="mod">
          <ac:chgData name="roberto ridolfi" userId="3681c798f3cd1f88" providerId="LiveId" clId="{D5CB71B5-BFD4-4712-91E4-2D6095A3A6BA}" dt="2022-09-30T14:11:21.032" v="247" actId="5793"/>
          <ac:spMkLst>
            <pc:docMk/>
            <pc:sldMk cId="1283260370" sldId="341"/>
            <ac:spMk id="7" creationId="{7AC2FB42-A93A-FB1B-52AD-D09F1D2AD3C9}"/>
          </ac:spMkLst>
        </pc:spChg>
      </pc:sldChg>
      <pc:sldChg chg="del">
        <pc:chgData name="roberto ridolfi" userId="3681c798f3cd1f88" providerId="LiveId" clId="{D5CB71B5-BFD4-4712-91E4-2D6095A3A6BA}" dt="2022-09-30T14:05:48.566" v="121" actId="2696"/>
        <pc:sldMkLst>
          <pc:docMk/>
          <pc:sldMk cId="2378972068" sldId="341"/>
        </pc:sldMkLst>
      </pc:sldChg>
      <pc:sldChg chg="del">
        <pc:chgData name="roberto ridolfi" userId="3681c798f3cd1f88" providerId="LiveId" clId="{D5CB71B5-BFD4-4712-91E4-2D6095A3A6BA}" dt="2022-09-30T14:05:48.566" v="121" actId="2696"/>
        <pc:sldMkLst>
          <pc:docMk/>
          <pc:sldMk cId="2960459469" sldId="342"/>
        </pc:sldMkLst>
      </pc:sldChg>
      <pc:sldChg chg="modSp mod">
        <pc:chgData name="roberto ridolfi" userId="3681c798f3cd1f88" providerId="LiveId" clId="{D5CB71B5-BFD4-4712-91E4-2D6095A3A6BA}" dt="2022-09-30T14:11:11.881" v="245" actId="5793"/>
        <pc:sldMkLst>
          <pc:docMk/>
          <pc:sldMk cId="3162100893" sldId="342"/>
        </pc:sldMkLst>
        <pc:spChg chg="mod">
          <ac:chgData name="roberto ridolfi" userId="3681c798f3cd1f88" providerId="LiveId" clId="{D5CB71B5-BFD4-4712-91E4-2D6095A3A6BA}" dt="2022-09-30T14:11:11.881" v="245" actId="5793"/>
          <ac:spMkLst>
            <pc:docMk/>
            <pc:sldMk cId="3162100893" sldId="342"/>
            <ac:spMk id="10" creationId="{09CEE3DC-CD98-C066-50B0-2FA8E7E32FD6}"/>
          </ac:spMkLst>
        </pc:spChg>
      </pc:sldChg>
      <pc:sldChg chg="del">
        <pc:chgData name="roberto ridolfi" userId="3681c798f3cd1f88" providerId="LiveId" clId="{D5CB71B5-BFD4-4712-91E4-2D6095A3A6BA}" dt="2022-09-30T15:18:26.585" v="250" actId="47"/>
        <pc:sldMkLst>
          <pc:docMk/>
          <pc:sldMk cId="1556460889" sldId="343"/>
        </pc:sldMkLst>
      </pc:sldChg>
      <pc:sldChg chg="del">
        <pc:chgData name="roberto ridolfi" userId="3681c798f3cd1f88" providerId="LiveId" clId="{D5CB71B5-BFD4-4712-91E4-2D6095A3A6BA}" dt="2022-09-30T15:17:43.774" v="249" actId="2696"/>
        <pc:sldMkLst>
          <pc:docMk/>
          <pc:sldMk cId="3369662534" sldId="343"/>
        </pc:sldMkLst>
      </pc:sldChg>
      <pc:sldChg chg="modSp mod">
        <pc:chgData name="roberto ridolfi" userId="3681c798f3cd1f88" providerId="LiveId" clId="{D5CB71B5-BFD4-4712-91E4-2D6095A3A6BA}" dt="2022-09-30T14:02:37.304" v="115" actId="20577"/>
        <pc:sldMkLst>
          <pc:docMk/>
          <pc:sldMk cId="3002174921" sldId="351"/>
        </pc:sldMkLst>
        <pc:spChg chg="mod">
          <ac:chgData name="roberto ridolfi" userId="3681c798f3cd1f88" providerId="LiveId" clId="{D5CB71B5-BFD4-4712-91E4-2D6095A3A6BA}" dt="2022-09-30T14:02:37.304" v="115" actId="20577"/>
          <ac:spMkLst>
            <pc:docMk/>
            <pc:sldMk cId="3002174921" sldId="351"/>
            <ac:spMk id="3" creationId="{E12151D5-418E-461B-8E04-51F732D3814B}"/>
          </ac:spMkLst>
        </pc:spChg>
      </pc:sldChg>
      <pc:sldChg chg="delSp modSp del">
        <pc:chgData name="roberto ridolfi" userId="3681c798f3cd1f88" providerId="LiveId" clId="{D5CB71B5-BFD4-4712-91E4-2D6095A3A6BA}" dt="2022-09-30T15:17:14.312" v="248" actId="47"/>
        <pc:sldMkLst>
          <pc:docMk/>
          <pc:sldMk cId="1488478768" sldId="766"/>
        </pc:sldMkLst>
        <pc:grpChg chg="del mod">
          <ac:chgData name="roberto ridolfi" userId="3681c798f3cd1f88" providerId="LiveId" clId="{D5CB71B5-BFD4-4712-91E4-2D6095A3A6BA}" dt="2022-09-30T14:02:58.971" v="116" actId="478"/>
          <ac:grpSpMkLst>
            <pc:docMk/>
            <pc:sldMk cId="1488478768" sldId="766"/>
            <ac:grpSpMk id="16391" creationId="{97A1DBBC-F323-4364-9B1E-252062CB2D9F}"/>
          </ac:grpSpMkLst>
        </pc:grpChg>
        <pc:picChg chg="mod">
          <ac:chgData name="roberto ridolfi" userId="3681c798f3cd1f88" providerId="LiveId" clId="{D5CB71B5-BFD4-4712-91E4-2D6095A3A6BA}" dt="2022-09-30T14:02:58.971" v="116" actId="478"/>
          <ac:picMkLst>
            <pc:docMk/>
            <pc:sldMk cId="1488478768" sldId="766"/>
            <ac:picMk id="16392" creationId="{F74D69FA-B064-423A-A387-A0C7207208F0}"/>
          </ac:picMkLst>
        </pc:picChg>
        <pc:picChg chg="del">
          <ac:chgData name="roberto ridolfi" userId="3681c798f3cd1f88" providerId="LiveId" clId="{D5CB71B5-BFD4-4712-91E4-2D6095A3A6BA}" dt="2022-09-30T14:02:58.971" v="116" actId="478"/>
          <ac:picMkLst>
            <pc:docMk/>
            <pc:sldMk cId="1488478768" sldId="766"/>
            <ac:picMk id="16393" creationId="{9B4B95EB-A910-40CB-A993-12626D30589A}"/>
          </ac:picMkLst>
        </pc:picChg>
      </pc:sldChg>
      <pc:sldChg chg="modSp mod">
        <pc:chgData name="roberto ridolfi" userId="3681c798f3cd1f88" providerId="LiveId" clId="{D5CB71B5-BFD4-4712-91E4-2D6095A3A6BA}" dt="2022-09-30T15:19:11.123" v="263" actId="20577"/>
        <pc:sldMkLst>
          <pc:docMk/>
          <pc:sldMk cId="2689399641" sldId="785"/>
        </pc:sldMkLst>
        <pc:spChg chg="mod">
          <ac:chgData name="roberto ridolfi" userId="3681c798f3cd1f88" providerId="LiveId" clId="{D5CB71B5-BFD4-4712-91E4-2D6095A3A6BA}" dt="2022-09-30T15:19:11.123" v="263" actId="20577"/>
          <ac:spMkLst>
            <pc:docMk/>
            <pc:sldMk cId="2689399641" sldId="785"/>
            <ac:spMk id="7" creationId="{4FC0D9E5-266E-F9F2-3A83-AC6C95FCAB5B}"/>
          </ac:spMkLst>
        </pc:spChg>
      </pc:sldChg>
      <pc:sldChg chg="modSp mod">
        <pc:chgData name="roberto ridolfi" userId="3681c798f3cd1f88" providerId="LiveId" clId="{D5CB71B5-BFD4-4712-91E4-2D6095A3A6BA}" dt="2022-09-30T14:11:16.924" v="246" actId="5793"/>
        <pc:sldMkLst>
          <pc:docMk/>
          <pc:sldMk cId="1740910864" sldId="789"/>
        </pc:sldMkLst>
        <pc:spChg chg="mod">
          <ac:chgData name="roberto ridolfi" userId="3681c798f3cd1f88" providerId="LiveId" clId="{D5CB71B5-BFD4-4712-91E4-2D6095A3A6BA}" dt="2022-09-30T14:11:16.924" v="246" actId="5793"/>
          <ac:spMkLst>
            <pc:docMk/>
            <pc:sldMk cId="1740910864" sldId="789"/>
            <ac:spMk id="10" creationId="{09CEE3DC-CD98-C066-50B0-2FA8E7E32FD6}"/>
          </ac:spMkLst>
        </pc:spChg>
      </pc:sldChg>
      <pc:sldChg chg="del">
        <pc:chgData name="roberto ridolfi" userId="3681c798f3cd1f88" providerId="LiveId" clId="{D5CB71B5-BFD4-4712-91E4-2D6095A3A6BA}" dt="2022-09-30T14:05:48.566" v="121" actId="2696"/>
        <pc:sldMkLst>
          <pc:docMk/>
          <pc:sldMk cId="2667061621" sldId="7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82CFC-281F-4EC0-B1E0-8287A4847FE0}" type="doc">
      <dgm:prSet loTypeId="urn:microsoft.com/office/officeart/2005/8/layout/gear1" loCatId="relationship" qsTypeId="urn:microsoft.com/office/officeart/2005/8/quickstyle/simple5" qsCatId="simple" csTypeId="urn:microsoft.com/office/officeart/2005/8/colors/accent0_3" csCatId="mainScheme" phldr="1"/>
      <dgm:spPr/>
      <dgm:t>
        <a:bodyPr/>
        <a:lstStyle/>
        <a:p>
          <a:endParaRPr lang="en-US"/>
        </a:p>
      </dgm:t>
    </dgm:pt>
    <dgm:pt modelId="{D769A5FA-FF99-45B7-A36B-A1A06FE0A41C}">
      <dgm:prSet phldrT="[Text]" custT="1"/>
      <dgm:spPr/>
      <dgm:t>
        <a:bodyPr/>
        <a:lstStyle/>
        <a:p>
          <a:r>
            <a:rPr lang="en-US" sz="1400" dirty="0"/>
            <a:t>Combiner le </a:t>
          </a:r>
          <a:r>
            <a:rPr lang="en-US" sz="1400" b="0" dirty="0"/>
            <a:t>plan d'affaires </a:t>
          </a:r>
          <a:r>
            <a:rPr lang="en-US" sz="1400" dirty="0"/>
            <a:t>de l'offre et de la demande d'énergies renouvelables</a:t>
          </a:r>
        </a:p>
      </dgm:t>
    </dgm:pt>
    <dgm:pt modelId="{DDA83006-288A-41D9-B2A1-78ED190826C5}" type="parTrans" cxnId="{5F85FED7-5BB5-4DBB-8041-5D99E147C702}">
      <dgm:prSet/>
      <dgm:spPr/>
      <dgm:t>
        <a:bodyPr/>
        <a:lstStyle/>
        <a:p>
          <a:endParaRPr lang="en-US"/>
        </a:p>
      </dgm:t>
    </dgm:pt>
    <dgm:pt modelId="{F360DA62-3AED-4719-9E91-2E8512696C50}" type="sibTrans" cxnId="{5F85FED7-5BB5-4DBB-8041-5D99E147C702}">
      <dgm:prSet/>
      <dgm:spPr/>
      <dgm:t>
        <a:bodyPr/>
        <a:lstStyle/>
        <a:p>
          <a:endParaRPr lang="en-US"/>
        </a:p>
      </dgm:t>
    </dgm:pt>
    <dgm:pt modelId="{5220C73C-25BD-437E-9163-37081861B1F0}">
      <dgm:prSet phldrT="[Text]"/>
      <dgm:spPr/>
      <dgm:t>
        <a:bodyPr/>
        <a:lstStyle/>
        <a:p>
          <a:r>
            <a:rPr lang="en-US" dirty="0"/>
            <a:t>Aller au-delà des aspects financiers</a:t>
          </a:r>
        </a:p>
      </dgm:t>
    </dgm:pt>
    <dgm:pt modelId="{15ABE715-97D1-4EFC-8268-58E0C436984A}" type="parTrans" cxnId="{C6A6E4CF-3D33-49D4-B4F3-F85682B157BA}">
      <dgm:prSet/>
      <dgm:spPr/>
      <dgm:t>
        <a:bodyPr/>
        <a:lstStyle/>
        <a:p>
          <a:endParaRPr lang="en-US"/>
        </a:p>
      </dgm:t>
    </dgm:pt>
    <dgm:pt modelId="{DD1A0881-5BED-4A69-B8BF-5A9A70443B33}" type="sibTrans" cxnId="{C6A6E4CF-3D33-49D4-B4F3-F85682B157BA}">
      <dgm:prSet/>
      <dgm:spPr/>
      <dgm:t>
        <a:bodyPr/>
        <a:lstStyle/>
        <a:p>
          <a:endParaRPr lang="en-US"/>
        </a:p>
      </dgm:t>
    </dgm:pt>
    <dgm:pt modelId="{D8505E0B-DE91-44DC-A382-BD64719AAC79}">
      <dgm:prSet custT="1"/>
      <dgm:spPr/>
      <dgm:t>
        <a:bodyPr/>
        <a:lstStyle/>
        <a:p>
          <a:r>
            <a:rPr lang="en-US" sz="1400" dirty="0"/>
            <a:t>Les </a:t>
          </a:r>
          <a:r>
            <a:rPr lang="en-US" sz="1400" dirty="0" err="1"/>
            <a:t>PME </a:t>
          </a:r>
          <a:r>
            <a:rPr lang="en-US" sz="1400" dirty="0"/>
            <a:t>peuvent produire</a:t>
          </a:r>
        </a:p>
      </dgm:t>
    </dgm:pt>
    <dgm:pt modelId="{C6CCBD0C-1A0E-42E0-98C8-274EA8DB64B1}" type="parTrans" cxnId="{88AA8744-A5BE-4068-BEC4-09B841C3DA7E}">
      <dgm:prSet/>
      <dgm:spPr/>
      <dgm:t>
        <a:bodyPr/>
        <a:lstStyle/>
        <a:p>
          <a:endParaRPr lang="en-US"/>
        </a:p>
      </dgm:t>
    </dgm:pt>
    <dgm:pt modelId="{7CE44C61-5D6E-42A3-9502-481F40F64ED4}" type="sibTrans" cxnId="{88AA8744-A5BE-4068-BEC4-09B841C3DA7E}">
      <dgm:prSet/>
      <dgm:spPr/>
      <dgm:t>
        <a:bodyPr/>
        <a:lstStyle/>
        <a:p>
          <a:endParaRPr lang="en-US"/>
        </a:p>
      </dgm:t>
    </dgm:pt>
    <dgm:pt modelId="{A6194B01-0EB8-4225-B32B-3FB535A3412B}">
      <dgm:prSet phldrT="[Text]" custT="1"/>
      <dgm:spPr/>
      <dgm:t>
        <a:bodyPr/>
        <a:lstStyle/>
        <a:p>
          <a:r>
            <a:rPr lang="en-US" sz="1400" dirty="0"/>
            <a:t>Aider à évaluer les risques et les opportunités des investisseurs</a:t>
          </a:r>
        </a:p>
      </dgm:t>
    </dgm:pt>
    <dgm:pt modelId="{734DA6BC-96CE-4DC8-95EA-0C33C7D39469}" type="parTrans" cxnId="{A064EB87-DC79-4DA7-B2FE-308079A81DD7}">
      <dgm:prSet/>
      <dgm:spPr/>
      <dgm:t>
        <a:bodyPr/>
        <a:lstStyle/>
        <a:p>
          <a:endParaRPr lang="en-US"/>
        </a:p>
      </dgm:t>
    </dgm:pt>
    <dgm:pt modelId="{A12F95BC-BE88-42EE-AA2D-754BC0CE4DCC}" type="sibTrans" cxnId="{A064EB87-DC79-4DA7-B2FE-308079A81DD7}">
      <dgm:prSet/>
      <dgm:spPr/>
      <dgm:t>
        <a:bodyPr/>
        <a:lstStyle/>
        <a:p>
          <a:endParaRPr lang="en-US"/>
        </a:p>
      </dgm:t>
    </dgm:pt>
    <dgm:pt modelId="{E7DCF9D2-24A6-46BA-90FA-EF6AD7685DB8}">
      <dgm:prSet phldrT="[Text]" custT="1"/>
      <dgm:spPr/>
      <dgm:t>
        <a:bodyPr/>
        <a:lstStyle/>
        <a:p>
          <a:r>
            <a:rPr lang="en-US" sz="1400" dirty="0"/>
            <a:t>Analyse complète des coûts et des avantages (financiers, économiques, environnementaux, sociaux et de genre).</a:t>
          </a:r>
        </a:p>
      </dgm:t>
    </dgm:pt>
    <dgm:pt modelId="{5CC95ED6-F718-495F-AFCD-4F7E2EB2BAD7}" type="parTrans" cxnId="{32DF0EA3-1D89-44FF-BFAE-118761305BFB}">
      <dgm:prSet/>
      <dgm:spPr/>
      <dgm:t>
        <a:bodyPr/>
        <a:lstStyle/>
        <a:p>
          <a:endParaRPr lang="en-US"/>
        </a:p>
      </dgm:t>
    </dgm:pt>
    <dgm:pt modelId="{AA5B0B5C-C451-4D9B-B35D-FA38C5F4526A}" type="sibTrans" cxnId="{32DF0EA3-1D89-44FF-BFAE-118761305BFB}">
      <dgm:prSet/>
      <dgm:spPr/>
      <dgm:t>
        <a:bodyPr/>
        <a:lstStyle/>
        <a:p>
          <a:endParaRPr lang="en-US"/>
        </a:p>
      </dgm:t>
    </dgm:pt>
    <dgm:pt modelId="{B39ED61F-347A-4BD9-A7C7-C5B7B142D89F}">
      <dgm:prSet phldrT="[Text]"/>
      <dgm:spPr/>
      <dgm:t>
        <a:bodyPr/>
        <a:lstStyle/>
        <a:p>
          <a:r>
            <a:rPr lang="en-US" dirty="0"/>
            <a:t>Modèles de financement novateurs</a:t>
          </a:r>
        </a:p>
      </dgm:t>
    </dgm:pt>
    <dgm:pt modelId="{D5E184E8-586D-4DBB-8ED8-957B18F56112}" type="sibTrans" cxnId="{B70749E0-9C24-4A7C-B73E-EA4A9DE2334A}">
      <dgm:prSet/>
      <dgm:spPr/>
      <dgm:t>
        <a:bodyPr/>
        <a:lstStyle/>
        <a:p>
          <a:endParaRPr lang="en-US"/>
        </a:p>
      </dgm:t>
    </dgm:pt>
    <dgm:pt modelId="{B600B8AB-9E90-4728-90D3-AF575CD14D89}" type="parTrans" cxnId="{B70749E0-9C24-4A7C-B73E-EA4A9DE2334A}">
      <dgm:prSet/>
      <dgm:spPr/>
      <dgm:t>
        <a:bodyPr/>
        <a:lstStyle/>
        <a:p>
          <a:endParaRPr lang="en-US"/>
        </a:p>
      </dgm:t>
    </dgm:pt>
    <dgm:pt modelId="{60510FDC-F5BB-46BA-989E-7A9028E5551F}">
      <dgm:prSet phldrT="[Text]" custT="1"/>
      <dgm:spPr/>
      <dgm:t>
        <a:bodyPr/>
        <a:lstStyle/>
        <a:p>
          <a:r>
            <a:rPr lang="en-US" sz="1400" dirty="0"/>
            <a:t>Payez comme vous voulez</a:t>
          </a:r>
        </a:p>
      </dgm:t>
    </dgm:pt>
    <dgm:pt modelId="{723CF2A6-5ED4-4A2F-A39D-4E486F73D02E}" type="sibTrans" cxnId="{EFD732B7-FECA-490D-A42C-1E96457438CD}">
      <dgm:prSet/>
      <dgm:spPr/>
      <dgm:t>
        <a:bodyPr/>
        <a:lstStyle/>
        <a:p>
          <a:endParaRPr lang="en-US"/>
        </a:p>
      </dgm:t>
    </dgm:pt>
    <dgm:pt modelId="{50692405-CC53-49DE-ACE8-441AACFB4289}" type="parTrans" cxnId="{EFD732B7-FECA-490D-A42C-1E96457438CD}">
      <dgm:prSet/>
      <dgm:spPr/>
      <dgm:t>
        <a:bodyPr/>
        <a:lstStyle/>
        <a:p>
          <a:endParaRPr lang="en-US"/>
        </a:p>
      </dgm:t>
    </dgm:pt>
    <dgm:pt modelId="{A3F7C49F-F823-4BD4-88EC-9ABB4A4D70B3}">
      <dgm:prSet phldrT="[Text]" custT="1"/>
      <dgm:spPr/>
      <dgm:t>
        <a:bodyPr/>
        <a:lstStyle/>
        <a:p>
          <a:r>
            <a:rPr lang="en-US" sz="1400" dirty="0"/>
            <a:t>Frais de service</a:t>
          </a:r>
        </a:p>
      </dgm:t>
    </dgm:pt>
    <dgm:pt modelId="{F6CD72EB-D3C4-4029-BD5B-101C0A4323EE}" type="sibTrans" cxnId="{5933695D-5437-4C4A-A95F-F9E103BB6B52}">
      <dgm:prSet/>
      <dgm:spPr/>
      <dgm:t>
        <a:bodyPr/>
        <a:lstStyle/>
        <a:p>
          <a:endParaRPr lang="en-US"/>
        </a:p>
      </dgm:t>
    </dgm:pt>
    <dgm:pt modelId="{0A633C95-9610-4B1F-A14D-23956BCBEAB1}" type="parTrans" cxnId="{5933695D-5437-4C4A-A95F-F9E103BB6B52}">
      <dgm:prSet/>
      <dgm:spPr/>
      <dgm:t>
        <a:bodyPr/>
        <a:lstStyle/>
        <a:p>
          <a:endParaRPr lang="en-US"/>
        </a:p>
      </dgm:t>
    </dgm:pt>
    <dgm:pt modelId="{CD38E0D3-477D-4542-97F6-A65867351307}">
      <dgm:prSet phldrT="[Text]" custT="1"/>
      <dgm:spPr/>
      <dgm:t>
        <a:bodyPr/>
        <a:lstStyle/>
        <a:p>
          <a:r>
            <a:rPr lang="en-US" sz="1400" dirty="0" err="1"/>
            <a:t>Financement</a:t>
          </a:r>
          <a:r>
            <a:rPr lang="en-US" sz="1400" dirty="0"/>
            <a:t> </a:t>
          </a:r>
          <a:r>
            <a:rPr lang="en-US" sz="1400" dirty="0" err="1"/>
            <a:t>participatif</a:t>
          </a:r>
          <a:endParaRPr lang="en-US" sz="1400" dirty="0"/>
        </a:p>
      </dgm:t>
    </dgm:pt>
    <dgm:pt modelId="{F65353B8-04C1-47F0-9190-C845E9E983A4}" type="sibTrans" cxnId="{A11ED0B2-4794-4811-A90B-6A5EFC44277A}">
      <dgm:prSet/>
      <dgm:spPr/>
      <dgm:t>
        <a:bodyPr/>
        <a:lstStyle/>
        <a:p>
          <a:endParaRPr lang="en-US"/>
        </a:p>
      </dgm:t>
    </dgm:pt>
    <dgm:pt modelId="{B417654F-ED98-4139-BDB0-9ECCD0B307AC}" type="parTrans" cxnId="{A11ED0B2-4794-4811-A90B-6A5EFC44277A}">
      <dgm:prSet/>
      <dgm:spPr/>
      <dgm:t>
        <a:bodyPr/>
        <a:lstStyle/>
        <a:p>
          <a:endParaRPr lang="en-US"/>
        </a:p>
      </dgm:t>
    </dgm:pt>
    <dgm:pt modelId="{CDA6A3ED-3A18-4364-993D-78A02C293300}">
      <dgm:prSet phldrT="[Text]" custT="1"/>
      <dgm:spPr/>
      <dgm:t>
        <a:bodyPr/>
        <a:lstStyle/>
        <a:p>
          <a:r>
            <a:rPr lang="en-US" sz="1400" dirty="0"/>
            <a:t>Partenariats public-privé</a:t>
          </a:r>
        </a:p>
      </dgm:t>
    </dgm:pt>
    <dgm:pt modelId="{F59D7858-DAB5-410D-8A2D-EB35EFF82A79}" type="sibTrans" cxnId="{913B6909-DF21-4C0D-BA6D-0773499EA5EE}">
      <dgm:prSet/>
      <dgm:spPr/>
      <dgm:t>
        <a:bodyPr/>
        <a:lstStyle/>
        <a:p>
          <a:endParaRPr lang="en-US"/>
        </a:p>
      </dgm:t>
    </dgm:pt>
    <dgm:pt modelId="{08138539-278E-40B0-8729-D9123C17C474}" type="parTrans" cxnId="{913B6909-DF21-4C0D-BA6D-0773499EA5EE}">
      <dgm:prSet/>
      <dgm:spPr/>
      <dgm:t>
        <a:bodyPr/>
        <a:lstStyle/>
        <a:p>
          <a:endParaRPr lang="en-US"/>
        </a:p>
      </dgm:t>
    </dgm:pt>
    <dgm:pt modelId="{0AD9F9E7-2AC9-4A67-8FA5-7DB21707EA98}">
      <dgm:prSet custT="1"/>
      <dgm:spPr/>
      <dgm:t>
        <a:bodyPr/>
        <a:lstStyle/>
        <a:p>
          <a:r>
            <a:rPr lang="en-US" sz="1400" dirty="0"/>
            <a:t>Les jeunes ont accès aux marchés</a:t>
          </a:r>
        </a:p>
      </dgm:t>
    </dgm:pt>
    <dgm:pt modelId="{1F56D5C7-AF28-47D3-944C-924B62694A1E}" type="parTrans" cxnId="{70BEBA63-F04B-43CA-8165-9E727BA4DFCC}">
      <dgm:prSet/>
      <dgm:spPr/>
      <dgm:t>
        <a:bodyPr/>
        <a:lstStyle/>
        <a:p>
          <a:endParaRPr lang="en-GB"/>
        </a:p>
      </dgm:t>
    </dgm:pt>
    <dgm:pt modelId="{6190C13E-8138-4747-BF62-4023B68CCAAE}" type="sibTrans" cxnId="{70BEBA63-F04B-43CA-8165-9E727BA4DFCC}">
      <dgm:prSet/>
      <dgm:spPr/>
      <dgm:t>
        <a:bodyPr/>
        <a:lstStyle/>
        <a:p>
          <a:endParaRPr lang="en-GB"/>
        </a:p>
      </dgm:t>
    </dgm:pt>
    <dgm:pt modelId="{EAD331B4-997B-419D-81AD-96271557CBFE}">
      <dgm:prSet custT="1"/>
      <dgm:spPr/>
      <dgm:t>
        <a:bodyPr/>
        <a:lstStyle/>
        <a:p>
          <a:r>
            <a:rPr lang="en-US" sz="1400" dirty="0"/>
            <a:t>La demande crée de meilleurs modèles commerciaux </a:t>
          </a:r>
        </a:p>
      </dgm:t>
    </dgm:pt>
    <dgm:pt modelId="{8AA5DCBC-8E64-405D-852E-EE5AAD4741DF}" type="parTrans" cxnId="{0A76DC8E-408C-4DCE-BE77-66971B719D4F}">
      <dgm:prSet/>
      <dgm:spPr/>
      <dgm:t>
        <a:bodyPr/>
        <a:lstStyle/>
        <a:p>
          <a:endParaRPr lang="en-GB"/>
        </a:p>
      </dgm:t>
    </dgm:pt>
    <dgm:pt modelId="{A79BC80A-B380-4667-A871-F76B7F845544}" type="sibTrans" cxnId="{0A76DC8E-408C-4DCE-BE77-66971B719D4F}">
      <dgm:prSet/>
      <dgm:spPr/>
      <dgm:t>
        <a:bodyPr/>
        <a:lstStyle/>
        <a:p>
          <a:endParaRPr lang="en-GB"/>
        </a:p>
      </dgm:t>
    </dgm:pt>
    <dgm:pt modelId="{4BB615A5-9114-4556-A1A5-B4E784DF49D2}" type="pres">
      <dgm:prSet presAssocID="{8C382CFC-281F-4EC0-B1E0-8287A4847FE0}" presName="composite" presStyleCnt="0">
        <dgm:presLayoutVars>
          <dgm:chMax val="3"/>
          <dgm:animLvl val="lvl"/>
          <dgm:resizeHandles val="exact"/>
        </dgm:presLayoutVars>
      </dgm:prSet>
      <dgm:spPr/>
    </dgm:pt>
    <dgm:pt modelId="{DA0C1B7D-4ED1-438A-8B7F-23B919B52F0B}" type="pres">
      <dgm:prSet presAssocID="{5220C73C-25BD-437E-9163-37081861B1F0}" presName="gear1" presStyleLbl="node1" presStyleIdx="0" presStyleCnt="3">
        <dgm:presLayoutVars>
          <dgm:chMax val="1"/>
          <dgm:bulletEnabled val="1"/>
        </dgm:presLayoutVars>
      </dgm:prSet>
      <dgm:spPr/>
    </dgm:pt>
    <dgm:pt modelId="{DE745525-4549-495A-9B51-9F88FFB06452}" type="pres">
      <dgm:prSet presAssocID="{5220C73C-25BD-437E-9163-37081861B1F0}" presName="gear1srcNode" presStyleLbl="node1" presStyleIdx="0" presStyleCnt="3"/>
      <dgm:spPr/>
    </dgm:pt>
    <dgm:pt modelId="{FAE43C44-93B7-4BE4-85B6-C8AA13F205B6}" type="pres">
      <dgm:prSet presAssocID="{5220C73C-25BD-437E-9163-37081861B1F0}" presName="gear1dstNode" presStyleLbl="node1" presStyleIdx="0" presStyleCnt="3"/>
      <dgm:spPr/>
    </dgm:pt>
    <dgm:pt modelId="{BDF86BBE-DEFA-4A5E-A761-98F894D350AD}" type="pres">
      <dgm:prSet presAssocID="{5220C73C-25BD-437E-9163-37081861B1F0}" presName="gear1ch" presStyleLbl="fgAcc1" presStyleIdx="0" presStyleCnt="3" custScaleX="101643" custScaleY="179517" custLinFactX="53681" custLinFactNeighborX="100000" custLinFactNeighborY="-33725">
        <dgm:presLayoutVars>
          <dgm:chMax val="0"/>
          <dgm:bulletEnabled val="1"/>
        </dgm:presLayoutVars>
      </dgm:prSet>
      <dgm:spPr/>
    </dgm:pt>
    <dgm:pt modelId="{546C0BBD-4D7A-4DCD-85F1-8C3788DFCB20}" type="pres">
      <dgm:prSet presAssocID="{D769A5FA-FF99-45B7-A36B-A1A06FE0A41C}" presName="gear2" presStyleLbl="node1" presStyleIdx="1" presStyleCnt="3">
        <dgm:presLayoutVars>
          <dgm:chMax val="1"/>
          <dgm:bulletEnabled val="1"/>
        </dgm:presLayoutVars>
      </dgm:prSet>
      <dgm:spPr/>
    </dgm:pt>
    <dgm:pt modelId="{CC734919-4D81-445A-879E-E850FED4AC22}" type="pres">
      <dgm:prSet presAssocID="{D769A5FA-FF99-45B7-A36B-A1A06FE0A41C}" presName="gear2srcNode" presStyleLbl="node1" presStyleIdx="1" presStyleCnt="3"/>
      <dgm:spPr/>
    </dgm:pt>
    <dgm:pt modelId="{8741129E-C29D-497D-BECB-867137141FF3}" type="pres">
      <dgm:prSet presAssocID="{D769A5FA-FF99-45B7-A36B-A1A06FE0A41C}" presName="gear2dstNode" presStyleLbl="node1" presStyleIdx="1" presStyleCnt="3"/>
      <dgm:spPr/>
    </dgm:pt>
    <dgm:pt modelId="{AF055861-A5A7-4D67-ACF1-45C1E65F3685}" type="pres">
      <dgm:prSet presAssocID="{D769A5FA-FF99-45B7-A36B-A1A06FE0A41C}" presName="gear2ch" presStyleLbl="fgAcc1" presStyleIdx="1" presStyleCnt="3" custScaleX="123879" custScaleY="164332" custLinFactNeighborX="-41543" custLinFactNeighborY="51615">
        <dgm:presLayoutVars>
          <dgm:chMax val="0"/>
          <dgm:bulletEnabled val="1"/>
        </dgm:presLayoutVars>
      </dgm:prSet>
      <dgm:spPr/>
    </dgm:pt>
    <dgm:pt modelId="{1B28ABFB-6EFD-46F6-AB94-33E7D17798C1}" type="pres">
      <dgm:prSet presAssocID="{B39ED61F-347A-4BD9-A7C7-C5B7B142D89F}" presName="gear3" presStyleLbl="node1" presStyleIdx="2" presStyleCnt="3"/>
      <dgm:spPr/>
    </dgm:pt>
    <dgm:pt modelId="{307175BF-97A3-459D-B0AC-811D55081B06}" type="pres">
      <dgm:prSet presAssocID="{B39ED61F-347A-4BD9-A7C7-C5B7B142D89F}" presName="gear3tx" presStyleLbl="node1" presStyleIdx="2" presStyleCnt="3">
        <dgm:presLayoutVars>
          <dgm:chMax val="1"/>
          <dgm:bulletEnabled val="1"/>
        </dgm:presLayoutVars>
      </dgm:prSet>
      <dgm:spPr/>
    </dgm:pt>
    <dgm:pt modelId="{7FF36C2C-ADFE-460E-98B1-39CFA65425F6}" type="pres">
      <dgm:prSet presAssocID="{B39ED61F-347A-4BD9-A7C7-C5B7B142D89F}" presName="gear3srcNode" presStyleLbl="node1" presStyleIdx="2" presStyleCnt="3"/>
      <dgm:spPr/>
    </dgm:pt>
    <dgm:pt modelId="{2CD01EBA-BED7-4489-B27F-1109AF702FC4}" type="pres">
      <dgm:prSet presAssocID="{B39ED61F-347A-4BD9-A7C7-C5B7B142D89F}" presName="gear3dstNode" presStyleLbl="node1" presStyleIdx="2" presStyleCnt="3"/>
      <dgm:spPr/>
    </dgm:pt>
    <dgm:pt modelId="{AD6F11A6-0EDB-4B5A-A673-DA9D8E9AE7A7}" type="pres">
      <dgm:prSet presAssocID="{B39ED61F-347A-4BD9-A7C7-C5B7B142D89F}" presName="gear3ch" presStyleLbl="fgAcc1" presStyleIdx="2" presStyleCnt="3" custScaleY="164060">
        <dgm:presLayoutVars>
          <dgm:chMax val="0"/>
          <dgm:bulletEnabled val="1"/>
        </dgm:presLayoutVars>
      </dgm:prSet>
      <dgm:spPr/>
    </dgm:pt>
    <dgm:pt modelId="{554DF140-422F-4100-99A4-482FA7C256C7}" type="pres">
      <dgm:prSet presAssocID="{DD1A0881-5BED-4A69-B8BF-5A9A70443B33}" presName="connector1" presStyleLbl="sibTrans2D1" presStyleIdx="0" presStyleCnt="3" custLinFactNeighborX="35810" custLinFactNeighborY="-8797"/>
      <dgm:spPr/>
    </dgm:pt>
    <dgm:pt modelId="{EFDB3837-9A97-411C-B7C0-95A0C3D3A8B4}" type="pres">
      <dgm:prSet presAssocID="{F360DA62-3AED-4719-9E91-2E8512696C50}" presName="connector2" presStyleLbl="sibTrans2D1" presStyleIdx="1" presStyleCnt="3"/>
      <dgm:spPr/>
    </dgm:pt>
    <dgm:pt modelId="{E22EE6AA-72E0-4B58-8D56-9F3614E90582}" type="pres">
      <dgm:prSet presAssocID="{D5E184E8-586D-4DBB-8ED8-957B18F56112}" presName="connector3" presStyleLbl="sibTrans2D1" presStyleIdx="2" presStyleCnt="3"/>
      <dgm:spPr/>
    </dgm:pt>
  </dgm:ptLst>
  <dgm:cxnLst>
    <dgm:cxn modelId="{1CD84D07-422F-4A4A-A610-C0939487C472}" type="presOf" srcId="{A3F7C49F-F823-4BD4-88EC-9ABB4A4D70B3}" destId="{AD6F11A6-0EDB-4B5A-A673-DA9D8E9AE7A7}" srcOrd="0" destOrd="1" presId="urn:microsoft.com/office/officeart/2005/8/layout/gear1"/>
    <dgm:cxn modelId="{913B6909-DF21-4C0D-BA6D-0773499EA5EE}" srcId="{B39ED61F-347A-4BD9-A7C7-C5B7B142D89F}" destId="{CDA6A3ED-3A18-4364-993D-78A02C293300}" srcOrd="3" destOrd="0" parTransId="{08138539-278E-40B0-8729-D9123C17C474}" sibTransId="{F59D7858-DAB5-410D-8A2D-EB35EFF82A79}"/>
    <dgm:cxn modelId="{1BD5E717-969E-4174-B804-54941FF817A4}" type="presOf" srcId="{B39ED61F-347A-4BD9-A7C7-C5B7B142D89F}" destId="{2CD01EBA-BED7-4489-B27F-1109AF702FC4}" srcOrd="3" destOrd="0" presId="urn:microsoft.com/office/officeart/2005/8/layout/gear1"/>
    <dgm:cxn modelId="{7705B61B-2EF2-44A1-9183-6E32FD28FD5A}" type="presOf" srcId="{D8505E0B-DE91-44DC-A382-BD64719AAC79}" destId="{AF055861-A5A7-4D67-ACF1-45C1E65F3685}" srcOrd="0" destOrd="0" presId="urn:microsoft.com/office/officeart/2005/8/layout/gear1"/>
    <dgm:cxn modelId="{23746E21-6CCB-4134-8577-F8D812A8F821}" type="presOf" srcId="{0AD9F9E7-2AC9-4A67-8FA5-7DB21707EA98}" destId="{AF055861-A5A7-4D67-ACF1-45C1E65F3685}" srcOrd="0" destOrd="1" presId="urn:microsoft.com/office/officeart/2005/8/layout/gear1"/>
    <dgm:cxn modelId="{75FF552C-04D3-4029-93F6-EA37D4F21ECC}" type="presOf" srcId="{CDA6A3ED-3A18-4364-993D-78A02C293300}" destId="{AD6F11A6-0EDB-4B5A-A673-DA9D8E9AE7A7}" srcOrd="0" destOrd="3" presId="urn:microsoft.com/office/officeart/2005/8/layout/gear1"/>
    <dgm:cxn modelId="{8CDE612D-F09F-468D-AD6E-0802558B109C}" type="presOf" srcId="{D769A5FA-FF99-45B7-A36B-A1A06FE0A41C}" destId="{546C0BBD-4D7A-4DCD-85F1-8C3788DFCB20}" srcOrd="0" destOrd="0" presId="urn:microsoft.com/office/officeart/2005/8/layout/gear1"/>
    <dgm:cxn modelId="{88AA8744-A5BE-4068-BEC4-09B841C3DA7E}" srcId="{D769A5FA-FF99-45B7-A36B-A1A06FE0A41C}" destId="{D8505E0B-DE91-44DC-A382-BD64719AAC79}" srcOrd="0" destOrd="0" parTransId="{C6CCBD0C-1A0E-42E0-98C8-274EA8DB64B1}" sibTransId="{7CE44C61-5D6E-42A3-9502-481F40F64ED4}"/>
    <dgm:cxn modelId="{5933695D-5437-4C4A-A95F-F9E103BB6B52}" srcId="{B39ED61F-347A-4BD9-A7C7-C5B7B142D89F}" destId="{A3F7C49F-F823-4BD4-88EC-9ABB4A4D70B3}" srcOrd="1" destOrd="0" parTransId="{0A633C95-9610-4B1F-A14D-23956BCBEAB1}" sibTransId="{F6CD72EB-D3C4-4029-BD5B-101C0A4323EE}"/>
    <dgm:cxn modelId="{70BEBA63-F04B-43CA-8165-9E727BA4DFCC}" srcId="{D769A5FA-FF99-45B7-A36B-A1A06FE0A41C}" destId="{0AD9F9E7-2AC9-4A67-8FA5-7DB21707EA98}" srcOrd="1" destOrd="0" parTransId="{1F56D5C7-AF28-47D3-944C-924B62694A1E}" sibTransId="{6190C13E-8138-4747-BF62-4023B68CCAAE}"/>
    <dgm:cxn modelId="{B9DC496C-4C21-4B3E-9473-958B80387DFD}" type="presOf" srcId="{E7DCF9D2-24A6-46BA-90FA-EF6AD7685DB8}" destId="{BDF86BBE-DEFA-4A5E-A761-98F894D350AD}" srcOrd="0" destOrd="0" presId="urn:microsoft.com/office/officeart/2005/8/layout/gear1"/>
    <dgm:cxn modelId="{7F0EED71-3188-4E00-BDD4-C4F5A02B08C0}" type="presOf" srcId="{5220C73C-25BD-437E-9163-37081861B1F0}" destId="{DA0C1B7D-4ED1-438A-8B7F-23B919B52F0B}" srcOrd="0" destOrd="0" presId="urn:microsoft.com/office/officeart/2005/8/layout/gear1"/>
    <dgm:cxn modelId="{52320673-27E9-4BAA-A0CB-28512AE2B5DC}" type="presOf" srcId="{5220C73C-25BD-437E-9163-37081861B1F0}" destId="{FAE43C44-93B7-4BE4-85B6-C8AA13F205B6}" srcOrd="2" destOrd="0" presId="urn:microsoft.com/office/officeart/2005/8/layout/gear1"/>
    <dgm:cxn modelId="{6D272C82-0E89-4308-95C3-264F2F5E169D}" type="presOf" srcId="{B39ED61F-347A-4BD9-A7C7-C5B7B142D89F}" destId="{7FF36C2C-ADFE-460E-98B1-39CFA65425F6}" srcOrd="2" destOrd="0" presId="urn:microsoft.com/office/officeart/2005/8/layout/gear1"/>
    <dgm:cxn modelId="{A064EB87-DC79-4DA7-B2FE-308079A81DD7}" srcId="{5220C73C-25BD-437E-9163-37081861B1F0}" destId="{A6194B01-0EB8-4225-B32B-3FB535A3412B}" srcOrd="1" destOrd="0" parTransId="{734DA6BC-96CE-4DC8-95EA-0C33C7D39469}" sibTransId="{A12F95BC-BE88-42EE-AA2D-754BC0CE4DCC}"/>
    <dgm:cxn modelId="{AE6F2A8E-7BAA-4915-9F0E-A4DD54BCE37F}" type="presOf" srcId="{B39ED61F-347A-4BD9-A7C7-C5B7B142D89F}" destId="{307175BF-97A3-459D-B0AC-811D55081B06}" srcOrd="1" destOrd="0" presId="urn:microsoft.com/office/officeart/2005/8/layout/gear1"/>
    <dgm:cxn modelId="{0A76DC8E-408C-4DCE-BE77-66971B719D4F}" srcId="{D769A5FA-FF99-45B7-A36B-A1A06FE0A41C}" destId="{EAD331B4-997B-419D-81AD-96271557CBFE}" srcOrd="2" destOrd="0" parTransId="{8AA5DCBC-8E64-405D-852E-EE5AAD4741DF}" sibTransId="{A79BC80A-B380-4667-A871-F76B7F845544}"/>
    <dgm:cxn modelId="{FCAE0F91-B1FB-45E1-BBAE-50F18246784F}" type="presOf" srcId="{60510FDC-F5BB-46BA-989E-7A9028E5551F}" destId="{AD6F11A6-0EDB-4B5A-A673-DA9D8E9AE7A7}" srcOrd="0" destOrd="0" presId="urn:microsoft.com/office/officeart/2005/8/layout/gear1"/>
    <dgm:cxn modelId="{6A97A892-B990-4A99-8D4C-60F7D11C34E8}" type="presOf" srcId="{CD38E0D3-477D-4542-97F6-A65867351307}" destId="{AD6F11A6-0EDB-4B5A-A673-DA9D8E9AE7A7}" srcOrd="0" destOrd="2" presId="urn:microsoft.com/office/officeart/2005/8/layout/gear1"/>
    <dgm:cxn modelId="{3B5CBB95-DB00-48F7-B9DB-483E835D8D00}" type="presOf" srcId="{B39ED61F-347A-4BD9-A7C7-C5B7B142D89F}" destId="{1B28ABFB-6EFD-46F6-AB94-33E7D17798C1}" srcOrd="0" destOrd="0" presId="urn:microsoft.com/office/officeart/2005/8/layout/gear1"/>
    <dgm:cxn modelId="{B0A9979C-661F-4086-86BF-23D0FEDC2C25}" type="presOf" srcId="{D769A5FA-FF99-45B7-A36B-A1A06FE0A41C}" destId="{CC734919-4D81-445A-879E-E850FED4AC22}" srcOrd="1" destOrd="0" presId="urn:microsoft.com/office/officeart/2005/8/layout/gear1"/>
    <dgm:cxn modelId="{32DF0EA3-1D89-44FF-BFAE-118761305BFB}" srcId="{5220C73C-25BD-437E-9163-37081861B1F0}" destId="{E7DCF9D2-24A6-46BA-90FA-EF6AD7685DB8}" srcOrd="0" destOrd="0" parTransId="{5CC95ED6-F718-495F-AFCD-4F7E2EB2BAD7}" sibTransId="{AA5B0B5C-C451-4D9B-B35D-FA38C5F4526A}"/>
    <dgm:cxn modelId="{BE17B2A7-FEAF-4A8A-BC2A-8FAB52BEC955}" type="presOf" srcId="{A6194B01-0EB8-4225-B32B-3FB535A3412B}" destId="{BDF86BBE-DEFA-4A5E-A761-98F894D350AD}" srcOrd="0" destOrd="1" presId="urn:microsoft.com/office/officeart/2005/8/layout/gear1"/>
    <dgm:cxn modelId="{A11ED0B2-4794-4811-A90B-6A5EFC44277A}" srcId="{B39ED61F-347A-4BD9-A7C7-C5B7B142D89F}" destId="{CD38E0D3-477D-4542-97F6-A65867351307}" srcOrd="2" destOrd="0" parTransId="{B417654F-ED98-4139-BDB0-9ECCD0B307AC}" sibTransId="{F65353B8-04C1-47F0-9190-C845E9E983A4}"/>
    <dgm:cxn modelId="{EFD732B7-FECA-490D-A42C-1E96457438CD}" srcId="{B39ED61F-347A-4BD9-A7C7-C5B7B142D89F}" destId="{60510FDC-F5BB-46BA-989E-7A9028E5551F}" srcOrd="0" destOrd="0" parTransId="{50692405-CC53-49DE-ACE8-441AACFB4289}" sibTransId="{723CF2A6-5ED4-4A2F-A39D-4E486F73D02E}"/>
    <dgm:cxn modelId="{CBC585C3-0E95-4300-8ADC-D88F5EBC819F}" type="presOf" srcId="{DD1A0881-5BED-4A69-B8BF-5A9A70443B33}" destId="{554DF140-422F-4100-99A4-482FA7C256C7}" srcOrd="0" destOrd="0" presId="urn:microsoft.com/office/officeart/2005/8/layout/gear1"/>
    <dgm:cxn modelId="{AB4B68C5-7C5B-4091-AF55-272DEC27E5AF}" type="presOf" srcId="{D5E184E8-586D-4DBB-8ED8-957B18F56112}" destId="{E22EE6AA-72E0-4B58-8D56-9F3614E90582}" srcOrd="0" destOrd="0" presId="urn:microsoft.com/office/officeart/2005/8/layout/gear1"/>
    <dgm:cxn modelId="{6F15CFCD-0965-462C-966D-9D00326C2999}" type="presOf" srcId="{5220C73C-25BD-437E-9163-37081861B1F0}" destId="{DE745525-4549-495A-9B51-9F88FFB06452}" srcOrd="1" destOrd="0" presId="urn:microsoft.com/office/officeart/2005/8/layout/gear1"/>
    <dgm:cxn modelId="{C6A6E4CF-3D33-49D4-B4F3-F85682B157BA}" srcId="{8C382CFC-281F-4EC0-B1E0-8287A4847FE0}" destId="{5220C73C-25BD-437E-9163-37081861B1F0}" srcOrd="0" destOrd="0" parTransId="{15ABE715-97D1-4EFC-8268-58E0C436984A}" sibTransId="{DD1A0881-5BED-4A69-B8BF-5A9A70443B33}"/>
    <dgm:cxn modelId="{0355A2D2-E9EC-4233-9B45-C54F799E2DED}" type="presOf" srcId="{8C382CFC-281F-4EC0-B1E0-8287A4847FE0}" destId="{4BB615A5-9114-4556-A1A5-B4E784DF49D2}" srcOrd="0" destOrd="0" presId="urn:microsoft.com/office/officeart/2005/8/layout/gear1"/>
    <dgm:cxn modelId="{5F85FED7-5BB5-4DBB-8041-5D99E147C702}" srcId="{8C382CFC-281F-4EC0-B1E0-8287A4847FE0}" destId="{D769A5FA-FF99-45B7-A36B-A1A06FE0A41C}" srcOrd="1" destOrd="0" parTransId="{DDA83006-288A-41D9-B2A1-78ED190826C5}" sibTransId="{F360DA62-3AED-4719-9E91-2E8512696C50}"/>
    <dgm:cxn modelId="{412A68DA-89A0-4C7C-9BD9-8C1819BAF92C}" type="presOf" srcId="{D769A5FA-FF99-45B7-A36B-A1A06FE0A41C}" destId="{8741129E-C29D-497D-BECB-867137141FF3}" srcOrd="2" destOrd="0" presId="urn:microsoft.com/office/officeart/2005/8/layout/gear1"/>
    <dgm:cxn modelId="{B70749E0-9C24-4A7C-B73E-EA4A9DE2334A}" srcId="{8C382CFC-281F-4EC0-B1E0-8287A4847FE0}" destId="{B39ED61F-347A-4BD9-A7C7-C5B7B142D89F}" srcOrd="2" destOrd="0" parTransId="{B600B8AB-9E90-4728-90D3-AF575CD14D89}" sibTransId="{D5E184E8-586D-4DBB-8ED8-957B18F56112}"/>
    <dgm:cxn modelId="{77A236F4-91E5-4328-A7D5-00F7F4BE5E60}" type="presOf" srcId="{F360DA62-3AED-4719-9E91-2E8512696C50}" destId="{EFDB3837-9A97-411C-B7C0-95A0C3D3A8B4}" srcOrd="0" destOrd="0" presId="urn:microsoft.com/office/officeart/2005/8/layout/gear1"/>
    <dgm:cxn modelId="{D6D523FE-8F14-4812-BCCA-4D130F0AE324}" type="presOf" srcId="{EAD331B4-997B-419D-81AD-96271557CBFE}" destId="{AF055861-A5A7-4D67-ACF1-45C1E65F3685}" srcOrd="0" destOrd="2" presId="urn:microsoft.com/office/officeart/2005/8/layout/gear1"/>
    <dgm:cxn modelId="{A949FD35-A8F6-46FA-885A-9392BD987D32}" type="presParOf" srcId="{4BB615A5-9114-4556-A1A5-B4E784DF49D2}" destId="{DA0C1B7D-4ED1-438A-8B7F-23B919B52F0B}" srcOrd="0" destOrd="0" presId="urn:microsoft.com/office/officeart/2005/8/layout/gear1"/>
    <dgm:cxn modelId="{6321DB88-A9E5-4D4D-BE6F-C0DD21B640CA}" type="presParOf" srcId="{4BB615A5-9114-4556-A1A5-B4E784DF49D2}" destId="{DE745525-4549-495A-9B51-9F88FFB06452}" srcOrd="1" destOrd="0" presId="urn:microsoft.com/office/officeart/2005/8/layout/gear1"/>
    <dgm:cxn modelId="{302B4F8B-B96D-4B1C-B4B9-62F91DF8710F}" type="presParOf" srcId="{4BB615A5-9114-4556-A1A5-B4E784DF49D2}" destId="{FAE43C44-93B7-4BE4-85B6-C8AA13F205B6}" srcOrd="2" destOrd="0" presId="urn:microsoft.com/office/officeart/2005/8/layout/gear1"/>
    <dgm:cxn modelId="{0CF8D98D-008D-4DB3-8C8B-C4A3A3402ADD}" type="presParOf" srcId="{4BB615A5-9114-4556-A1A5-B4E784DF49D2}" destId="{BDF86BBE-DEFA-4A5E-A761-98F894D350AD}" srcOrd="3" destOrd="0" presId="urn:microsoft.com/office/officeart/2005/8/layout/gear1"/>
    <dgm:cxn modelId="{9E921C59-86F2-4281-B118-010D2A2E7105}" type="presParOf" srcId="{4BB615A5-9114-4556-A1A5-B4E784DF49D2}" destId="{546C0BBD-4D7A-4DCD-85F1-8C3788DFCB20}" srcOrd="4" destOrd="0" presId="urn:microsoft.com/office/officeart/2005/8/layout/gear1"/>
    <dgm:cxn modelId="{A4110214-88F4-4A58-80B1-9756DB77A18A}" type="presParOf" srcId="{4BB615A5-9114-4556-A1A5-B4E784DF49D2}" destId="{CC734919-4D81-445A-879E-E850FED4AC22}" srcOrd="5" destOrd="0" presId="urn:microsoft.com/office/officeart/2005/8/layout/gear1"/>
    <dgm:cxn modelId="{2B549242-FD3B-4079-A265-9A015D6FB342}" type="presParOf" srcId="{4BB615A5-9114-4556-A1A5-B4E784DF49D2}" destId="{8741129E-C29D-497D-BECB-867137141FF3}" srcOrd="6" destOrd="0" presId="urn:microsoft.com/office/officeart/2005/8/layout/gear1"/>
    <dgm:cxn modelId="{A5546AB2-A11D-4D74-A87F-F2F7496F44EE}" type="presParOf" srcId="{4BB615A5-9114-4556-A1A5-B4E784DF49D2}" destId="{AF055861-A5A7-4D67-ACF1-45C1E65F3685}" srcOrd="7" destOrd="0" presId="urn:microsoft.com/office/officeart/2005/8/layout/gear1"/>
    <dgm:cxn modelId="{163EF780-217A-4E8E-9EEB-BCB806B18365}" type="presParOf" srcId="{4BB615A5-9114-4556-A1A5-B4E784DF49D2}" destId="{1B28ABFB-6EFD-46F6-AB94-33E7D17798C1}" srcOrd="8" destOrd="0" presId="urn:microsoft.com/office/officeart/2005/8/layout/gear1"/>
    <dgm:cxn modelId="{A118F173-CB95-4BA5-8FAB-ED57A8DA1A5D}" type="presParOf" srcId="{4BB615A5-9114-4556-A1A5-B4E784DF49D2}" destId="{307175BF-97A3-459D-B0AC-811D55081B06}" srcOrd="9" destOrd="0" presId="urn:microsoft.com/office/officeart/2005/8/layout/gear1"/>
    <dgm:cxn modelId="{2A02D3D7-F79E-4D4B-9007-64FEB384D13C}" type="presParOf" srcId="{4BB615A5-9114-4556-A1A5-B4E784DF49D2}" destId="{7FF36C2C-ADFE-460E-98B1-39CFA65425F6}" srcOrd="10" destOrd="0" presId="urn:microsoft.com/office/officeart/2005/8/layout/gear1"/>
    <dgm:cxn modelId="{689EA875-3597-434D-88D7-D9ED1CE4F3A7}" type="presParOf" srcId="{4BB615A5-9114-4556-A1A5-B4E784DF49D2}" destId="{2CD01EBA-BED7-4489-B27F-1109AF702FC4}" srcOrd="11" destOrd="0" presId="urn:microsoft.com/office/officeart/2005/8/layout/gear1"/>
    <dgm:cxn modelId="{A8937D27-3C60-459E-B266-02A0DCE064ED}" type="presParOf" srcId="{4BB615A5-9114-4556-A1A5-B4E784DF49D2}" destId="{AD6F11A6-0EDB-4B5A-A673-DA9D8E9AE7A7}" srcOrd="12" destOrd="0" presId="urn:microsoft.com/office/officeart/2005/8/layout/gear1"/>
    <dgm:cxn modelId="{041FF7BD-501B-4949-9D86-1C06E464F53B}" type="presParOf" srcId="{4BB615A5-9114-4556-A1A5-B4E784DF49D2}" destId="{554DF140-422F-4100-99A4-482FA7C256C7}" srcOrd="13" destOrd="0" presId="urn:microsoft.com/office/officeart/2005/8/layout/gear1"/>
    <dgm:cxn modelId="{4B618048-0CE7-46CC-850E-3094B1C80399}" type="presParOf" srcId="{4BB615A5-9114-4556-A1A5-B4E784DF49D2}" destId="{EFDB3837-9A97-411C-B7C0-95A0C3D3A8B4}" srcOrd="14" destOrd="0" presId="urn:microsoft.com/office/officeart/2005/8/layout/gear1"/>
    <dgm:cxn modelId="{3798C918-A8F1-4B7F-B1C4-980492B12EF4}" type="presParOf" srcId="{4BB615A5-9114-4556-A1A5-B4E784DF49D2}" destId="{E22EE6AA-72E0-4B58-8D56-9F3614E90582}"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DEFD9-65E3-42D4-BC41-2D1726FE78DB}" type="doc">
      <dgm:prSet loTypeId="urn:microsoft.com/office/officeart/2005/8/layout/arrow2" loCatId="process" qsTypeId="urn:microsoft.com/office/officeart/2005/8/quickstyle/simple1" qsCatId="simple" csTypeId="urn:microsoft.com/office/officeart/2005/8/colors/accent5_2" csCatId="accent5" phldr="1"/>
      <dgm:spPr/>
    </dgm:pt>
    <dgm:pt modelId="{2C648A86-430C-4DCB-A007-8F30C86211E3}">
      <dgm:prSet phldrT="[Text]" custT="1"/>
      <dgm:spPr/>
      <dgm:t>
        <a:bodyPr/>
        <a:lstStyle/>
        <a:p>
          <a:pPr>
            <a:spcAft>
              <a:spcPts val="0"/>
            </a:spcAft>
          </a:pPr>
          <a:r>
            <a:rPr lang="en-GB" sz="2400" dirty="0">
              <a:solidFill>
                <a:schemeClr val="accent1">
                  <a:lumMod val="75000"/>
                </a:schemeClr>
              </a:solidFill>
            </a:rPr>
            <a:t>aller plus loin</a:t>
          </a:r>
          <a:endParaRPr lang="en-GB" sz="3300" dirty="0">
            <a:solidFill>
              <a:schemeClr val="accent1">
                <a:lumMod val="75000"/>
              </a:schemeClr>
            </a:solidFill>
          </a:endParaRPr>
        </a:p>
        <a:p>
          <a:pPr>
            <a:spcAft>
              <a:spcPct val="35000"/>
            </a:spcAft>
          </a:pPr>
          <a:r>
            <a:rPr lang="en-GB" sz="3300" b="1" dirty="0">
              <a:solidFill>
                <a:schemeClr val="accent5">
                  <a:lumMod val="75000"/>
                </a:schemeClr>
              </a:solidFill>
              <a:effectLst/>
            </a:rPr>
            <a:t>PULL POLICY</a:t>
          </a:r>
          <a:endParaRPr lang="en-US" sz="3300" b="1" dirty="0">
            <a:solidFill>
              <a:schemeClr val="accent5">
                <a:lumMod val="75000"/>
              </a:schemeClr>
            </a:solidFill>
            <a:effectLst/>
          </a:endParaRPr>
        </a:p>
      </dgm:t>
    </dgm:pt>
    <dgm:pt modelId="{B8B343A3-941A-4D2A-89EB-0EEB0EEB0C5A}" type="parTrans" cxnId="{5EFE79C4-72E5-42B0-9052-6154F274150D}">
      <dgm:prSet/>
      <dgm:spPr/>
      <dgm:t>
        <a:bodyPr/>
        <a:lstStyle/>
        <a:p>
          <a:endParaRPr lang="en-US"/>
        </a:p>
      </dgm:t>
    </dgm:pt>
    <dgm:pt modelId="{A4D2CC41-7D30-4C57-B244-672CE22B3ABC}" type="sibTrans" cxnId="{5EFE79C4-72E5-42B0-9052-6154F274150D}">
      <dgm:prSet/>
      <dgm:spPr/>
      <dgm:t>
        <a:bodyPr/>
        <a:lstStyle/>
        <a:p>
          <a:endParaRPr lang="en-US"/>
        </a:p>
      </dgm:t>
    </dgm:pt>
    <dgm:pt modelId="{1AD61DEC-E017-4927-861D-68D6E71CCA22}">
      <dgm:prSet phldrT="[Text]" custT="1"/>
      <dgm:spPr/>
      <dgm:t>
        <a:bodyPr/>
        <a:lstStyle/>
        <a:p>
          <a:pPr>
            <a:spcAft>
              <a:spcPts val="0"/>
            </a:spcAft>
          </a:pPr>
          <a:r>
            <a:rPr lang="en-GB" sz="1800" dirty="0">
              <a:solidFill>
                <a:schemeClr val="accent1">
                  <a:lumMod val="75000"/>
                </a:schemeClr>
              </a:solidFill>
            </a:rPr>
            <a:t>vers</a:t>
          </a:r>
          <a:endParaRPr lang="en-GB" sz="2800" dirty="0">
            <a:solidFill>
              <a:schemeClr val="accent1">
                <a:lumMod val="75000"/>
              </a:schemeClr>
            </a:solidFill>
          </a:endParaRPr>
        </a:p>
        <a:p>
          <a:pPr>
            <a:spcAft>
              <a:spcPct val="35000"/>
            </a:spcAft>
          </a:pPr>
          <a:r>
            <a:rPr lang="en-GB" sz="2800" b="1" dirty="0">
              <a:solidFill>
                <a:srgbClr val="C00000"/>
              </a:solidFill>
              <a:effectLst>
                <a:outerShdw blurRad="38100" dist="38100" dir="2700000" algn="tl">
                  <a:srgbClr val="000000">
                    <a:alpha val="43137"/>
                  </a:srgbClr>
                </a:outerShdw>
              </a:effectLst>
            </a:rPr>
            <a:t>POUSSÉE DES INVESTISSEMENTS</a:t>
          </a:r>
          <a:endParaRPr lang="en-US" sz="2800" b="1" dirty="0">
            <a:solidFill>
              <a:srgbClr val="C00000"/>
            </a:solidFill>
            <a:effectLst>
              <a:outerShdw blurRad="38100" dist="38100" dir="2700000" algn="tl">
                <a:srgbClr val="000000">
                  <a:alpha val="43137"/>
                </a:srgbClr>
              </a:outerShdw>
            </a:effectLst>
          </a:endParaRPr>
        </a:p>
      </dgm:t>
    </dgm:pt>
    <dgm:pt modelId="{42665992-8B54-4FFE-897C-E0999A7C414D}" type="parTrans" cxnId="{C37EF53D-FD82-43A3-B2C8-3F3C20D3B3F2}">
      <dgm:prSet/>
      <dgm:spPr/>
      <dgm:t>
        <a:bodyPr/>
        <a:lstStyle/>
        <a:p>
          <a:endParaRPr lang="en-US"/>
        </a:p>
      </dgm:t>
    </dgm:pt>
    <dgm:pt modelId="{3C83E3BA-1D2C-4554-B9B3-534C8008F105}" type="sibTrans" cxnId="{C37EF53D-FD82-43A3-B2C8-3F3C20D3B3F2}">
      <dgm:prSet/>
      <dgm:spPr/>
      <dgm:t>
        <a:bodyPr/>
        <a:lstStyle/>
        <a:p>
          <a:endParaRPr lang="en-US"/>
        </a:p>
      </dgm:t>
    </dgm:pt>
    <dgm:pt modelId="{EEECE31D-6B01-49F7-9A7E-EA695D0E3102}">
      <dgm:prSet phldrT="[Text]" custT="1"/>
      <dgm:spPr/>
      <dgm:t>
        <a:bodyPr/>
        <a:lstStyle/>
        <a:p>
          <a:pPr>
            <a:spcAft>
              <a:spcPct val="15000"/>
            </a:spcAft>
          </a:pPr>
          <a:r>
            <a:rPr lang="en-GB" sz="2000" dirty="0">
              <a:solidFill>
                <a:schemeClr val="accent1">
                  <a:lumMod val="75000"/>
                </a:schemeClr>
              </a:solidFill>
            </a:rPr>
            <a:t>Investissements d'impact</a:t>
          </a:r>
          <a:endParaRPr lang="en-US" sz="2000" dirty="0">
            <a:solidFill>
              <a:schemeClr val="accent1">
                <a:lumMod val="75000"/>
              </a:schemeClr>
            </a:solidFill>
          </a:endParaRPr>
        </a:p>
      </dgm:t>
    </dgm:pt>
    <dgm:pt modelId="{2A74B0F0-732E-4973-BEDE-416A906FA5DD}" type="parTrans" cxnId="{F1A1F83F-3643-4468-9C4C-F556E853739B}">
      <dgm:prSet/>
      <dgm:spPr/>
      <dgm:t>
        <a:bodyPr/>
        <a:lstStyle/>
        <a:p>
          <a:endParaRPr lang="en-US"/>
        </a:p>
      </dgm:t>
    </dgm:pt>
    <dgm:pt modelId="{4D81638F-A113-456E-A49A-780A21A1B43F}" type="sibTrans" cxnId="{F1A1F83F-3643-4468-9C4C-F556E853739B}">
      <dgm:prSet/>
      <dgm:spPr/>
      <dgm:t>
        <a:bodyPr/>
        <a:lstStyle/>
        <a:p>
          <a:endParaRPr lang="en-US"/>
        </a:p>
      </dgm:t>
    </dgm:pt>
    <dgm:pt modelId="{32CC6B36-7D8C-463C-868B-0598019C0F54}">
      <dgm:prSet phldrT="[Text]" custT="1"/>
      <dgm:spPr/>
      <dgm:t>
        <a:bodyPr/>
        <a:lstStyle/>
        <a:p>
          <a:pPr>
            <a:spcAft>
              <a:spcPct val="15000"/>
            </a:spcAft>
          </a:pPr>
          <a:r>
            <a:rPr lang="en-GB" sz="2000" dirty="0">
              <a:solidFill>
                <a:schemeClr val="accent1">
                  <a:lumMod val="75000"/>
                </a:schemeClr>
              </a:solidFill>
            </a:rPr>
            <a:t>Modèles commerciaux axés sur les avantages</a:t>
          </a:r>
          <a:endParaRPr lang="en-US" sz="2000" dirty="0">
            <a:solidFill>
              <a:schemeClr val="accent1">
                <a:lumMod val="75000"/>
              </a:schemeClr>
            </a:solidFill>
          </a:endParaRPr>
        </a:p>
      </dgm:t>
    </dgm:pt>
    <dgm:pt modelId="{3DA68845-1D17-4031-9D38-449C5C37441F}" type="parTrans" cxnId="{D8734CDB-2AFF-4D12-9F53-8EE56479E3BA}">
      <dgm:prSet/>
      <dgm:spPr/>
      <dgm:t>
        <a:bodyPr/>
        <a:lstStyle/>
        <a:p>
          <a:endParaRPr lang="en-US"/>
        </a:p>
      </dgm:t>
    </dgm:pt>
    <dgm:pt modelId="{404BB121-1117-47B7-B089-27B0AA72AF4F}" type="sibTrans" cxnId="{D8734CDB-2AFF-4D12-9F53-8EE56479E3BA}">
      <dgm:prSet/>
      <dgm:spPr/>
      <dgm:t>
        <a:bodyPr/>
        <a:lstStyle/>
        <a:p>
          <a:endParaRPr lang="en-US"/>
        </a:p>
      </dgm:t>
    </dgm:pt>
    <dgm:pt modelId="{5148D50C-CEB2-4AC6-AC7A-AB74F33A14B7}">
      <dgm:prSet phldrT="[Text]" custT="1"/>
      <dgm:spPr/>
      <dgm:t>
        <a:bodyPr/>
        <a:lstStyle/>
        <a:p>
          <a:pPr>
            <a:spcAft>
              <a:spcPts val="0"/>
            </a:spcAft>
          </a:pPr>
          <a:r>
            <a:rPr lang="en-GB" sz="2600" dirty="0">
              <a:solidFill>
                <a:schemeClr val="accent1">
                  <a:lumMod val="75000"/>
                </a:schemeClr>
              </a:solidFill>
            </a:rPr>
            <a:t>Création d'un environnement favorable</a:t>
          </a:r>
          <a:endParaRPr lang="en-US" sz="2600" dirty="0">
            <a:solidFill>
              <a:schemeClr val="accent1">
                <a:lumMod val="75000"/>
              </a:schemeClr>
            </a:solidFill>
          </a:endParaRPr>
        </a:p>
      </dgm:t>
    </dgm:pt>
    <dgm:pt modelId="{D23EFD08-5929-4805-B34A-875A2ACEE3BC}" type="parTrans" cxnId="{BD20AC07-4F4B-4859-A483-8EBF0EBE1479}">
      <dgm:prSet/>
      <dgm:spPr/>
      <dgm:t>
        <a:bodyPr/>
        <a:lstStyle/>
        <a:p>
          <a:endParaRPr lang="en-US"/>
        </a:p>
      </dgm:t>
    </dgm:pt>
    <dgm:pt modelId="{9EE91F05-42AA-4305-966D-B8841575B780}" type="sibTrans" cxnId="{BD20AC07-4F4B-4859-A483-8EBF0EBE1479}">
      <dgm:prSet/>
      <dgm:spPr/>
      <dgm:t>
        <a:bodyPr/>
        <a:lstStyle/>
        <a:p>
          <a:endParaRPr lang="en-US"/>
        </a:p>
      </dgm:t>
    </dgm:pt>
    <dgm:pt modelId="{972CBC62-ECAB-4FFB-8EDD-7100D896D62F}" type="pres">
      <dgm:prSet presAssocID="{C2CDEFD9-65E3-42D4-BC41-2D1726FE78DB}" presName="arrowDiagram" presStyleCnt="0">
        <dgm:presLayoutVars>
          <dgm:chMax val="5"/>
          <dgm:dir/>
          <dgm:resizeHandles val="exact"/>
        </dgm:presLayoutVars>
      </dgm:prSet>
      <dgm:spPr/>
    </dgm:pt>
    <dgm:pt modelId="{3158DCC3-C559-4676-9891-8B1A830CC990}" type="pres">
      <dgm:prSet presAssocID="{C2CDEFD9-65E3-42D4-BC41-2D1726FE78DB}" presName="arrow" presStyleLbl="bgShp" presStyleIdx="0" presStyleCnt="1" custLinFactNeighborX="-1870" custLinFactNeighborY="7133"/>
      <dgm:spPr/>
    </dgm:pt>
    <dgm:pt modelId="{5B901B70-0B28-4E9B-9797-F8162E9CC46D}" type="pres">
      <dgm:prSet presAssocID="{C2CDEFD9-65E3-42D4-BC41-2D1726FE78DB}" presName="arrowDiagram2" presStyleCnt="0"/>
      <dgm:spPr/>
    </dgm:pt>
    <dgm:pt modelId="{97F1B480-47AC-4CC6-ACEE-E24C200A408B}" type="pres">
      <dgm:prSet presAssocID="{2C648A86-430C-4DCB-A007-8F30C86211E3}" presName="bullet2a" presStyleLbl="node1" presStyleIdx="0" presStyleCnt="2"/>
      <dgm:spPr/>
    </dgm:pt>
    <dgm:pt modelId="{9942523A-ABFA-4566-8D9E-0B7876AF89A0}" type="pres">
      <dgm:prSet presAssocID="{2C648A86-430C-4DCB-A007-8F30C86211E3}" presName="textBox2a" presStyleLbl="revTx" presStyleIdx="0" presStyleCnt="2">
        <dgm:presLayoutVars>
          <dgm:bulletEnabled val="1"/>
        </dgm:presLayoutVars>
      </dgm:prSet>
      <dgm:spPr/>
    </dgm:pt>
    <dgm:pt modelId="{36CF5B19-4F39-4BED-90BA-D2DB7A7C4366}" type="pres">
      <dgm:prSet presAssocID="{1AD61DEC-E017-4927-861D-68D6E71CCA22}" presName="bullet2b" presStyleLbl="node1" presStyleIdx="1" presStyleCnt="2"/>
      <dgm:spPr/>
    </dgm:pt>
    <dgm:pt modelId="{6247D839-7B14-4C5F-84D0-5611AFAD9516}" type="pres">
      <dgm:prSet presAssocID="{1AD61DEC-E017-4927-861D-68D6E71CCA22}" presName="textBox2b" presStyleLbl="revTx" presStyleIdx="1" presStyleCnt="2" custScaleX="125957" custScaleY="70804" custLinFactNeighborX="10597" custLinFactNeighborY="-1117">
        <dgm:presLayoutVars>
          <dgm:bulletEnabled val="1"/>
        </dgm:presLayoutVars>
      </dgm:prSet>
      <dgm:spPr/>
    </dgm:pt>
  </dgm:ptLst>
  <dgm:cxnLst>
    <dgm:cxn modelId="{BD20AC07-4F4B-4859-A483-8EBF0EBE1479}" srcId="{2C648A86-430C-4DCB-A007-8F30C86211E3}" destId="{5148D50C-CEB2-4AC6-AC7A-AB74F33A14B7}" srcOrd="0" destOrd="0" parTransId="{D23EFD08-5929-4805-B34A-875A2ACEE3BC}" sibTransId="{9EE91F05-42AA-4305-966D-B8841575B780}"/>
    <dgm:cxn modelId="{8CEC0C1D-7240-442B-ADB5-85E2BEC61E44}" type="presOf" srcId="{2C648A86-430C-4DCB-A007-8F30C86211E3}" destId="{9942523A-ABFA-4566-8D9E-0B7876AF89A0}" srcOrd="0" destOrd="0" presId="urn:microsoft.com/office/officeart/2005/8/layout/arrow2"/>
    <dgm:cxn modelId="{A860972A-6AE7-42B9-BED7-27E7A2BF4198}" type="presOf" srcId="{C2CDEFD9-65E3-42D4-BC41-2D1726FE78DB}" destId="{972CBC62-ECAB-4FFB-8EDD-7100D896D62F}" srcOrd="0" destOrd="0" presId="urn:microsoft.com/office/officeart/2005/8/layout/arrow2"/>
    <dgm:cxn modelId="{EC0CA63A-985D-459E-90AB-BC79E225F7A4}" type="presOf" srcId="{1AD61DEC-E017-4927-861D-68D6E71CCA22}" destId="{6247D839-7B14-4C5F-84D0-5611AFAD9516}" srcOrd="0" destOrd="0" presId="urn:microsoft.com/office/officeart/2005/8/layout/arrow2"/>
    <dgm:cxn modelId="{673EC03B-2CC3-4CBA-B706-D17CA662182A}" type="presOf" srcId="{EEECE31D-6B01-49F7-9A7E-EA695D0E3102}" destId="{6247D839-7B14-4C5F-84D0-5611AFAD9516}" srcOrd="0" destOrd="1" presId="urn:microsoft.com/office/officeart/2005/8/layout/arrow2"/>
    <dgm:cxn modelId="{C37EF53D-FD82-43A3-B2C8-3F3C20D3B3F2}" srcId="{C2CDEFD9-65E3-42D4-BC41-2D1726FE78DB}" destId="{1AD61DEC-E017-4927-861D-68D6E71CCA22}" srcOrd="1" destOrd="0" parTransId="{42665992-8B54-4FFE-897C-E0999A7C414D}" sibTransId="{3C83E3BA-1D2C-4554-B9B3-534C8008F105}"/>
    <dgm:cxn modelId="{F1A1F83F-3643-4468-9C4C-F556E853739B}" srcId="{1AD61DEC-E017-4927-861D-68D6E71CCA22}" destId="{EEECE31D-6B01-49F7-9A7E-EA695D0E3102}" srcOrd="0" destOrd="0" parTransId="{2A74B0F0-732E-4973-BEDE-416A906FA5DD}" sibTransId="{4D81638F-A113-456E-A49A-780A21A1B43F}"/>
    <dgm:cxn modelId="{1FB3B963-8DC0-4D20-B275-C054872312E8}" type="presOf" srcId="{5148D50C-CEB2-4AC6-AC7A-AB74F33A14B7}" destId="{9942523A-ABFA-4566-8D9E-0B7876AF89A0}" srcOrd="0" destOrd="1" presId="urn:microsoft.com/office/officeart/2005/8/layout/arrow2"/>
    <dgm:cxn modelId="{430BA175-C7E5-434D-82F4-C8FF8E21D3AA}" type="presOf" srcId="{32CC6B36-7D8C-463C-868B-0598019C0F54}" destId="{6247D839-7B14-4C5F-84D0-5611AFAD9516}" srcOrd="0" destOrd="2" presId="urn:microsoft.com/office/officeart/2005/8/layout/arrow2"/>
    <dgm:cxn modelId="{5EFE79C4-72E5-42B0-9052-6154F274150D}" srcId="{C2CDEFD9-65E3-42D4-BC41-2D1726FE78DB}" destId="{2C648A86-430C-4DCB-A007-8F30C86211E3}" srcOrd="0" destOrd="0" parTransId="{B8B343A3-941A-4D2A-89EB-0EEB0EEB0C5A}" sibTransId="{A4D2CC41-7D30-4C57-B244-672CE22B3ABC}"/>
    <dgm:cxn modelId="{D8734CDB-2AFF-4D12-9F53-8EE56479E3BA}" srcId="{1AD61DEC-E017-4927-861D-68D6E71CCA22}" destId="{32CC6B36-7D8C-463C-868B-0598019C0F54}" srcOrd="1" destOrd="0" parTransId="{3DA68845-1D17-4031-9D38-449C5C37441F}" sibTransId="{404BB121-1117-47B7-B089-27B0AA72AF4F}"/>
    <dgm:cxn modelId="{EA82C32D-9C05-48DF-8E3C-6119DB5B616C}" type="presParOf" srcId="{972CBC62-ECAB-4FFB-8EDD-7100D896D62F}" destId="{3158DCC3-C559-4676-9891-8B1A830CC990}" srcOrd="0" destOrd="0" presId="urn:microsoft.com/office/officeart/2005/8/layout/arrow2"/>
    <dgm:cxn modelId="{62B1E4BC-395F-4B34-98DF-F1B5DF0E3384}" type="presParOf" srcId="{972CBC62-ECAB-4FFB-8EDD-7100D896D62F}" destId="{5B901B70-0B28-4E9B-9797-F8162E9CC46D}" srcOrd="1" destOrd="0" presId="urn:microsoft.com/office/officeart/2005/8/layout/arrow2"/>
    <dgm:cxn modelId="{C7E9A8D7-ADA6-42FE-B3FF-FB23E8C56E62}" type="presParOf" srcId="{5B901B70-0B28-4E9B-9797-F8162E9CC46D}" destId="{97F1B480-47AC-4CC6-ACEE-E24C200A408B}" srcOrd="0" destOrd="0" presId="urn:microsoft.com/office/officeart/2005/8/layout/arrow2"/>
    <dgm:cxn modelId="{B1F117B7-B128-4446-86E2-AD723F49335E}" type="presParOf" srcId="{5B901B70-0B28-4E9B-9797-F8162E9CC46D}" destId="{9942523A-ABFA-4566-8D9E-0B7876AF89A0}" srcOrd="1" destOrd="0" presId="urn:microsoft.com/office/officeart/2005/8/layout/arrow2"/>
    <dgm:cxn modelId="{2FF20DE8-96C7-4CC2-A6AD-630DAEB438EC}" type="presParOf" srcId="{5B901B70-0B28-4E9B-9797-F8162E9CC46D}" destId="{36CF5B19-4F39-4BED-90BA-D2DB7A7C4366}" srcOrd="2" destOrd="0" presId="urn:microsoft.com/office/officeart/2005/8/layout/arrow2"/>
    <dgm:cxn modelId="{C630F649-9FFD-42C5-991D-C3F2925A0181}" type="presParOf" srcId="{5B901B70-0B28-4E9B-9797-F8162E9CC46D}" destId="{6247D839-7B14-4C5F-84D0-5611AFAD9516}"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C1B7D-4ED1-438A-8B7F-23B919B52F0B}">
      <dsp:nvSpPr>
        <dsp:cNvPr id="0" name=""/>
        <dsp:cNvSpPr/>
      </dsp:nvSpPr>
      <dsp:spPr>
        <a:xfrm>
          <a:off x="3943905" y="2188253"/>
          <a:ext cx="2948019" cy="2948019"/>
        </a:xfrm>
        <a:prstGeom prst="gear9">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Aller au-delà des aspects financiers</a:t>
          </a:r>
        </a:p>
      </dsp:txBody>
      <dsp:txXfrm>
        <a:off x="4536588" y="2878812"/>
        <a:ext cx="1762653" cy="1515343"/>
      </dsp:txXfrm>
    </dsp:sp>
    <dsp:sp modelId="{BDF86BBE-DEFA-4A5E-A761-98F894D350AD}">
      <dsp:nvSpPr>
        <dsp:cNvPr id="0" name=""/>
        <dsp:cNvSpPr/>
      </dsp:nvSpPr>
      <dsp:spPr>
        <a:xfrm>
          <a:off x="6292993" y="3183529"/>
          <a:ext cx="1906835" cy="202065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Analyse complète des coûts et des avantages (financiers, économiques, environnementaux, sociaux et de genre).</a:t>
          </a:r>
        </a:p>
        <a:p>
          <a:pPr marL="114300" lvl="1" indent="-114300" algn="l" defTabSz="622300">
            <a:lnSpc>
              <a:spcPct val="90000"/>
            </a:lnSpc>
            <a:spcBef>
              <a:spcPct val="0"/>
            </a:spcBef>
            <a:spcAft>
              <a:spcPct val="15000"/>
            </a:spcAft>
            <a:buChar char="•"/>
          </a:pPr>
          <a:r>
            <a:rPr lang="en-US" sz="1400" kern="1200" dirty="0"/>
            <a:t>Aider à évaluer les risques et les opportunités des investisseurs</a:t>
          </a:r>
        </a:p>
      </dsp:txBody>
      <dsp:txXfrm>
        <a:off x="6348842" y="3239378"/>
        <a:ext cx="1795137" cy="1908958"/>
      </dsp:txXfrm>
    </dsp:sp>
    <dsp:sp modelId="{546C0BBD-4D7A-4DCD-85F1-8C3788DFCB20}">
      <dsp:nvSpPr>
        <dsp:cNvPr id="0" name=""/>
        <dsp:cNvSpPr/>
      </dsp:nvSpPr>
      <dsp:spPr>
        <a:xfrm>
          <a:off x="2228694" y="1491448"/>
          <a:ext cx="2144014" cy="2144014"/>
        </a:xfrm>
        <a:prstGeom prst="gear6">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Combiner le </a:t>
          </a:r>
          <a:r>
            <a:rPr lang="en-US" sz="1400" b="0" kern="1200" dirty="0"/>
            <a:t>plan d'affaires </a:t>
          </a:r>
          <a:r>
            <a:rPr lang="en-US" sz="1400" kern="1200" dirty="0"/>
            <a:t>de l'offre et de la demande d'énergies renouvelables</a:t>
          </a:r>
        </a:p>
      </dsp:txBody>
      <dsp:txXfrm>
        <a:off x="2768456" y="2034472"/>
        <a:ext cx="1064490" cy="1057966"/>
      </dsp:txXfrm>
    </dsp:sp>
    <dsp:sp modelId="{AF055861-A5A7-4D67-ACF1-45C1E65F3685}">
      <dsp:nvSpPr>
        <dsp:cNvPr id="0" name=""/>
        <dsp:cNvSpPr/>
      </dsp:nvSpPr>
      <dsp:spPr>
        <a:xfrm>
          <a:off x="528551" y="3103977"/>
          <a:ext cx="2323985" cy="184973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Les </a:t>
          </a:r>
          <a:r>
            <a:rPr lang="en-US" sz="1400" kern="1200" dirty="0" err="1"/>
            <a:t>PME </a:t>
          </a:r>
          <a:r>
            <a:rPr lang="en-US" sz="1400" kern="1200" dirty="0"/>
            <a:t>peuvent produire</a:t>
          </a:r>
        </a:p>
        <a:p>
          <a:pPr marL="114300" lvl="1" indent="-114300" algn="l" defTabSz="622300">
            <a:lnSpc>
              <a:spcPct val="90000"/>
            </a:lnSpc>
            <a:spcBef>
              <a:spcPct val="0"/>
            </a:spcBef>
            <a:spcAft>
              <a:spcPct val="15000"/>
            </a:spcAft>
            <a:buChar char="•"/>
          </a:pPr>
          <a:r>
            <a:rPr lang="en-US" sz="1400" kern="1200" dirty="0"/>
            <a:t>Les jeunes ont accès aux marchés</a:t>
          </a:r>
        </a:p>
        <a:p>
          <a:pPr marL="114300" lvl="1" indent="-114300" algn="l" defTabSz="622300">
            <a:lnSpc>
              <a:spcPct val="90000"/>
            </a:lnSpc>
            <a:spcBef>
              <a:spcPct val="0"/>
            </a:spcBef>
            <a:spcAft>
              <a:spcPct val="15000"/>
            </a:spcAft>
            <a:buChar char="•"/>
          </a:pPr>
          <a:r>
            <a:rPr lang="en-US" sz="1400" kern="1200" dirty="0"/>
            <a:t>La demande crée de meilleurs modèles commerciaux </a:t>
          </a:r>
        </a:p>
      </dsp:txBody>
      <dsp:txXfrm>
        <a:off x="582728" y="3158154"/>
        <a:ext cx="2215631" cy="1741379"/>
      </dsp:txXfrm>
    </dsp:sp>
    <dsp:sp modelId="{1B28ABFB-6EFD-46F6-AB94-33E7D17798C1}">
      <dsp:nvSpPr>
        <dsp:cNvPr id="0" name=""/>
        <dsp:cNvSpPr/>
      </dsp:nvSpPr>
      <dsp:spPr>
        <a:xfrm rot="20700000">
          <a:off x="3429561" y="12298"/>
          <a:ext cx="2100696" cy="2100696"/>
        </a:xfrm>
        <a:prstGeom prst="gear6">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Modèles de financement novateurs</a:t>
          </a:r>
        </a:p>
      </dsp:txBody>
      <dsp:txXfrm rot="-20700000">
        <a:off x="3890305" y="473042"/>
        <a:ext cx="1179207" cy="1179207"/>
      </dsp:txXfrm>
    </dsp:sp>
    <dsp:sp modelId="{AD6F11A6-0EDB-4B5A-A673-DA9D8E9AE7A7}">
      <dsp:nvSpPr>
        <dsp:cNvPr id="0" name=""/>
        <dsp:cNvSpPr/>
      </dsp:nvSpPr>
      <dsp:spPr>
        <a:xfrm>
          <a:off x="5015912" y="112510"/>
          <a:ext cx="1876012" cy="1846671"/>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Payez comme vous voulez</a:t>
          </a:r>
        </a:p>
        <a:p>
          <a:pPr marL="114300" lvl="1" indent="-114300" algn="l" defTabSz="622300">
            <a:lnSpc>
              <a:spcPct val="90000"/>
            </a:lnSpc>
            <a:spcBef>
              <a:spcPct val="0"/>
            </a:spcBef>
            <a:spcAft>
              <a:spcPct val="15000"/>
            </a:spcAft>
            <a:buChar char="•"/>
          </a:pPr>
          <a:r>
            <a:rPr lang="en-US" sz="1400" kern="1200" dirty="0"/>
            <a:t>Frais de service</a:t>
          </a:r>
        </a:p>
        <a:p>
          <a:pPr marL="114300" lvl="1" indent="-114300" algn="l" defTabSz="622300">
            <a:lnSpc>
              <a:spcPct val="90000"/>
            </a:lnSpc>
            <a:spcBef>
              <a:spcPct val="0"/>
            </a:spcBef>
            <a:spcAft>
              <a:spcPct val="15000"/>
            </a:spcAft>
            <a:buChar char="•"/>
          </a:pPr>
          <a:r>
            <a:rPr lang="en-US" sz="1400" kern="1200" dirty="0" err="1"/>
            <a:t>Financement</a:t>
          </a:r>
          <a:r>
            <a:rPr lang="en-US" sz="1400" kern="1200" dirty="0"/>
            <a:t> </a:t>
          </a:r>
          <a:r>
            <a:rPr lang="en-US" sz="1400" kern="1200" dirty="0" err="1"/>
            <a:t>participatif</a:t>
          </a:r>
          <a:endParaRPr lang="en-US" sz="1400" kern="1200" dirty="0"/>
        </a:p>
        <a:p>
          <a:pPr marL="114300" lvl="1" indent="-114300" algn="l" defTabSz="622300">
            <a:lnSpc>
              <a:spcPct val="90000"/>
            </a:lnSpc>
            <a:spcBef>
              <a:spcPct val="0"/>
            </a:spcBef>
            <a:spcAft>
              <a:spcPct val="15000"/>
            </a:spcAft>
            <a:buChar char="•"/>
          </a:pPr>
          <a:r>
            <a:rPr lang="en-US" sz="1400" kern="1200" dirty="0"/>
            <a:t>Partenariats public-privé</a:t>
          </a:r>
        </a:p>
      </dsp:txBody>
      <dsp:txXfrm>
        <a:off x="5069999" y="166597"/>
        <a:ext cx="1767838" cy="1738497"/>
      </dsp:txXfrm>
    </dsp:sp>
    <dsp:sp modelId="{554DF140-422F-4100-99A4-482FA7C256C7}">
      <dsp:nvSpPr>
        <dsp:cNvPr id="0" name=""/>
        <dsp:cNvSpPr/>
      </dsp:nvSpPr>
      <dsp:spPr>
        <a:xfrm>
          <a:off x="5081509" y="1404013"/>
          <a:ext cx="3773464" cy="3773464"/>
        </a:xfrm>
        <a:prstGeom prst="circularArrow">
          <a:avLst>
            <a:gd name="adj1" fmla="val 4688"/>
            <a:gd name="adj2" fmla="val 299029"/>
            <a:gd name="adj3" fmla="val 2538407"/>
            <a:gd name="adj4" fmla="val 15814171"/>
            <a:gd name="adj5" fmla="val 5469"/>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DB3837-9A97-411C-B7C0-95A0C3D3A8B4}">
      <dsp:nvSpPr>
        <dsp:cNvPr id="0" name=""/>
        <dsp:cNvSpPr/>
      </dsp:nvSpPr>
      <dsp:spPr>
        <a:xfrm>
          <a:off x="1848994" y="1012056"/>
          <a:ext cx="2741657" cy="2741657"/>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2EE6AA-72E0-4B58-8D56-9F3614E90582}">
      <dsp:nvSpPr>
        <dsp:cNvPr id="0" name=""/>
        <dsp:cNvSpPr/>
      </dsp:nvSpPr>
      <dsp:spPr>
        <a:xfrm>
          <a:off x="2943648" y="-452836"/>
          <a:ext cx="2956059" cy="2956059"/>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8DCC3-C559-4676-9891-8B1A830CC990}">
      <dsp:nvSpPr>
        <dsp:cNvPr id="0" name=""/>
        <dsp:cNvSpPr/>
      </dsp:nvSpPr>
      <dsp:spPr>
        <a:xfrm>
          <a:off x="33234" y="0"/>
          <a:ext cx="8447502" cy="527968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1B480-47AC-4CC6-ACEE-E24C200A408B}">
      <dsp:nvSpPr>
        <dsp:cNvPr id="0" name=""/>
        <dsp:cNvSpPr/>
      </dsp:nvSpPr>
      <dsp:spPr>
        <a:xfrm>
          <a:off x="2155246" y="2877430"/>
          <a:ext cx="295662" cy="2956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2523A-ABFA-4566-8D9E-0B7876AF89A0}">
      <dsp:nvSpPr>
        <dsp:cNvPr id="0" name=""/>
        <dsp:cNvSpPr/>
      </dsp:nvSpPr>
      <dsp:spPr>
        <a:xfrm>
          <a:off x="2303077" y="3025261"/>
          <a:ext cx="2745438" cy="225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65" tIns="0" rIns="0" bIns="0" numCol="1" spcCol="1270" anchor="t" anchorCtr="0">
          <a:noAutofit/>
        </a:bodyPr>
        <a:lstStyle/>
        <a:p>
          <a:pPr marL="0" lvl="0" indent="0" algn="l" defTabSz="1066800">
            <a:lnSpc>
              <a:spcPct val="90000"/>
            </a:lnSpc>
            <a:spcBef>
              <a:spcPct val="0"/>
            </a:spcBef>
            <a:spcAft>
              <a:spcPts val="0"/>
            </a:spcAft>
            <a:buNone/>
          </a:pPr>
          <a:r>
            <a:rPr lang="en-GB" sz="2400" kern="1200" dirty="0">
              <a:solidFill>
                <a:schemeClr val="accent1">
                  <a:lumMod val="75000"/>
                </a:schemeClr>
              </a:solidFill>
            </a:rPr>
            <a:t>aller plus loin</a:t>
          </a:r>
          <a:endParaRPr lang="en-GB" sz="3300" kern="1200" dirty="0">
            <a:solidFill>
              <a:schemeClr val="accent1">
                <a:lumMod val="75000"/>
              </a:schemeClr>
            </a:solidFill>
          </a:endParaRPr>
        </a:p>
        <a:p>
          <a:pPr marL="0" lvl="0" indent="0" algn="l" defTabSz="1066800">
            <a:lnSpc>
              <a:spcPct val="90000"/>
            </a:lnSpc>
            <a:spcBef>
              <a:spcPct val="0"/>
            </a:spcBef>
            <a:spcAft>
              <a:spcPct val="35000"/>
            </a:spcAft>
            <a:buNone/>
          </a:pPr>
          <a:r>
            <a:rPr lang="en-GB" sz="3300" b="1" kern="1200" dirty="0">
              <a:solidFill>
                <a:schemeClr val="accent5">
                  <a:lumMod val="75000"/>
                </a:schemeClr>
              </a:solidFill>
              <a:effectLst/>
            </a:rPr>
            <a:t>PULL POLICY</a:t>
          </a:r>
          <a:endParaRPr lang="en-US" sz="3300" b="1" kern="1200" dirty="0">
            <a:solidFill>
              <a:schemeClr val="accent5">
                <a:lumMod val="75000"/>
              </a:schemeClr>
            </a:solidFill>
            <a:effectLst/>
          </a:endParaRPr>
        </a:p>
        <a:p>
          <a:pPr marL="228600" lvl="1" indent="-228600" algn="l" defTabSz="1155700">
            <a:lnSpc>
              <a:spcPct val="90000"/>
            </a:lnSpc>
            <a:spcBef>
              <a:spcPct val="0"/>
            </a:spcBef>
            <a:spcAft>
              <a:spcPts val="0"/>
            </a:spcAft>
            <a:buChar char="•"/>
          </a:pPr>
          <a:r>
            <a:rPr lang="en-GB" sz="2600" kern="1200" dirty="0">
              <a:solidFill>
                <a:schemeClr val="accent1">
                  <a:lumMod val="75000"/>
                </a:schemeClr>
              </a:solidFill>
            </a:rPr>
            <a:t>Création d'un environnement favorable</a:t>
          </a:r>
          <a:endParaRPr lang="en-US" sz="2600" kern="1200" dirty="0">
            <a:solidFill>
              <a:schemeClr val="accent1">
                <a:lumMod val="75000"/>
              </a:schemeClr>
            </a:solidFill>
          </a:endParaRPr>
        </a:p>
      </dsp:txBody>
      <dsp:txXfrm>
        <a:off x="2303077" y="3025261"/>
        <a:ext cx="2745438" cy="2254427"/>
      </dsp:txXfrm>
    </dsp:sp>
    <dsp:sp modelId="{36CF5B19-4F39-4BED-90BA-D2DB7A7C4366}">
      <dsp:nvSpPr>
        <dsp:cNvPr id="0" name=""/>
        <dsp:cNvSpPr/>
      </dsp:nvSpPr>
      <dsp:spPr>
        <a:xfrm>
          <a:off x="4879566" y="1531109"/>
          <a:ext cx="506850" cy="50685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7D839-7B14-4C5F-84D0-5611AFAD9516}">
      <dsp:nvSpPr>
        <dsp:cNvPr id="0" name=""/>
        <dsp:cNvSpPr/>
      </dsp:nvSpPr>
      <dsp:spPr>
        <a:xfrm>
          <a:off x="5067608" y="2255716"/>
          <a:ext cx="3458071" cy="2474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69" tIns="0" rIns="0" bIns="0" numCol="1" spcCol="1270" anchor="t" anchorCtr="0">
          <a:noAutofit/>
        </a:bodyPr>
        <a:lstStyle/>
        <a:p>
          <a:pPr marL="0" lvl="0" indent="0" algn="l" defTabSz="800100">
            <a:lnSpc>
              <a:spcPct val="90000"/>
            </a:lnSpc>
            <a:spcBef>
              <a:spcPct val="0"/>
            </a:spcBef>
            <a:spcAft>
              <a:spcPts val="0"/>
            </a:spcAft>
            <a:buNone/>
          </a:pPr>
          <a:r>
            <a:rPr lang="en-GB" sz="1800" kern="1200" dirty="0">
              <a:solidFill>
                <a:schemeClr val="accent1">
                  <a:lumMod val="75000"/>
                </a:schemeClr>
              </a:solidFill>
            </a:rPr>
            <a:t>vers</a:t>
          </a:r>
          <a:endParaRPr lang="en-GB" sz="2800" kern="1200" dirty="0">
            <a:solidFill>
              <a:schemeClr val="accent1">
                <a:lumMod val="75000"/>
              </a:schemeClr>
            </a:solidFill>
          </a:endParaRPr>
        </a:p>
        <a:p>
          <a:pPr marL="0" lvl="0" indent="0" algn="l" defTabSz="800100">
            <a:lnSpc>
              <a:spcPct val="90000"/>
            </a:lnSpc>
            <a:spcBef>
              <a:spcPct val="0"/>
            </a:spcBef>
            <a:spcAft>
              <a:spcPct val="35000"/>
            </a:spcAft>
            <a:buNone/>
          </a:pPr>
          <a:r>
            <a:rPr lang="en-GB" sz="2800" b="1" kern="1200" dirty="0">
              <a:solidFill>
                <a:srgbClr val="C00000"/>
              </a:solidFill>
              <a:effectLst>
                <a:outerShdw blurRad="38100" dist="38100" dir="2700000" algn="tl">
                  <a:srgbClr val="000000">
                    <a:alpha val="43137"/>
                  </a:srgbClr>
                </a:outerShdw>
              </a:effectLst>
            </a:rPr>
            <a:t>POUSSÉE DES INVESTISSEMENTS</a:t>
          </a:r>
          <a:endParaRPr lang="en-US" sz="2800" b="1" kern="1200" dirty="0">
            <a:solidFill>
              <a:srgbClr val="C00000"/>
            </a:solidFill>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GB" sz="2000" kern="1200" dirty="0">
              <a:solidFill>
                <a:schemeClr val="accent1">
                  <a:lumMod val="75000"/>
                </a:schemeClr>
              </a:solidFill>
            </a:rPr>
            <a:t>Investissements d'impact</a:t>
          </a:r>
          <a:endParaRPr lang="en-US" sz="2000" kern="1200" dirty="0">
            <a:solidFill>
              <a:schemeClr val="accent1">
                <a:lumMod val="75000"/>
              </a:schemeClr>
            </a:solidFill>
          </a:endParaRPr>
        </a:p>
        <a:p>
          <a:pPr marL="228600" lvl="1" indent="-228600" algn="l" defTabSz="889000">
            <a:lnSpc>
              <a:spcPct val="90000"/>
            </a:lnSpc>
            <a:spcBef>
              <a:spcPct val="0"/>
            </a:spcBef>
            <a:spcAft>
              <a:spcPct val="15000"/>
            </a:spcAft>
            <a:buChar char="•"/>
          </a:pPr>
          <a:r>
            <a:rPr lang="en-GB" sz="2000" kern="1200" dirty="0">
              <a:solidFill>
                <a:schemeClr val="accent1">
                  <a:lumMod val="75000"/>
                </a:schemeClr>
              </a:solidFill>
            </a:rPr>
            <a:t>Modèles commerciaux axés sur les avantages</a:t>
          </a:r>
          <a:endParaRPr lang="en-US" sz="2000" kern="1200" dirty="0">
            <a:solidFill>
              <a:schemeClr val="accent1">
                <a:lumMod val="75000"/>
              </a:schemeClr>
            </a:solidFill>
          </a:endParaRPr>
        </a:p>
      </dsp:txBody>
      <dsp:txXfrm>
        <a:off x="5067608" y="2255716"/>
        <a:ext cx="3458071" cy="247470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71874-3C85-424A-A778-102CEA3310AA}" type="datetimeFigureOut">
              <a:rPr lang="en-GB" smtClean="0"/>
              <a:t>11/10/2022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test du schéma.</a:t>
            </a:r>
          </a:p>
          <a:p>
            <a:pPr lvl="1"/>
            <a:r>
              <a:rPr lang="it-IT"/>
              <a:t>Deuxième niveau</a:t>
            </a:r>
          </a:p>
          <a:p>
            <a:pPr lvl="2"/>
            <a:r>
              <a:rPr lang="it-IT"/>
              <a:t>Troisième niveau</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39860-CB6A-4D02-B707-61CE865AE6F4}" type="slidenum">
              <a:rPr lang="en-GB" smtClean="0"/>
              <a:t>‹N°›</a:t>
            </a:fld>
            <a:endParaRPr lang="en-GB"/>
          </a:p>
        </p:txBody>
      </p:sp>
    </p:spTree>
    <p:extLst>
      <p:ext uri="{BB962C8B-B14F-4D97-AF65-F5344CB8AC3E}">
        <p14:creationId xmlns:p14="http://schemas.microsoft.com/office/powerpoint/2010/main" val="26898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7166C-150C-223A-AB3B-F3072EF105F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18C18E6B-A9B4-AE0E-992C-16215DEFB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1FC7A52-E390-0945-CD41-BE20321FED67}"/>
              </a:ext>
            </a:extLst>
          </p:cNvPr>
          <p:cNvSpPr>
            <a:spLocks noGrp="1"/>
          </p:cNvSpPr>
          <p:nvPr>
            <p:ph type="dt" sz="half" idx="10"/>
          </p:nvPr>
        </p:nvSpPr>
        <p:spPr/>
        <p:txBody>
          <a:bodyPr/>
          <a:lstStyle/>
          <a:p>
            <a:fld id="{E9274511-4D17-4230-84CD-B298400F38E1}" type="datetime1">
              <a:rPr lang="en-GB" smtClean="0"/>
              <a:t>11/10/2022</a:t>
            </a:fld>
            <a:endParaRPr lang="en-GB"/>
          </a:p>
        </p:txBody>
      </p:sp>
      <p:sp>
        <p:nvSpPr>
          <p:cNvPr id="5" name="Segnaposto piè di pagina 4">
            <a:extLst>
              <a:ext uri="{FF2B5EF4-FFF2-40B4-BE49-F238E27FC236}">
                <a16:creationId xmlns:a16="http://schemas.microsoft.com/office/drawing/2014/main" id="{ED263815-47F0-BE09-12C7-96517452462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5FF395F-C1F0-987A-721F-13A39863EFDD}"/>
              </a:ext>
            </a:extLst>
          </p:cNvPr>
          <p:cNvSpPr>
            <a:spLocks noGrp="1"/>
          </p:cNvSpPr>
          <p:nvPr>
            <p:ph type="sldNum" sz="quarter" idx="12"/>
          </p:nvPr>
        </p:nvSpPr>
        <p:spPr/>
        <p:txBody>
          <a:bodyPr/>
          <a:lstStyle/>
          <a:p>
            <a:fld id="{012EBC71-327D-4FA8-BE06-D6795775A875}" type="slidenum">
              <a:rPr lang="en-GB" smtClean="0"/>
              <a:t>‹N°›</a:t>
            </a:fld>
            <a:endParaRPr lang="en-GB"/>
          </a:p>
        </p:txBody>
      </p:sp>
    </p:spTree>
    <p:extLst>
      <p:ext uri="{BB962C8B-B14F-4D97-AF65-F5344CB8AC3E}">
        <p14:creationId xmlns:p14="http://schemas.microsoft.com/office/powerpoint/2010/main" val="208080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AA839-1EED-6B17-9792-94C33941A46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ACDB912-F34B-8671-78B0-1D893DE96F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84F387F-A4FA-855D-8519-1AF55AE7975B}"/>
              </a:ext>
            </a:extLst>
          </p:cNvPr>
          <p:cNvSpPr>
            <a:spLocks noGrp="1"/>
          </p:cNvSpPr>
          <p:nvPr>
            <p:ph type="dt" sz="half" idx="10"/>
          </p:nvPr>
        </p:nvSpPr>
        <p:spPr/>
        <p:txBody>
          <a:bodyPr/>
          <a:lstStyle/>
          <a:p>
            <a:fld id="{527563B1-BCCE-4A92-8EE5-A9CDEE421BCE}" type="datetime1">
              <a:rPr lang="en-GB" smtClean="0"/>
              <a:t>11/10/2022</a:t>
            </a:fld>
            <a:endParaRPr lang="en-GB"/>
          </a:p>
        </p:txBody>
      </p:sp>
      <p:sp>
        <p:nvSpPr>
          <p:cNvPr id="5" name="Segnaposto piè di pagina 4">
            <a:extLst>
              <a:ext uri="{FF2B5EF4-FFF2-40B4-BE49-F238E27FC236}">
                <a16:creationId xmlns:a16="http://schemas.microsoft.com/office/drawing/2014/main" id="{F1DA2459-B4E1-4D37-DAE9-1BC9AF49CFCB}"/>
              </a:ext>
            </a:extLst>
          </p:cNvPr>
          <p:cNvSpPr>
            <a:spLocks noGrp="1"/>
          </p:cNvSpPr>
          <p:nvPr>
            <p:ph type="ftr" sz="quarter" idx="11"/>
          </p:nvPr>
        </p:nvSpPr>
        <p:spPr/>
        <p:txBody>
          <a:bodyPr/>
          <a:lstStyle/>
          <a:p>
            <a:endParaRPr lang="en-GB" dirty="0"/>
          </a:p>
        </p:txBody>
      </p:sp>
      <p:sp>
        <p:nvSpPr>
          <p:cNvPr id="6" name="Segnaposto numero diapositiva 5">
            <a:extLst>
              <a:ext uri="{FF2B5EF4-FFF2-40B4-BE49-F238E27FC236}">
                <a16:creationId xmlns:a16="http://schemas.microsoft.com/office/drawing/2014/main" id="{4CB12063-FF1F-F46B-9529-4B63D306DFF2}"/>
              </a:ext>
            </a:extLst>
          </p:cNvPr>
          <p:cNvSpPr>
            <a:spLocks noGrp="1"/>
          </p:cNvSpPr>
          <p:nvPr>
            <p:ph type="sldNum" sz="quarter" idx="12"/>
          </p:nvPr>
        </p:nvSpPr>
        <p:spPr/>
        <p:txBody>
          <a:bodyPr/>
          <a:lstStyle/>
          <a:p>
            <a:fld id="{012EBC71-327D-4FA8-BE06-D6795775A875}" type="slidenum">
              <a:rPr lang="en-GB" smtClean="0"/>
              <a:t>‹N°›</a:t>
            </a:fld>
            <a:endParaRPr lang="en-GB"/>
          </a:p>
        </p:txBody>
      </p:sp>
      <p:pic>
        <p:nvPicPr>
          <p:cNvPr id="8" name="Image 7">
            <a:extLst>
              <a:ext uri="{FF2B5EF4-FFF2-40B4-BE49-F238E27FC236}">
                <a16:creationId xmlns:a16="http://schemas.microsoft.com/office/drawing/2014/main" id="{97273129-FC36-EE77-B76B-9E97024A580A}"/>
              </a:ext>
            </a:extLst>
          </p:cNvPr>
          <p:cNvPicPr>
            <a:picLocks noChangeAspect="1"/>
          </p:cNvPicPr>
          <p:nvPr userDrawn="1"/>
        </p:nvPicPr>
        <p:blipFill>
          <a:blip r:embed="rId2"/>
          <a:stretch>
            <a:fillRect/>
          </a:stretch>
        </p:blipFill>
        <p:spPr>
          <a:xfrm>
            <a:off x="0" y="5715000"/>
            <a:ext cx="12192000" cy="1143000"/>
          </a:xfrm>
          <a:prstGeom prst="rect">
            <a:avLst/>
          </a:prstGeom>
        </p:spPr>
      </p:pic>
      <p:pic>
        <p:nvPicPr>
          <p:cNvPr id="9" name="Image 8">
            <a:extLst>
              <a:ext uri="{FF2B5EF4-FFF2-40B4-BE49-F238E27FC236}">
                <a16:creationId xmlns:a16="http://schemas.microsoft.com/office/drawing/2014/main" id="{C943E679-E087-6C0C-BE46-68543042CC1B}"/>
              </a:ext>
            </a:extLst>
          </p:cNvPr>
          <p:cNvPicPr>
            <a:picLocks noChangeAspect="1"/>
          </p:cNvPicPr>
          <p:nvPr userDrawn="1"/>
        </p:nvPicPr>
        <p:blipFill>
          <a:blip r:embed="rId3"/>
          <a:stretch>
            <a:fillRect/>
          </a:stretch>
        </p:blipFill>
        <p:spPr>
          <a:xfrm>
            <a:off x="9962477" y="114820"/>
            <a:ext cx="2125433" cy="942455"/>
          </a:xfrm>
          <a:prstGeom prst="rect">
            <a:avLst/>
          </a:prstGeom>
        </p:spPr>
      </p:pic>
    </p:spTree>
    <p:extLst>
      <p:ext uri="{BB962C8B-B14F-4D97-AF65-F5344CB8AC3E}">
        <p14:creationId xmlns:p14="http://schemas.microsoft.com/office/powerpoint/2010/main" val="1000290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415912-95E7-24DE-1834-5692E7BD1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Cliquez pour modifier le style du titre du schéma.</a:t>
            </a:r>
            <a:endParaRPr lang="en-GB"/>
          </a:p>
        </p:txBody>
      </p:sp>
      <p:sp>
        <p:nvSpPr>
          <p:cNvPr id="3" name="Segnaposto testo 2">
            <a:extLst>
              <a:ext uri="{FF2B5EF4-FFF2-40B4-BE49-F238E27FC236}">
                <a16:creationId xmlns:a16="http://schemas.microsoft.com/office/drawing/2014/main" id="{6B592450-13FF-126B-FA44-C23E978FC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Cliquez pour modifier les éléments du test du schéma.</a:t>
            </a:r>
          </a:p>
          <a:p>
            <a:pPr lvl="1"/>
            <a:r>
              <a:rPr lang="it-IT"/>
              <a:t>Deuxième niveau</a:t>
            </a:r>
          </a:p>
          <a:p>
            <a:pPr lvl="2"/>
            <a:r>
              <a:rPr lang="it-IT"/>
              <a:t>Troisième niveau</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96274FD-DF4A-7990-16A0-4D485E7C2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ABC45-005E-409A-A7B0-42C767487ECE}" type="datetime1">
              <a:rPr lang="en-GB" smtClean="0"/>
              <a:t>11/10/2022</a:t>
            </a:fld>
            <a:endParaRPr lang="en-GB"/>
          </a:p>
        </p:txBody>
      </p:sp>
      <p:sp>
        <p:nvSpPr>
          <p:cNvPr id="5" name="Segnaposto piè di pagina 4">
            <a:extLst>
              <a:ext uri="{FF2B5EF4-FFF2-40B4-BE49-F238E27FC236}">
                <a16:creationId xmlns:a16="http://schemas.microsoft.com/office/drawing/2014/main" id="{5F32DDE1-2965-0156-00A5-82498078CF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E12C718C-0BE6-F18A-187E-2A4ECCDE0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BC71-327D-4FA8-BE06-D6795775A875}" type="slidenum">
              <a:rPr lang="en-GB" smtClean="0"/>
              <a:t>‹N°›</a:t>
            </a:fld>
            <a:endParaRPr lang="en-GB"/>
          </a:p>
        </p:txBody>
      </p:sp>
    </p:spTree>
    <p:extLst>
      <p:ext uri="{BB962C8B-B14F-4D97-AF65-F5344CB8AC3E}">
        <p14:creationId xmlns:p14="http://schemas.microsoft.com/office/powerpoint/2010/main" val="289562748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microsoft.com/office/2007/relationships/hdphoto" Target="../media/hdphoto2.wdp"/><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F96CF-C31D-6C19-CEEA-AFEFC4BE0C0E}"/>
              </a:ext>
            </a:extLst>
          </p:cNvPr>
          <p:cNvSpPr>
            <a:spLocks noGrp="1"/>
          </p:cNvSpPr>
          <p:nvPr>
            <p:ph type="title"/>
          </p:nvPr>
        </p:nvSpPr>
        <p:spPr/>
        <p:txBody>
          <a:bodyPr/>
          <a:lstStyle/>
          <a:p>
            <a:endParaRPr lang="fr-GN"/>
          </a:p>
        </p:txBody>
      </p:sp>
      <p:sp>
        <p:nvSpPr>
          <p:cNvPr id="3" name="Espace réservé du contenu 2">
            <a:extLst>
              <a:ext uri="{FF2B5EF4-FFF2-40B4-BE49-F238E27FC236}">
                <a16:creationId xmlns:a16="http://schemas.microsoft.com/office/drawing/2014/main" id="{B0B2D13D-3346-C9CD-BAC1-6B0CD287265D}"/>
              </a:ext>
            </a:extLst>
          </p:cNvPr>
          <p:cNvSpPr>
            <a:spLocks noGrp="1"/>
          </p:cNvSpPr>
          <p:nvPr>
            <p:ph idx="1"/>
          </p:nvPr>
        </p:nvSpPr>
        <p:spPr/>
        <p:txBody>
          <a:bodyPr/>
          <a:lstStyle/>
          <a:p>
            <a:endParaRPr lang="fr-GN"/>
          </a:p>
        </p:txBody>
      </p:sp>
      <p:sp>
        <p:nvSpPr>
          <p:cNvPr id="4" name="Espace réservé du pied de page 3">
            <a:extLst>
              <a:ext uri="{FF2B5EF4-FFF2-40B4-BE49-F238E27FC236}">
                <a16:creationId xmlns:a16="http://schemas.microsoft.com/office/drawing/2014/main" id="{EDDB9D29-0859-2E26-2A96-724D823A63F1}"/>
              </a:ext>
            </a:extLst>
          </p:cNvPr>
          <p:cNvSpPr>
            <a:spLocks noGrp="1"/>
          </p:cNvSpPr>
          <p:nvPr>
            <p:ph type="ftr" sz="quarter" idx="11"/>
          </p:nvPr>
        </p:nvSpPr>
        <p:spPr/>
        <p:txBody>
          <a:bodyPr/>
          <a:lstStyle/>
          <a:p>
            <a:endParaRPr lang="en-GB" dirty="0"/>
          </a:p>
        </p:txBody>
      </p:sp>
      <p:sp>
        <p:nvSpPr>
          <p:cNvPr id="5" name="Espace réservé du numéro de diapositive 4">
            <a:extLst>
              <a:ext uri="{FF2B5EF4-FFF2-40B4-BE49-F238E27FC236}">
                <a16:creationId xmlns:a16="http://schemas.microsoft.com/office/drawing/2014/main" id="{571FEE21-CB46-6F25-776A-4D626BA44DE7}"/>
              </a:ext>
            </a:extLst>
          </p:cNvPr>
          <p:cNvSpPr>
            <a:spLocks noGrp="1"/>
          </p:cNvSpPr>
          <p:nvPr>
            <p:ph type="sldNum" sz="quarter" idx="12"/>
          </p:nvPr>
        </p:nvSpPr>
        <p:spPr/>
        <p:txBody>
          <a:bodyPr/>
          <a:lstStyle/>
          <a:p>
            <a:fld id="{012EBC71-327D-4FA8-BE06-D6795775A875}" type="slidenum">
              <a:rPr lang="en-GB" smtClean="0"/>
              <a:t>1</a:t>
            </a:fld>
            <a:endParaRPr lang="en-GB"/>
          </a:p>
        </p:txBody>
      </p:sp>
      <p:pic>
        <p:nvPicPr>
          <p:cNvPr id="6" name="Image 5">
            <a:extLst>
              <a:ext uri="{FF2B5EF4-FFF2-40B4-BE49-F238E27FC236}">
                <a16:creationId xmlns:a16="http://schemas.microsoft.com/office/drawing/2014/main" id="{BA2033D2-B74F-BE11-EDE6-D0586EE8E5F6}"/>
              </a:ext>
            </a:extLst>
          </p:cNvPr>
          <p:cNvPicPr>
            <a:picLocks noChangeAspect="1"/>
          </p:cNvPicPr>
          <p:nvPr/>
        </p:nvPicPr>
        <p:blipFill>
          <a:blip r:embed="rId2"/>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5F63EC91-3D55-B059-A9C1-47D4798EF8F2}"/>
              </a:ext>
            </a:extLst>
          </p:cNvPr>
          <p:cNvSpPr txBox="1"/>
          <p:nvPr/>
        </p:nvSpPr>
        <p:spPr>
          <a:xfrm>
            <a:off x="566057" y="4811486"/>
            <a:ext cx="2960914" cy="1169551"/>
          </a:xfrm>
          <a:prstGeom prst="rect">
            <a:avLst/>
          </a:prstGeom>
          <a:noFill/>
        </p:spPr>
        <p:txBody>
          <a:bodyPr wrap="square" rtlCol="0">
            <a:spAutoFit/>
          </a:bodyPr>
          <a:lstStyle/>
          <a:p>
            <a:r>
              <a:rPr lang="en-GB" sz="1600" dirty="0">
                <a:solidFill>
                  <a:schemeClr val="accent1">
                    <a:lumMod val="75000"/>
                  </a:schemeClr>
                </a:solidFill>
              </a:rPr>
              <a:t>AREI phase 2 : </a:t>
            </a:r>
          </a:p>
          <a:p>
            <a:r>
              <a:rPr lang="en-GB" sz="1800" b="1" dirty="0">
                <a:solidFill>
                  <a:schemeClr val="accent2"/>
                </a:solidFill>
              </a:rPr>
              <a:t>DE-</a:t>
            </a:r>
            <a:r>
              <a:rPr lang="en-GB" sz="1800" b="1" dirty="0" err="1">
                <a:solidFill>
                  <a:schemeClr val="accent2"/>
                </a:solidFill>
              </a:rPr>
              <a:t>risquer</a:t>
            </a:r>
            <a:r>
              <a:rPr lang="en-GB" sz="1800" b="1" dirty="0">
                <a:solidFill>
                  <a:schemeClr val="accent2"/>
                </a:solidFill>
              </a:rPr>
              <a:t> et le secteur privé </a:t>
            </a:r>
          </a:p>
          <a:p>
            <a:endParaRPr lang="fr-GN" dirty="0"/>
          </a:p>
          <a:p>
            <a:r>
              <a:rPr lang="fr-GN" dirty="0">
                <a:solidFill>
                  <a:schemeClr val="accent1">
                    <a:lumMod val="75000"/>
                  </a:schemeClr>
                </a:solidFill>
              </a:rPr>
              <a:t>Dr. Roberto Ridolfi</a:t>
            </a:r>
          </a:p>
        </p:txBody>
      </p:sp>
    </p:spTree>
    <p:extLst>
      <p:ext uri="{BB962C8B-B14F-4D97-AF65-F5344CB8AC3E}">
        <p14:creationId xmlns:p14="http://schemas.microsoft.com/office/powerpoint/2010/main" val="359437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840" y="1330960"/>
            <a:ext cx="3619966" cy="359728"/>
          </a:xfrm>
        </p:spPr>
        <p:txBody>
          <a:bodyPr>
            <a:normAutofit fontScale="90000"/>
          </a:bodyPr>
          <a:lstStyle/>
          <a:p>
            <a:pPr algn="r"/>
            <a:r>
              <a:rPr lang="en-GB" sz="2000" dirty="0"/>
              <a:t>INVESTISSEMENTS DURABLES</a:t>
            </a:r>
            <a:endParaRPr lang="en-US" sz="2000" dirty="0"/>
          </a:p>
        </p:txBody>
      </p:sp>
      <p:sp>
        <p:nvSpPr>
          <p:cNvPr id="3" name="Content Placeholder 2"/>
          <p:cNvSpPr>
            <a:spLocks noGrp="1"/>
          </p:cNvSpPr>
          <p:nvPr>
            <p:ph idx="1"/>
          </p:nvPr>
        </p:nvSpPr>
        <p:spPr>
          <a:xfrm>
            <a:off x="8102" y="1690688"/>
            <a:ext cx="4692805" cy="2634862"/>
          </a:xfrm>
        </p:spPr>
        <p:txBody>
          <a:bodyPr>
            <a:normAutofit fontScale="85000" lnSpcReduction="20000"/>
          </a:bodyPr>
          <a:lstStyle/>
          <a:p>
            <a:pPr marL="0" indent="0" algn="just">
              <a:buNone/>
            </a:pPr>
            <a:r>
              <a:rPr lang="en-US" dirty="0">
                <a:solidFill>
                  <a:schemeClr val="accent1">
                    <a:lumMod val="75000"/>
                  </a:schemeClr>
                </a:solidFill>
              </a:rPr>
              <a:t>Le </a:t>
            </a:r>
            <a:r>
              <a:rPr lang="en-US" b="1" cap="small" dirty="0">
                <a:solidFill>
                  <a:srgbClr val="C00000"/>
                </a:solidFill>
                <a:effectLst>
                  <a:outerShdw blurRad="38100" dist="38100" dir="2700000" algn="tl">
                    <a:srgbClr val="000000">
                      <a:alpha val="43137"/>
                    </a:srgbClr>
                  </a:outerShdw>
                </a:effectLst>
              </a:rPr>
              <a:t>développement d'un nouvel écosystème </a:t>
            </a:r>
            <a:r>
              <a:rPr lang="en-US" dirty="0">
                <a:solidFill>
                  <a:schemeClr val="accent1">
                    <a:lumMod val="75000"/>
                  </a:schemeClr>
                </a:solidFill>
              </a:rPr>
              <a:t>est nécessaire ; la politique seule ne sera pas suffisante.</a:t>
            </a:r>
          </a:p>
          <a:p>
            <a:pPr marL="0" indent="0" algn="just">
              <a:buNone/>
            </a:pPr>
            <a:endParaRPr lang="en-GB" dirty="0"/>
          </a:p>
          <a:p>
            <a:pPr marL="0" indent="0" algn="just">
              <a:buNone/>
            </a:pPr>
            <a:r>
              <a:rPr lang="en-US" sz="2400" dirty="0">
                <a:solidFill>
                  <a:schemeClr val="accent1">
                    <a:lumMod val="75000"/>
                  </a:schemeClr>
                </a:solidFill>
                <a:cs typeface="Arial" panose="020B0604020202020204" pitchFamily="34" charset="0"/>
              </a:rPr>
              <a:t>Le rôle central des institutions financières et des banques commerciales est crucial pour renforcer les investissements durables.</a:t>
            </a:r>
          </a:p>
        </p:txBody>
      </p:sp>
      <p:graphicFrame>
        <p:nvGraphicFramePr>
          <p:cNvPr id="4" name="Diagram 3"/>
          <p:cNvGraphicFramePr/>
          <p:nvPr>
            <p:extLst>
              <p:ext uri="{D42A27DB-BD31-4B8C-83A1-F6EECF244321}">
                <p14:modId xmlns:p14="http://schemas.microsoft.com/office/powerpoint/2010/main" val="3488854748"/>
              </p:ext>
            </p:extLst>
          </p:nvPr>
        </p:nvGraphicFramePr>
        <p:xfrm>
          <a:off x="2883523" y="1134250"/>
          <a:ext cx="8829907" cy="527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nk"/>
          <p:cNvPicPr>
            <a:picLocks noChangeAspect="1"/>
          </p:cNvPicPr>
          <p:nvPr/>
        </p:nvPicPr>
        <p:blipFill>
          <a:blip r:embed="rId7" cstate="hq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78570" y="4627312"/>
            <a:ext cx="1173514" cy="1080000"/>
          </a:xfrm>
          <a:prstGeom prst="rect">
            <a:avLst/>
          </a:prstGeom>
        </p:spPr>
      </p:pic>
      <p:pic>
        <p:nvPicPr>
          <p:cNvPr id="6" name="Picture 5" descr="Money Bag Bank Robbery Hand · Free vector graphic on Pixabay"/>
          <p:cNvPicPr>
            <a:picLocks noChangeAspect="1"/>
          </p:cNvPicPr>
          <p:nvPr/>
        </p:nvPicPr>
        <p:blipFill>
          <a:blip r:embed="rId9" cstate="hq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891285" y="4734312"/>
            <a:ext cx="926438" cy="1080000"/>
          </a:xfrm>
          <a:prstGeom prst="rect">
            <a:avLst/>
          </a:prstGeom>
        </p:spPr>
      </p:pic>
      <p:sp>
        <p:nvSpPr>
          <p:cNvPr id="7" name="Title 1">
            <a:extLst>
              <a:ext uri="{FF2B5EF4-FFF2-40B4-BE49-F238E27FC236}">
                <a16:creationId xmlns:a16="http://schemas.microsoft.com/office/drawing/2014/main" id="{AEF0215F-C324-4F50-8C47-930D0C5DDC6E}"/>
              </a:ext>
            </a:extLst>
          </p:cNvPr>
          <p:cNvSpPr txBox="1">
            <a:spLocks/>
          </p:cNvSpPr>
          <p:nvPr/>
        </p:nvSpPr>
        <p:spPr>
          <a:xfrm>
            <a:off x="85386" y="359685"/>
            <a:ext cx="10515600" cy="1052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icrosoft Sans Serif"/>
              <a:ea typeface="Microsoft Sans Serif"/>
              <a:cs typeface="+mj-cs"/>
            </a:endParaRPr>
          </a:p>
        </p:txBody>
      </p:sp>
      <p:sp>
        <p:nvSpPr>
          <p:cNvPr id="9" name="CasellaDiTesto 8">
            <a:extLst>
              <a:ext uri="{FF2B5EF4-FFF2-40B4-BE49-F238E27FC236}">
                <a16:creationId xmlns:a16="http://schemas.microsoft.com/office/drawing/2014/main" id="{117F28CE-CF56-41CC-50BA-935B5F0BD77B}"/>
              </a:ext>
            </a:extLst>
          </p:cNvPr>
          <p:cNvSpPr txBox="1"/>
          <p:nvPr/>
        </p:nvSpPr>
        <p:spPr>
          <a:xfrm>
            <a:off x="403980" y="253742"/>
            <a:ext cx="6809620" cy="1077218"/>
          </a:xfrm>
          <a:prstGeom prst="rect">
            <a:avLst/>
          </a:prstGeom>
          <a:noFill/>
        </p:spPr>
        <p:txBody>
          <a:bodyPr wrap="square">
            <a:spAutoFit/>
          </a:bodyPr>
          <a:lstStyle/>
          <a:p>
            <a:r>
              <a:rPr kumimoji="0" lang="en-GB" sz="3200" b="1" i="0" u="none" strike="noStrike" kern="1200" cap="none" spc="0" normalizeH="0" baseline="0" noProof="0" dirty="0">
                <a:ln>
                  <a:noFill/>
                </a:ln>
                <a:solidFill>
                  <a:schemeClr val="accent2"/>
                </a:solidFill>
                <a:effectLst/>
                <a:uLnTx/>
                <a:uFillTx/>
                <a:latin typeface="Calibri Light" panose="020F0302020204030204"/>
                <a:ea typeface="+mj-ea"/>
                <a:cs typeface="+mj-cs"/>
              </a:rPr>
              <a:t>AREI phase 2 : Éléments pour une stratégie : le </a:t>
            </a:r>
            <a:r>
              <a:rPr lang="en-GB" sz="3200" b="1" dirty="0">
                <a:solidFill>
                  <a:schemeClr val="accent2"/>
                </a:solidFill>
                <a:latin typeface="Calibri Light" panose="020F0302020204030204"/>
                <a:ea typeface="+mj-ea"/>
                <a:cs typeface="+mj-cs"/>
              </a:rPr>
              <a:t>secteur privé sur la finance durable</a:t>
            </a:r>
            <a:endParaRPr lang="en-GB" b="1" dirty="0">
              <a:solidFill>
                <a:schemeClr val="accent2"/>
              </a:solidFill>
            </a:endParaRPr>
          </a:p>
        </p:txBody>
      </p:sp>
    </p:spTree>
    <p:extLst>
      <p:ext uri="{BB962C8B-B14F-4D97-AF65-F5344CB8AC3E}">
        <p14:creationId xmlns:p14="http://schemas.microsoft.com/office/powerpoint/2010/main" val="926255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graphicEl>
                                              <a:dgm id="{3158DCC3-C559-4676-9891-8B1A830CC990}"/>
                                            </p:graphicEl>
                                          </p:spTgt>
                                        </p:tgtEl>
                                        <p:attrNameLst>
                                          <p:attrName>style.visibility</p:attrName>
                                        </p:attrNameLst>
                                      </p:cBhvr>
                                      <p:to>
                                        <p:strVal val="visible"/>
                                      </p:to>
                                    </p:set>
                                    <p:animEffect transition="in" filter="wipe(down)">
                                      <p:cBhvr>
                                        <p:cTn id="13" dur="500"/>
                                        <p:tgtEl>
                                          <p:spTgt spid="4">
                                            <p:graphicEl>
                                              <a:dgm id="{3158DCC3-C559-4676-9891-8B1A830CC99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graphicEl>
                                              <a:dgm id="{97F1B480-47AC-4CC6-ACEE-E24C200A408B}"/>
                                            </p:graphicEl>
                                          </p:spTgt>
                                        </p:tgtEl>
                                        <p:attrNameLst>
                                          <p:attrName>style.visibility</p:attrName>
                                        </p:attrNameLst>
                                      </p:cBhvr>
                                      <p:to>
                                        <p:strVal val="visible"/>
                                      </p:to>
                                    </p:set>
                                    <p:animEffect transition="in" filter="wipe(down)">
                                      <p:cBhvr>
                                        <p:cTn id="18" dur="500"/>
                                        <p:tgtEl>
                                          <p:spTgt spid="4">
                                            <p:graphicEl>
                                              <a:dgm id="{97F1B480-47AC-4CC6-ACEE-E24C200A408B}"/>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graphicEl>
                                              <a:dgm id="{9942523A-ABFA-4566-8D9E-0B7876AF89A0}"/>
                                            </p:graphicEl>
                                          </p:spTgt>
                                        </p:tgtEl>
                                        <p:attrNameLst>
                                          <p:attrName>style.visibility</p:attrName>
                                        </p:attrNameLst>
                                      </p:cBhvr>
                                      <p:to>
                                        <p:strVal val="visible"/>
                                      </p:to>
                                    </p:set>
                                    <p:animEffect transition="in" filter="wipe(down)">
                                      <p:cBhvr>
                                        <p:cTn id="21" dur="500"/>
                                        <p:tgtEl>
                                          <p:spTgt spid="4">
                                            <p:graphicEl>
                                              <a:dgm id="{9942523A-ABFA-4566-8D9E-0B7876AF89A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36CF5B19-4F39-4BED-90BA-D2DB7A7C4366}"/>
                                            </p:graphicEl>
                                          </p:spTgt>
                                        </p:tgtEl>
                                        <p:attrNameLst>
                                          <p:attrName>style.visibility</p:attrName>
                                        </p:attrNameLst>
                                      </p:cBhvr>
                                      <p:to>
                                        <p:strVal val="visible"/>
                                      </p:to>
                                    </p:set>
                                    <p:animEffect transition="in" filter="wipe(down)">
                                      <p:cBhvr>
                                        <p:cTn id="26" dur="500"/>
                                        <p:tgtEl>
                                          <p:spTgt spid="4">
                                            <p:graphicEl>
                                              <a:dgm id="{36CF5B19-4F39-4BED-90BA-D2DB7A7C4366}"/>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graphicEl>
                                              <a:dgm id="{6247D839-7B14-4C5F-84D0-5611AFAD9516}"/>
                                            </p:graphicEl>
                                          </p:spTgt>
                                        </p:tgtEl>
                                        <p:attrNameLst>
                                          <p:attrName>style.visibility</p:attrName>
                                        </p:attrNameLst>
                                      </p:cBhvr>
                                      <p:to>
                                        <p:strVal val="visible"/>
                                      </p:to>
                                    </p:set>
                                    <p:animEffect transition="in" filter="wipe(down)">
                                      <p:cBhvr>
                                        <p:cTn id="29" dur="500"/>
                                        <p:tgtEl>
                                          <p:spTgt spid="4">
                                            <p:graphicEl>
                                              <a:dgm id="{6247D839-7B14-4C5F-84D0-5611AFAD951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p:txBody>
          <a:bodyPr>
            <a:normAutofit fontScale="90000"/>
          </a:bodyPr>
          <a:lstStyle/>
          <a:p>
            <a:pPr marL="457200" indent="457200">
              <a:lnSpc>
                <a:spcPct val="107000"/>
              </a:lnSpc>
              <a:spcAft>
                <a:spcPts val="800"/>
              </a:spcAft>
            </a:pPr>
            <a:r>
              <a:rPr lang="en-GB" sz="4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Risques liés au cadre institutionnel des pays </a:t>
            </a:r>
            <a:br>
              <a:rPr lang="en-GB" sz="3600" b="1" dirty="0">
                <a:solidFill>
                  <a:schemeClr val="accent2"/>
                </a:solidFill>
                <a:effectLst/>
                <a:latin typeface="Calibri" panose="020F0502020204030204" pitchFamily="34" charset="0"/>
                <a:ea typeface="Calibri" panose="020F0502020204030204" pitchFamily="34" charset="0"/>
                <a:cs typeface="Arial" panose="020B0604020202020204" pitchFamily="34" charset="0"/>
              </a:rPr>
            </a:br>
            <a:endParaRPr lang="en-GB" b="1"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a:xfrm>
            <a:off x="838200" y="1209040"/>
            <a:ext cx="10515600" cy="4967923"/>
          </a:xfrm>
        </p:spPr>
        <p:txBody>
          <a:bodyPr>
            <a:normAutofit fontScale="62500" lnSpcReduction="20000"/>
          </a:bodyPr>
          <a:lstStyle/>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 diversité des pays et les différentes structures et approches politiques font qu'il est difficile de proposer un cadre unique. Cependant, il existe des aspects communs et fondamentaux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aux gouvernements et aux institutions publiques d'afficher un engagement fort et à long terme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en faveur de l'avancement des solutions d'énergie renouvelable et des réformes nécessaires de la politique énergétique.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le cadre juridique et réglementaire national doit être stable, clair et transparent</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en évitant les changements rétroactifs qui auraient un impact sur la stabilité des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projets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des modèles commerciaux.</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des méthodologies de planification énergétique cohérentes et fiables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fondées sur les capacités techniques, pour soutenir un bouquet énergétique approprié et assurer la prévisibilité des choix stratégiques du pays.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des organismes de régulation de l'énergie indépendants et compétents,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responsables de la bonne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gouvernance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des marchés de l'électricité et de leur mise en œuvre (c'est-à-dire des règles du marché, de la délivrance des licences, des codes de réseau, etc.)</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les institutions de planification énergétique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qui se consacrent à l'identification des investissements nécessaires pour répondre à la demande prévue au moindre coût.</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fld id="{012EBC71-327D-4FA8-BE06-D6795775A875}" type="slidenum">
              <a:rPr lang="en-GB" smtClean="0"/>
              <a:t>11</a:t>
            </a:fld>
            <a:endParaRPr lang="en-GB"/>
          </a:p>
        </p:txBody>
      </p:sp>
    </p:spTree>
    <p:extLst>
      <p:ext uri="{BB962C8B-B14F-4D97-AF65-F5344CB8AC3E}">
        <p14:creationId xmlns:p14="http://schemas.microsoft.com/office/powerpoint/2010/main" val="3648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73760" y="83128"/>
            <a:ext cx="10480040" cy="365125"/>
          </a:xfrm>
        </p:spPr>
        <p:txBody>
          <a:bodyPr>
            <a:normAutofit fontScale="90000"/>
          </a:bodyPr>
          <a:lstStyle/>
          <a:p>
            <a:pPr marL="342900" lvl="0" indent="-342900">
              <a:lnSpc>
                <a:spcPct val="107000"/>
              </a:lnSpc>
              <a:spcAft>
                <a:spcPts val="800"/>
              </a:spcAft>
            </a:pPr>
            <a:r>
              <a:rPr lang="it-IT" sz="1800" dirty="0"/>
              <a:t>AREI </a:t>
            </a:r>
            <a:r>
              <a:rPr lang="it-IT" sz="1800" dirty="0" err="1"/>
              <a:t>a réalisé </a:t>
            </a:r>
            <a:r>
              <a:rPr lang="it-IT" sz="1800" dirty="0"/>
              <a:t>une étude en MAI 21 sur l'</a:t>
            </a:r>
            <a:r>
              <a:rPr lang="it-IT" sz="1800" dirty="0" err="1"/>
              <a:t>adoption des </a:t>
            </a:r>
            <a:r>
              <a:rPr lang="it-IT" sz="1800" dirty="0"/>
              <a:t>politiques (politiques générales sur les énergies renouvelables</a:t>
            </a:r>
            <a:r>
              <a:rPr lang="it-IT" sz="1800" dirty="0" err="1"/>
              <a:t>, pas </a:t>
            </a:r>
            <a:r>
              <a:rPr lang="it-IT" sz="1800" dirty="0"/>
              <a:t>pour les investissements du </a:t>
            </a:r>
            <a:r>
              <a:rPr lang="it-IT" sz="1800" dirty="0" err="1"/>
              <a:t>secteur </a:t>
            </a:r>
            <a:r>
              <a:rPr lang="it-IT" sz="1800" dirty="0"/>
              <a:t>privé).  </a:t>
            </a:r>
            <a:endParaRPr lang="en-GB" sz="1800" dirty="0"/>
          </a:p>
        </p:txBody>
      </p:sp>
      <p:graphicFrame>
        <p:nvGraphicFramePr>
          <p:cNvPr id="4" name="Espace réservé du contenu 3">
            <a:extLst>
              <a:ext uri="{FF2B5EF4-FFF2-40B4-BE49-F238E27FC236}">
                <a16:creationId xmlns:a16="http://schemas.microsoft.com/office/drawing/2014/main" id="{A5B59B17-093D-0BBB-FAE5-70A02A65C87E}"/>
              </a:ext>
            </a:extLst>
          </p:cNvPr>
          <p:cNvGraphicFramePr>
            <a:graphicFrameLocks noGrp="1"/>
          </p:cNvGraphicFramePr>
          <p:nvPr>
            <p:ph idx="1"/>
            <p:extLst>
              <p:ext uri="{D42A27DB-BD31-4B8C-83A1-F6EECF244321}">
                <p14:modId xmlns:p14="http://schemas.microsoft.com/office/powerpoint/2010/main" val="2917832364"/>
              </p:ext>
            </p:extLst>
          </p:nvPr>
        </p:nvGraphicFramePr>
        <p:xfrm>
          <a:off x="685799" y="852836"/>
          <a:ext cx="9247909" cy="5319364"/>
        </p:xfrm>
        <a:graphic>
          <a:graphicData uri="http://schemas.openxmlformats.org/drawingml/2006/table">
            <a:tbl>
              <a:tblPr firstRow="1" firstCol="1" bandRow="1">
                <a:tableStyleId>{5C22544A-7EE6-4342-B048-85BDC9FD1C3A}</a:tableStyleId>
              </a:tblPr>
              <a:tblGrid>
                <a:gridCol w="1495619">
                  <a:extLst>
                    <a:ext uri="{9D8B030D-6E8A-4147-A177-3AD203B41FA5}">
                      <a16:colId xmlns:a16="http://schemas.microsoft.com/office/drawing/2014/main" val="2811953183"/>
                    </a:ext>
                  </a:extLst>
                </a:gridCol>
                <a:gridCol w="3810952">
                  <a:extLst>
                    <a:ext uri="{9D8B030D-6E8A-4147-A177-3AD203B41FA5}">
                      <a16:colId xmlns:a16="http://schemas.microsoft.com/office/drawing/2014/main" val="2609942001"/>
                    </a:ext>
                  </a:extLst>
                </a:gridCol>
                <a:gridCol w="3941338">
                  <a:extLst>
                    <a:ext uri="{9D8B030D-6E8A-4147-A177-3AD203B41FA5}">
                      <a16:colId xmlns:a16="http://schemas.microsoft.com/office/drawing/2014/main" val="1331055008"/>
                    </a:ext>
                  </a:extLst>
                </a:gridCol>
              </a:tblGrid>
              <a:tr h="483035">
                <a:tc gridSpan="3">
                  <a:txBody>
                    <a:bodyPr/>
                    <a:lstStyle/>
                    <a:p>
                      <a:pPr algn="ctr">
                        <a:lnSpc>
                          <a:spcPct val="107000"/>
                        </a:lnSpc>
                        <a:spcAft>
                          <a:spcPts val="800"/>
                        </a:spcAft>
                      </a:pPr>
                      <a:r>
                        <a:rPr lang="fr-FR" sz="1000">
                          <a:effectLst/>
                        </a:rPr>
                        <a:t>Tableau</a:t>
                      </a:r>
                      <a:endParaRPr lang="fr-GN" sz="1100">
                        <a:effectLst/>
                      </a:endParaRPr>
                    </a:p>
                    <a:p>
                      <a:pPr algn="ctr">
                        <a:lnSpc>
                          <a:spcPct val="107000"/>
                        </a:lnSpc>
                        <a:spcAft>
                          <a:spcPts val="800"/>
                        </a:spcAft>
                      </a:pPr>
                      <a:r>
                        <a:rPr lang="fr-FR" sz="1000">
                          <a:effectLst/>
                        </a:rPr>
                        <a:t>Adoption de politiques en matière d'énergies renouvelables et d'efficacité énergétique par les pays africains</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fr-GN"/>
                    </a:p>
                  </a:txBody>
                  <a:tcPr/>
                </a:tc>
                <a:tc hMerge="1">
                  <a:txBody>
                    <a:bodyPr/>
                    <a:lstStyle/>
                    <a:p>
                      <a:endParaRPr lang="fr-GN"/>
                    </a:p>
                  </a:txBody>
                  <a:tcPr/>
                </a:tc>
                <a:extLst>
                  <a:ext uri="{0D108BD9-81ED-4DB2-BD59-A6C34878D82A}">
                    <a16:rowId xmlns:a16="http://schemas.microsoft.com/office/drawing/2014/main" val="3910252795"/>
                  </a:ext>
                </a:extLst>
              </a:tr>
              <a:tr h="769194">
                <a:tc>
                  <a:txBody>
                    <a:bodyPr/>
                    <a:lstStyle/>
                    <a:p>
                      <a:pPr algn="ctr">
                        <a:lnSpc>
                          <a:spcPct val="107000"/>
                        </a:lnSpc>
                        <a:spcAft>
                          <a:spcPts val="800"/>
                        </a:spcAft>
                      </a:pPr>
                      <a:r>
                        <a:rPr lang="fr-FR" sz="1000">
                          <a:effectLst/>
                        </a:rPr>
                        <a:t> </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1000">
                          <a:effectLst/>
                        </a:rPr>
                        <a:t>Pays où les politiques en matière d'ER/EE sont très répandues</a:t>
                      </a:r>
                      <a:endParaRPr lang="fr-GN" sz="1100">
                        <a:effectLst/>
                      </a:endParaRPr>
                    </a:p>
                    <a:p>
                      <a:pPr algn="ctr">
                        <a:lnSpc>
                          <a:spcPct val="107000"/>
                        </a:lnSpc>
                        <a:spcAft>
                          <a:spcPts val="800"/>
                        </a:spcAft>
                      </a:pPr>
                      <a:r>
                        <a:rPr lang="fr-FR" sz="900">
                          <a:effectLst/>
                        </a:rPr>
                        <a:t>(Nombre d'instruments politiques adoptés entre parenthèses)</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fr-FR" sz="1000">
                          <a:effectLst/>
                        </a:rPr>
                        <a:t>Pays nécessitant des améliorations dans l'adoption de </a:t>
                      </a:r>
                      <a:endParaRPr lang="fr-GN" sz="1100">
                        <a:effectLst/>
                      </a:endParaRPr>
                    </a:p>
                    <a:p>
                      <a:pPr algn="ctr">
                        <a:lnSpc>
                          <a:spcPct val="107000"/>
                        </a:lnSpc>
                        <a:spcAft>
                          <a:spcPts val="800"/>
                        </a:spcAft>
                      </a:pPr>
                      <a:r>
                        <a:rPr lang="en-US" sz="1000">
                          <a:effectLst/>
                        </a:rPr>
                        <a:t>politiques d'ER/EE </a:t>
                      </a:r>
                      <a:endParaRPr lang="fr-GN" sz="1100">
                        <a:effectLst/>
                      </a:endParaRPr>
                    </a:p>
                    <a:p>
                      <a:pPr algn="ctr">
                        <a:lnSpc>
                          <a:spcPct val="107000"/>
                        </a:lnSpc>
                        <a:spcAft>
                          <a:spcPts val="800"/>
                        </a:spcAft>
                      </a:pPr>
                      <a:r>
                        <a:rPr lang="fr-FR" sz="900">
                          <a:effectLst/>
                        </a:rPr>
                        <a:t>(Nombre d'instruments politiques adoptés entre parenthèses)</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92392651"/>
                  </a:ext>
                </a:extLst>
              </a:tr>
              <a:tr h="446417">
                <a:tc>
                  <a:txBody>
                    <a:bodyPr/>
                    <a:lstStyle/>
                    <a:p>
                      <a:pPr>
                        <a:lnSpc>
                          <a:spcPct val="107000"/>
                        </a:lnSpc>
                        <a:spcAft>
                          <a:spcPts val="800"/>
                        </a:spcAft>
                      </a:pPr>
                      <a:r>
                        <a:rPr lang="en-US" sz="900">
                          <a:effectLst/>
                        </a:rPr>
                        <a:t>Central Africa</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900" u="sng">
                          <a:effectLst/>
                        </a:rPr>
                        <a:t>Adoption élevée des politiques d'ER/EE : </a:t>
                      </a:r>
                      <a:endParaRPr lang="fr-GN" sz="1100">
                        <a:effectLst/>
                      </a:endParaRPr>
                    </a:p>
                    <a:p>
                      <a:pPr>
                        <a:lnSpc>
                          <a:spcPct val="107000"/>
                        </a:lnSpc>
                        <a:spcAft>
                          <a:spcPts val="800"/>
                        </a:spcAft>
                      </a:pPr>
                      <a:r>
                        <a:rPr lang="en-US" sz="900">
                          <a:effectLst/>
                        </a:rPr>
                        <a:t>Angola (5)</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900">
                          <a:effectLst/>
                        </a:rPr>
                        <a:t>Burundi (2), Cameroun (3), RCA (1), Tchad (1), RDC (2), Érithrée (2), Rep. du Congo (2)</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36483123"/>
                  </a:ext>
                </a:extLst>
              </a:tr>
              <a:tr h="1338011">
                <a:tc>
                  <a:txBody>
                    <a:bodyPr/>
                    <a:lstStyle/>
                    <a:p>
                      <a:pPr>
                        <a:lnSpc>
                          <a:spcPct val="107000"/>
                        </a:lnSpc>
                        <a:spcAft>
                          <a:spcPts val="800"/>
                        </a:spcAft>
                      </a:pPr>
                      <a:r>
                        <a:rPr lang="en-US" sz="900">
                          <a:effectLst/>
                        </a:rPr>
                        <a:t>East Africa and Indian Ocean</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900" u="sng">
                          <a:effectLst/>
                        </a:rPr>
                        <a:t>Adoption élevée des politiques d'ER/EE : </a:t>
                      </a:r>
                      <a:endParaRPr lang="fr-GN" sz="1100">
                        <a:effectLst/>
                      </a:endParaRPr>
                    </a:p>
                    <a:p>
                      <a:pPr>
                        <a:lnSpc>
                          <a:spcPct val="107000"/>
                        </a:lnSpc>
                        <a:spcAft>
                          <a:spcPts val="800"/>
                        </a:spcAft>
                      </a:pPr>
                      <a:r>
                        <a:rPr lang="fr-FR" sz="900">
                          <a:effectLst/>
                        </a:rPr>
                        <a:t>Kenya (8), Rwanda (6), </a:t>
                      </a:r>
                      <a:endParaRPr lang="fr-GN" sz="1100">
                        <a:effectLst/>
                      </a:endParaRPr>
                    </a:p>
                    <a:p>
                      <a:pPr>
                        <a:lnSpc>
                          <a:spcPct val="107000"/>
                        </a:lnSpc>
                        <a:spcAft>
                          <a:spcPts val="800"/>
                        </a:spcAft>
                      </a:pPr>
                      <a:r>
                        <a:rPr lang="fr-FR" sz="900">
                          <a:effectLst/>
                        </a:rPr>
                        <a:t>Tanzanie (8), Ouganda (5)</a:t>
                      </a:r>
                      <a:endParaRPr lang="fr-GN" sz="1100">
                        <a:effectLst/>
                      </a:endParaRPr>
                    </a:p>
                    <a:p>
                      <a:pPr>
                        <a:lnSpc>
                          <a:spcPct val="107000"/>
                        </a:lnSpc>
                        <a:spcAft>
                          <a:spcPts val="800"/>
                        </a:spcAft>
                      </a:pPr>
                      <a:r>
                        <a:rPr lang="fr-FR" sz="900" u="sng">
                          <a:effectLst/>
                        </a:rPr>
                        <a:t>En bonne voie d’adoption de politiques :</a:t>
                      </a:r>
                      <a:endParaRPr lang="fr-GN" sz="1100">
                        <a:effectLst/>
                      </a:endParaRPr>
                    </a:p>
                    <a:p>
                      <a:pPr>
                        <a:lnSpc>
                          <a:spcPct val="107000"/>
                        </a:lnSpc>
                        <a:spcAft>
                          <a:spcPts val="800"/>
                        </a:spcAft>
                      </a:pPr>
                      <a:r>
                        <a:rPr lang="en-US" sz="900">
                          <a:effectLst/>
                        </a:rPr>
                        <a:t>Ethiopia (4)</a:t>
                      </a:r>
                      <a:r>
                        <a:rPr lang="en-US" sz="1100">
                          <a:effectLst/>
                        </a:rPr>
                        <a:t> </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s-419" sz="900">
                          <a:effectLst/>
                        </a:rPr>
                        <a:t>Comores (2), Djibouti (2), Sao Tomé (2), Soudan (3), Somalie (1), Soudan du Sud (1)</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09374139"/>
                  </a:ext>
                </a:extLst>
              </a:tr>
              <a:tr h="731701">
                <a:tc>
                  <a:txBody>
                    <a:bodyPr/>
                    <a:lstStyle/>
                    <a:p>
                      <a:pPr>
                        <a:lnSpc>
                          <a:spcPct val="107000"/>
                        </a:lnSpc>
                        <a:spcAft>
                          <a:spcPts val="800"/>
                        </a:spcAft>
                      </a:pPr>
                      <a:r>
                        <a:rPr lang="fr-FR" sz="900">
                          <a:effectLst/>
                        </a:rPr>
                        <a:t>North Africa</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900" u="sng">
                          <a:effectLst/>
                        </a:rPr>
                        <a:t>Adoption élevée des politiques d'ER/EE : </a:t>
                      </a:r>
                      <a:endParaRPr lang="fr-GN" sz="1100">
                        <a:effectLst/>
                      </a:endParaRPr>
                    </a:p>
                    <a:p>
                      <a:pPr>
                        <a:lnSpc>
                          <a:spcPct val="107000"/>
                        </a:lnSpc>
                        <a:spcAft>
                          <a:spcPts val="800"/>
                        </a:spcAft>
                      </a:pPr>
                      <a:r>
                        <a:rPr lang="fr-FR" sz="900">
                          <a:effectLst/>
                        </a:rPr>
                        <a:t>Algérie (6), Égypte (7), Maroc (5), </a:t>
                      </a:r>
                      <a:endParaRPr lang="fr-GN" sz="1100">
                        <a:effectLst/>
                      </a:endParaRPr>
                    </a:p>
                    <a:p>
                      <a:pPr>
                        <a:lnSpc>
                          <a:spcPct val="107000"/>
                        </a:lnSpc>
                        <a:spcAft>
                          <a:spcPts val="800"/>
                        </a:spcAft>
                      </a:pPr>
                      <a:r>
                        <a:rPr lang="fr-FR" sz="900">
                          <a:effectLst/>
                        </a:rPr>
                        <a:t>Tunisie (7)</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900">
                          <a:effectLst/>
                        </a:rPr>
                        <a:t>Libye (3), Mauritanie (2)</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87273899"/>
                  </a:ext>
                </a:extLst>
              </a:tr>
              <a:tr h="329706">
                <a:tc>
                  <a:txBody>
                    <a:bodyPr/>
                    <a:lstStyle/>
                    <a:p>
                      <a:pPr>
                        <a:lnSpc>
                          <a:spcPct val="107000"/>
                        </a:lnSpc>
                        <a:spcAft>
                          <a:spcPts val="800"/>
                        </a:spcAft>
                      </a:pPr>
                      <a:r>
                        <a:rPr lang="en-US" sz="900">
                          <a:effectLst/>
                        </a:rPr>
                        <a:t>Southern Africa</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900">
                          <a:effectLst/>
                        </a:rPr>
                        <a:t>Lesotho (8), Malawi (8), Mozambique (6), Afrique du Sud (8), Zambie (6), Zimbabwe (5)</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US" sz="900">
                          <a:effectLst/>
                        </a:rPr>
                        <a:t>Eswatini (2)</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92237794"/>
                  </a:ext>
                </a:extLst>
              </a:tr>
              <a:tr h="1221300">
                <a:tc>
                  <a:txBody>
                    <a:bodyPr/>
                    <a:lstStyle/>
                    <a:p>
                      <a:pPr>
                        <a:lnSpc>
                          <a:spcPct val="107000"/>
                        </a:lnSpc>
                        <a:spcAft>
                          <a:spcPts val="800"/>
                        </a:spcAft>
                      </a:pPr>
                      <a:r>
                        <a:rPr lang="en-US" sz="900">
                          <a:effectLst/>
                        </a:rPr>
                        <a:t>West Africa</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fr-FR" sz="900" u="sng">
                          <a:effectLst/>
                        </a:rPr>
                        <a:t>Adoption élevée des politiques d'ER/EE : </a:t>
                      </a:r>
                      <a:endParaRPr lang="fr-GN" sz="1100">
                        <a:effectLst/>
                      </a:endParaRPr>
                    </a:p>
                    <a:p>
                      <a:pPr>
                        <a:lnSpc>
                          <a:spcPct val="107000"/>
                        </a:lnSpc>
                        <a:spcAft>
                          <a:spcPts val="800"/>
                        </a:spcAft>
                      </a:pPr>
                      <a:r>
                        <a:rPr lang="en-US" sz="900">
                          <a:effectLst/>
                        </a:rPr>
                        <a:t>Burkina Faso (6), Cap Vert (7), Ghana (10), Mali (5), Maurice (6), Madagascar (4), Nigeria (7), Senegal (7), Mali (5)</a:t>
                      </a:r>
                      <a:endParaRPr lang="fr-GN" sz="1100">
                        <a:effectLst/>
                      </a:endParaRPr>
                    </a:p>
                    <a:p>
                      <a:pPr>
                        <a:lnSpc>
                          <a:spcPct val="107000"/>
                        </a:lnSpc>
                        <a:spcAft>
                          <a:spcPts val="800"/>
                        </a:spcAft>
                      </a:pPr>
                      <a:r>
                        <a:rPr lang="fr-FR" sz="900" u="sng">
                          <a:effectLst/>
                        </a:rPr>
                        <a:t>En bonne voie d’adoption de politiques :</a:t>
                      </a:r>
                      <a:endParaRPr lang="fr-GN" sz="1100">
                        <a:effectLst/>
                      </a:endParaRPr>
                    </a:p>
                    <a:p>
                      <a:pPr>
                        <a:lnSpc>
                          <a:spcPct val="107000"/>
                        </a:lnSpc>
                        <a:spcAft>
                          <a:spcPts val="800"/>
                        </a:spcAft>
                      </a:pPr>
                      <a:r>
                        <a:rPr lang="fr-BE" sz="900">
                          <a:effectLst/>
                        </a:rPr>
                        <a:t>Côte d’Ivoire (4),</a:t>
                      </a:r>
                      <a:r>
                        <a:rPr lang="fr-BE" sz="1100">
                          <a:effectLst/>
                        </a:rPr>
                        <a:t> </a:t>
                      </a:r>
                      <a:r>
                        <a:rPr lang="fr-BE" sz="900">
                          <a:effectLst/>
                        </a:rPr>
                        <a:t>Liberia (4),</a:t>
                      </a:r>
                      <a:r>
                        <a:rPr lang="fr-BE" sz="1100">
                          <a:effectLst/>
                        </a:rPr>
                        <a:t> </a:t>
                      </a:r>
                      <a:r>
                        <a:rPr lang="fr-BE" sz="900">
                          <a:effectLst/>
                        </a:rPr>
                        <a:t>Niger (4)</a:t>
                      </a:r>
                      <a:endParaRPr lang="fr-G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it-IT" sz="900" dirty="0">
                          <a:effectLst/>
                        </a:rPr>
                        <a:t>Benin (3), </a:t>
                      </a:r>
                      <a:r>
                        <a:rPr lang="it-IT" sz="900" dirty="0" err="1">
                          <a:effectLst/>
                        </a:rPr>
                        <a:t>Gambie</a:t>
                      </a:r>
                      <a:r>
                        <a:rPr lang="it-IT" sz="900" dirty="0">
                          <a:effectLst/>
                        </a:rPr>
                        <a:t> (3), </a:t>
                      </a:r>
                      <a:r>
                        <a:rPr lang="it-IT" sz="900" dirty="0" err="1">
                          <a:effectLst/>
                        </a:rPr>
                        <a:t>Guinée</a:t>
                      </a:r>
                      <a:r>
                        <a:rPr lang="it-IT" sz="900" dirty="0">
                          <a:effectLst/>
                        </a:rPr>
                        <a:t> (3), </a:t>
                      </a:r>
                      <a:r>
                        <a:rPr lang="it-IT" sz="900" dirty="0" err="1">
                          <a:effectLst/>
                        </a:rPr>
                        <a:t>Guinée</a:t>
                      </a:r>
                      <a:r>
                        <a:rPr lang="it-IT" sz="900" dirty="0">
                          <a:effectLst/>
                        </a:rPr>
                        <a:t> Bissau (3), Sierra Leone (2), Togo (3)</a:t>
                      </a:r>
                      <a:endParaRPr lang="fr-GN"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5206498"/>
                  </a:ext>
                </a:extLst>
              </a:tr>
            </a:tbl>
          </a:graphicData>
        </a:graphic>
      </p:graphicFrame>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42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a:xfrm>
            <a:off x="584981" y="681036"/>
            <a:ext cx="9642231" cy="668973"/>
          </a:xfrm>
        </p:spPr>
        <p:txBody>
          <a:bodyPr>
            <a:normAutofit fontScale="90000"/>
          </a:bodyPr>
          <a:lstStyle/>
          <a:p>
            <a:r>
              <a:rPr lang="it-IT" b="1" dirty="0">
                <a:solidFill>
                  <a:schemeClr val="accent2"/>
                </a:solidFill>
              </a:rPr>
              <a:t>Je commence à dérisquer </a:t>
            </a:r>
            <a:r>
              <a:rPr lang="it-IT" b="1" dirty="0" err="1">
                <a:solidFill>
                  <a:schemeClr val="accent2"/>
                </a:solidFill>
              </a:rPr>
              <a:t>si </a:t>
            </a:r>
            <a:r>
              <a:rPr lang="it-IT" b="1" dirty="0">
                <a:solidFill>
                  <a:schemeClr val="accent2"/>
                </a:solidFill>
              </a:rPr>
              <a:t>je sais </a:t>
            </a:r>
            <a:r>
              <a:rPr lang="it-IT" b="1" dirty="0" err="1">
                <a:solidFill>
                  <a:schemeClr val="accent2"/>
                </a:solidFill>
              </a:rPr>
              <a:t>où </a:t>
            </a:r>
            <a:r>
              <a:rPr lang="it-IT" b="1" dirty="0">
                <a:solidFill>
                  <a:schemeClr val="accent2"/>
                </a:solidFill>
              </a:rPr>
              <a:t>sont les risques. </a:t>
            </a:r>
            <a:r>
              <a:rPr lang="it-IT" b="1" dirty="0" err="1">
                <a:solidFill>
                  <a:schemeClr val="accent2"/>
                </a:solidFill>
              </a:rPr>
              <a:t>Quel ministère </a:t>
            </a:r>
            <a:r>
              <a:rPr lang="it-IT" b="1" dirty="0">
                <a:solidFill>
                  <a:schemeClr val="accent2"/>
                </a:solidFill>
              </a:rPr>
              <a:t>et sur </a:t>
            </a:r>
            <a:r>
              <a:rPr lang="it-IT" b="1" dirty="0" err="1">
                <a:solidFill>
                  <a:schemeClr val="accent2"/>
                </a:solidFill>
              </a:rPr>
              <a:t>quel </a:t>
            </a:r>
            <a:r>
              <a:rPr lang="it-IT" b="1" dirty="0">
                <a:solidFill>
                  <a:schemeClr val="accent2"/>
                </a:solidFill>
              </a:rPr>
              <a:t>bureau </a:t>
            </a:r>
            <a:r>
              <a:rPr lang="it-IT" b="1" dirty="0" err="1">
                <a:solidFill>
                  <a:schemeClr val="accent2"/>
                </a:solidFill>
              </a:rPr>
              <a:t>est bloqué mon </a:t>
            </a:r>
            <a:r>
              <a:rPr lang="it-IT" b="1" dirty="0">
                <a:solidFill>
                  <a:schemeClr val="accent2"/>
                </a:solidFill>
              </a:rPr>
              <a:t>dossier d'investissement dans l'énergie ?</a:t>
            </a:r>
            <a:endParaRPr lang="en-GB" b="1"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a:xfrm>
            <a:off x="838200" y="1097280"/>
            <a:ext cx="10515600" cy="5079683"/>
          </a:xfrm>
        </p:spPr>
        <p:txBody>
          <a:bodyPr>
            <a:normAutofit fontScale="55000" lnSpcReduction="20000"/>
          </a:bodyPr>
          <a:lstStyle/>
          <a:p>
            <a:pPr marL="0" indent="0" algn="just">
              <a:lnSpc>
                <a:spcPct val="107000"/>
              </a:lnSpc>
              <a:spcAft>
                <a:spcPts val="800"/>
              </a:spcAft>
              <a:buNone/>
            </a:pPr>
            <a:endParaRPr lang="en-GB" sz="2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Les investisseurs doivent </a:t>
            </a:r>
            <a:r>
              <a:rPr lang="en-GB"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savoir quelle autorité différente dans un pays est responsable de quel risque différent.</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Divers ministères détiennent les risques suivants </a:t>
            </a:r>
            <a:r>
              <a:rPr lang="en-GB" sz="3200" dirty="0">
                <a:effectLst/>
                <a:latin typeface="Calibri" panose="020F0502020204030204" pitchFamily="34" charset="0"/>
                <a:ea typeface="Calibri" panose="020F0502020204030204" pitchFamily="34" charset="0"/>
                <a:cs typeface="Calibri" panose="020F0502020204030204" pitchFamily="34" charset="0"/>
              </a:rPr>
              <a:t>:</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Droits fonciers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Contenu en main-d'œuvre locale</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Exigences en matière de transfert de technologie</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Licences/permis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Loi du pays d'accueil imposée pour le règlement des litiges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Lois sur l'investissement</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endParaRPr lang="en-GB" dirty="0"/>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fld id="{012EBC71-327D-4FA8-BE06-D6795775A875}" type="slidenum">
              <a:rPr lang="en-GB" smtClean="0"/>
              <a:t>13</a:t>
            </a:fld>
            <a:endParaRPr lang="en-GB"/>
          </a:p>
        </p:txBody>
      </p:sp>
    </p:spTree>
    <p:extLst>
      <p:ext uri="{BB962C8B-B14F-4D97-AF65-F5344CB8AC3E}">
        <p14:creationId xmlns:p14="http://schemas.microsoft.com/office/powerpoint/2010/main" val="288137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a:xfrm>
            <a:off x="838200" y="365125"/>
            <a:ext cx="9543757" cy="1325563"/>
          </a:xfrm>
        </p:spPr>
        <p:txBody>
          <a:bodyPr/>
          <a:lstStyle/>
          <a:p>
            <a:r>
              <a:rPr lang="en-GB" sz="4400" b="1" dirty="0">
                <a:solidFill>
                  <a:schemeClr val="accent2"/>
                </a:solidFill>
                <a:effectLst/>
                <a:latin typeface="Calibri" panose="020F0502020204030204" pitchFamily="34" charset="0"/>
                <a:ea typeface="Calibri" panose="020F0502020204030204" pitchFamily="34" charset="0"/>
              </a:rPr>
              <a:t>Comprendre et définir les risques au niveau du pays</a:t>
            </a:r>
            <a:endParaRPr lang="en-GB"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p:txBody>
          <a:bodyPr>
            <a:normAutofit/>
          </a:bodyPr>
          <a:lstStyle/>
          <a:p>
            <a:pPr algn="just">
              <a:lnSpc>
                <a:spcPct val="107000"/>
              </a:lnSpc>
              <a:spcAft>
                <a:spcPts val="800"/>
              </a:spcAft>
            </a:pPr>
            <a:r>
              <a:rPr lang="en-GB"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 ministère des finances, les agences fiscales et la banque centrale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détiennent les risques suivants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Lois sur l'investissement</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Droits d'importation</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Retenues à la source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Devises étrangères : </a:t>
            </a:r>
            <a:r>
              <a:rPr lang="en-GB"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disponibilité, convertibilité et transférabilité</a:t>
            </a:r>
            <a:endPar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fld id="{012EBC71-327D-4FA8-BE06-D6795775A875}" type="slidenum">
              <a:rPr lang="en-GB" smtClean="0"/>
              <a:t>14</a:t>
            </a:fld>
            <a:endParaRPr lang="en-GB"/>
          </a:p>
        </p:txBody>
      </p:sp>
    </p:spTree>
    <p:extLst>
      <p:ext uri="{BB962C8B-B14F-4D97-AF65-F5344CB8AC3E}">
        <p14:creationId xmlns:p14="http://schemas.microsoft.com/office/powerpoint/2010/main" val="192701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a:xfrm>
            <a:off x="213360" y="-68627"/>
            <a:ext cx="10056055" cy="1325563"/>
          </a:xfrm>
        </p:spPr>
        <p:txBody>
          <a:bodyPr/>
          <a:lstStyle/>
          <a:p>
            <a:r>
              <a:rPr lang="en-GB" sz="4400" b="1" dirty="0">
                <a:solidFill>
                  <a:schemeClr val="accent2"/>
                </a:solidFill>
                <a:effectLst/>
                <a:latin typeface="Calibri" panose="020F0502020204030204" pitchFamily="34" charset="0"/>
                <a:ea typeface="Calibri" panose="020F0502020204030204" pitchFamily="34" charset="0"/>
              </a:rPr>
              <a:t>Comprendre et définir les risques au niveau du pays</a:t>
            </a:r>
            <a:endParaRPr lang="en-GB"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a:xfrm>
            <a:off x="213360" y="1172528"/>
            <a:ext cx="11140440" cy="5004435"/>
          </a:xfrm>
        </p:spPr>
        <p:txBody>
          <a:bodyPr>
            <a:normAutofit fontScale="85000" lnSpcReduction="20000"/>
          </a:bodyPr>
          <a:lstStyle/>
          <a:p>
            <a:pPr algn="just">
              <a:lnSpc>
                <a:spcPct val="107000"/>
              </a:lnSpc>
              <a:spcAft>
                <a:spcPts val="800"/>
              </a:spcAft>
            </a:pPr>
            <a:r>
              <a:rPr lang="en-GB" sz="4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Le ministère de l'énergie et/ou les autorités qui en émanent, </a:t>
            </a:r>
            <a:r>
              <a:rPr lang="en-GB"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telles que les régulateurs, les agences de services publics, etc., </a:t>
            </a:r>
            <a:r>
              <a:rPr lang="en-GB" sz="4000" b="1" dirty="0" err="1">
                <a:solidFill>
                  <a:srgbClr val="FF0000"/>
                </a:solidFill>
                <a:latin typeface="Calibri" panose="020F0502020204030204" pitchFamily="34" charset="0"/>
                <a:ea typeface="Calibri" panose="020F0502020204030204" pitchFamily="34" charset="0"/>
                <a:cs typeface="Calibri" panose="020F0502020204030204" pitchFamily="34" charset="0"/>
              </a:rPr>
              <a:t>detiennent</a:t>
            </a:r>
            <a:r>
              <a:rPr lang="en-GB"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les </a:t>
            </a:r>
            <a:r>
              <a:rPr lang="en-GB" sz="40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risques</a:t>
            </a:r>
            <a:r>
              <a:rPr lang="en-GB" sz="4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suivants :</a:t>
            </a:r>
            <a:endParaRPr lang="en-GB"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Génération-intermittence</a:t>
            </a:r>
            <a:endParaRPr lang="en-GB" sz="4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Transmission-connectivité</a:t>
            </a:r>
            <a:endParaRPr lang="en-GB" sz="4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Distribution-perception des paiements</a:t>
            </a: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Nous avons besoin </a:t>
            </a:r>
            <a:r>
              <a:rPr lang="en-GB" sz="4000" dirty="0" err="1">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d'institutions</a:t>
            </a: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ER</a:t>
            </a: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/EE capables d'effectuer ce travail.</a:t>
            </a:r>
            <a:endParaRPr lang="en-GB" sz="4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660400" y="249069"/>
            <a:ext cx="9496474" cy="756681"/>
          </a:xfrm>
        </p:spPr>
        <p:txBody>
          <a:bodyPr>
            <a:normAutofit fontScale="90000"/>
          </a:bodyPr>
          <a:lstStyle/>
          <a:p>
            <a:r>
              <a:rPr lang="en-GB" sz="4400" b="1" dirty="0">
                <a:solidFill>
                  <a:schemeClr val="accent2"/>
                </a:solidFill>
              </a:rPr>
              <a:t>AREI phase </a:t>
            </a:r>
            <a:r>
              <a:rPr lang="en-GB" b="1" dirty="0">
                <a:solidFill>
                  <a:schemeClr val="accent2"/>
                </a:solidFill>
              </a:rPr>
              <a:t>2</a:t>
            </a:r>
            <a:r>
              <a:rPr lang="en-GB" sz="4400" b="1" dirty="0">
                <a:solidFill>
                  <a:schemeClr val="accent2"/>
                </a:solidFill>
              </a:rPr>
              <a:t> : risques directement liés au projet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579120" y="1181686"/>
            <a:ext cx="10774680" cy="5311189"/>
          </a:xfrm>
        </p:spPr>
        <p:txBody>
          <a:bodyPr>
            <a:normAutofit fontScale="70000" lnSpcReduction="20000"/>
          </a:bodyPr>
          <a:lstStyle/>
          <a:p>
            <a:pPr marL="0" indent="0">
              <a:buNone/>
            </a:pPr>
            <a:endParaRPr lang="it-IT" dirty="0">
              <a:solidFill>
                <a:schemeClr val="accent1">
                  <a:lumMod val="75000"/>
                </a:schemeClr>
              </a:solidFill>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Combien de MW doivent être installés ? Dans quel délai ? Quel est le processus pour les acquérir ?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L'adoption d'une procédure de passation de marchés transparente et, dans la mesure du possible, concurrentielle, afin de permettre aux gouvernements de se procurer les meilleures infrastructures au moindre coût, et aux promoteurs de projets de bénéficier des avantages d'un terrain de jeu commun et équitable, peut réduire les risques liés à la passation de marchés.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Les politiques de PPP sont aussi bonnes que les personnes affectées à leur mise en œuvre. De bons avocats, de bons spécialistes financiers et techniques dans le rôle de négociateur sont désespérément nécessaires et, dans une certaine mesure, ils doivent être internes. En matière de passation de marchés, </a:t>
            </a: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la chaîne de valeur de l'énergie doit être définie. Comment les MW seront-ils évacués ?</a:t>
            </a: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Des lignes de transmission, des sous-stations et un réseau qui peut évacuer l'énergie sans déstabilisation ni coupure. </a:t>
            </a:r>
          </a:p>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Le cas du projet éolien de Turkana au Kenya l'a démontré.</a:t>
            </a:r>
          </a:p>
          <a:p>
            <a:r>
              <a:rPr lang="en-GB" sz="1800" i="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Lignes directrices pour une mise en œuvre réussie des PPP, Commission européenne, édition 2003. </a:t>
            </a:r>
            <a:r>
              <a:rPr lang="it-IT" sz="1800" i="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 Ridolfi https://ec.europa.eu/regional_policy/sources/docgener/guides/ppp_en.pdf</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0149A4AA-AD26-6A98-915A-F415B9E73001}"/>
              </a:ext>
            </a:extLst>
          </p:cNvPr>
          <p:cNvSpPr txBox="1"/>
          <p:nvPr/>
        </p:nvSpPr>
        <p:spPr>
          <a:xfrm>
            <a:off x="660400" y="1160589"/>
            <a:ext cx="11165840" cy="598562"/>
          </a:xfrm>
          <a:prstGeom prst="rect">
            <a:avLst/>
          </a:prstGeom>
          <a:noFill/>
        </p:spPr>
        <p:txBody>
          <a:bodyPr wrap="square">
            <a:spAutoFit/>
          </a:bodyPr>
          <a:lstStyle/>
          <a:p>
            <a:pPr algn="just">
              <a:lnSpc>
                <a:spcPct val="107000"/>
              </a:lnSpc>
              <a:spcAft>
                <a:spcPts val="800"/>
              </a:spcAft>
            </a:pPr>
            <a:r>
              <a:rPr lang="en-GB" sz="1400" b="1" dirty="0">
                <a:solidFill>
                  <a:srgbClr val="FF0000"/>
                </a:solidFill>
                <a:effectLst/>
                <a:latin typeface="Montserrat-Bold"/>
                <a:ea typeface="Calibri" panose="020F0502020204030204" pitchFamily="34" charset="0"/>
                <a:cs typeface="Montserrat-Bold"/>
              </a:rPr>
              <a:t>Avant que le projet ne se concrétise, nous avons la question fondamentale de la passation des marchés</a:t>
            </a:r>
            <a:r>
              <a:rPr lang="en-GB" sz="1000" b="1" dirty="0">
                <a:solidFill>
                  <a:srgbClr val="000000"/>
                </a:solidFill>
                <a:effectLst/>
                <a:latin typeface="Montserrat-Bold"/>
                <a:ea typeface="Calibri" panose="020F0502020204030204" pitchFamily="34" charset="0"/>
                <a:cs typeface="Montserrat-Bold"/>
              </a:rPr>
              <a:t>.</a:t>
            </a:r>
          </a:p>
          <a:p>
            <a:pPr algn="just">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58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a:t>
            </a:r>
            <a:r>
              <a:rPr lang="en-GB" b="1" dirty="0">
                <a:solidFill>
                  <a:schemeClr val="accent2"/>
                </a:solidFill>
              </a:rPr>
              <a:t>2</a:t>
            </a:r>
            <a:r>
              <a:rPr lang="en-GB" sz="4400" b="1" dirty="0">
                <a:solidFill>
                  <a:schemeClr val="accent2"/>
                </a:solidFill>
              </a:rPr>
              <a:t> : risques d'</a:t>
            </a:r>
            <a:r>
              <a:rPr lang="en-GB" b="1" dirty="0">
                <a:solidFill>
                  <a:schemeClr val="accent2"/>
                </a:solidFill>
              </a:rPr>
              <a:t>exécution </a:t>
            </a: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normAutofit fontScale="70000" lnSpcReduction="20000"/>
          </a:bodyPr>
          <a:lstStyle/>
          <a:p>
            <a:pPr marL="0" indent="0">
              <a:buNone/>
            </a:pPr>
            <a:endParaRPr lang="it-IT" dirty="0">
              <a:solidFill>
                <a:schemeClr val="accent1">
                  <a:lumMod val="75000"/>
                </a:schemeClr>
              </a:solidFill>
            </a:endParaRPr>
          </a:p>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Le secteur privé détient les risques suivants (certains d'entre eux doivent être complètement couverts si nous voulons voir le projet se concrétiser) Nous distinguons pendant la construction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Dépassements de coûts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Retards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Manque de performance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d'expropriation/nationalisation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lié au choix du site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de litige foncier</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0" indent="0">
              <a:buNone/>
            </a:pPr>
            <a:r>
              <a:rPr lang="en-GB" sz="2800" dirty="0">
                <a:solidFill>
                  <a:schemeClr val="accent1">
                    <a:lumMod val="75000"/>
                  </a:schemeClr>
                </a:solidFill>
                <a:effectLst/>
                <a:latin typeface="Calibri" panose="020F0502020204030204" pitchFamily="34" charset="0"/>
                <a:ea typeface="Calibri" panose="020F0502020204030204" pitchFamily="34" charset="0"/>
              </a:rPr>
              <a:t>Un moyen de faire face aux risques d'exécution est un </a:t>
            </a:r>
            <a:r>
              <a:rPr lang="en-GB" sz="2800" b="1" dirty="0">
                <a:solidFill>
                  <a:schemeClr val="accent1">
                    <a:lumMod val="75000"/>
                  </a:schemeClr>
                </a:solidFill>
                <a:effectLst/>
                <a:latin typeface="Calibri" panose="020F0502020204030204" pitchFamily="34" charset="0"/>
                <a:ea typeface="Calibri" panose="020F0502020204030204" pitchFamily="34" charset="0"/>
              </a:rPr>
              <a:t>contrat EPC (ingénierie/approvisionnement/construction) </a:t>
            </a:r>
            <a:r>
              <a:rPr lang="en-GB" sz="2800" dirty="0">
                <a:solidFill>
                  <a:schemeClr val="accent1">
                    <a:lumMod val="75000"/>
                  </a:schemeClr>
                </a:solidFill>
                <a:effectLst/>
                <a:latin typeface="Calibri" panose="020F0502020204030204" pitchFamily="34" charset="0"/>
                <a:ea typeface="Calibri" panose="020F0502020204030204" pitchFamily="34" charset="0"/>
              </a:rPr>
              <a:t>qui prévoit des pénalités et des dommages-intérêts liquidés en cas de retard dans la construction ou de dépassement des coûts et qui garantit que ces risques sont totalement ou partiellement transférés du projet à l'entrepreneur EPC.</a:t>
            </a:r>
            <a:endParaRPr lang="en-GB" dirty="0">
              <a:solidFill>
                <a:schemeClr val="accent1">
                  <a:lumMod val="75000"/>
                </a:schemeClr>
              </a:solidFill>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55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Autofit/>
          </a:bodyPr>
          <a:lstStyle/>
          <a:p>
            <a:r>
              <a:rPr lang="en-GB" sz="3900" b="1" dirty="0">
                <a:solidFill>
                  <a:schemeClr val="accent2"/>
                </a:solidFill>
              </a:rPr>
              <a:t>AREI phase 2 : Dé-risquer les risques du projet </a:t>
            </a: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0744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67C080F5-A782-3A56-E190-2661CD99CEDF}"/>
              </a:ext>
            </a:extLst>
          </p:cNvPr>
          <p:cNvSpPr txBox="1"/>
          <p:nvPr/>
        </p:nvSpPr>
        <p:spPr>
          <a:xfrm>
            <a:off x="426720" y="973613"/>
            <a:ext cx="10657840" cy="4220771"/>
          </a:xfrm>
          <a:prstGeom prst="rect">
            <a:avLst/>
          </a:prstGeom>
          <a:noFill/>
        </p:spPr>
        <p:txBody>
          <a:bodyPr wrap="square">
            <a:spAutoFit/>
          </a:bodyPr>
          <a:lstStyle/>
          <a:p>
            <a:pPr algn="just">
              <a:lnSpc>
                <a:spcPct val="107000"/>
              </a:lnSpc>
              <a:spcAft>
                <a:spcPts val="800"/>
              </a:spcAft>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Pendant la gestion, nous avons différents risques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Expropriation</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Nationalisation</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Grèves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Émeutes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Guerre</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Sabotage et terrorisme</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Un contrat d'achat d'électricité de bonne qualité </a:t>
            </a:r>
            <a:r>
              <a:rPr lang="en-GB" sz="20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pour définir et garantir les flux de revenus du projet</a:t>
            </a: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exigeant généralement que l'acheteur achète la totalité ou la plupart de l'électricité produite à un prix prédéterminé, peut réduire ces risques.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314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La phase </a:t>
            </a:r>
            <a:r>
              <a:rPr lang="en-GB" b="1" dirty="0">
                <a:solidFill>
                  <a:schemeClr val="accent2"/>
                </a:solidFill>
              </a:rPr>
              <a:t>2</a:t>
            </a:r>
            <a:r>
              <a:rPr lang="en-GB" sz="4400" b="1" dirty="0">
                <a:solidFill>
                  <a:schemeClr val="accent2"/>
                </a:solidFill>
              </a:rPr>
              <a:t> d'AREI : </a:t>
            </a:r>
            <a:r>
              <a:rPr lang="en-GB" b="1" dirty="0">
                <a:solidFill>
                  <a:schemeClr val="accent2"/>
                </a:solidFill>
              </a:rPr>
              <a:t>un bon PPA</a:t>
            </a: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98880" y="973613"/>
            <a:ext cx="10774680" cy="5382737"/>
          </a:xfrm>
        </p:spPr>
        <p:txBody>
          <a:bodyPr>
            <a:normAutofit fontScale="85000" lnSpcReduction="20000"/>
          </a:bodyPr>
          <a:lstStyle/>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Certaines formes d'indexation, soit à une monnaie forte et/ou à l'inflation</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pour garantir l'adéquation des flux de revenus définis par </a:t>
            </a:r>
            <a:r>
              <a:rPr lang="en-GB"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PPA</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peuvent réduire davantage le risque de change.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rPr>
              <a:t>Les dispositions contractuelles</a:t>
            </a:r>
            <a:r>
              <a:rPr lang="en-GB" sz="2800" dirty="0">
                <a:solidFill>
                  <a:schemeClr val="accent1">
                    <a:lumMod val="75000"/>
                  </a:schemeClr>
                </a:solidFill>
                <a:effectLst/>
                <a:latin typeface="Calibri" panose="020F0502020204030204" pitchFamily="34" charset="0"/>
                <a:ea typeface="Calibri" panose="020F0502020204030204" pitchFamily="34" charset="0"/>
              </a:rPr>
              <a:t>, également prises en compte dans la structure de </a:t>
            </a:r>
            <a:r>
              <a:rPr lang="en-GB" dirty="0">
                <a:solidFill>
                  <a:schemeClr val="accent1">
                    <a:lumMod val="75000"/>
                  </a:schemeClr>
                </a:solidFill>
                <a:latin typeface="Calibri" panose="020F0502020204030204" pitchFamily="34" charset="0"/>
                <a:ea typeface="Calibri" panose="020F0502020204030204" pitchFamily="34" charset="0"/>
              </a:rPr>
              <a:t>PPA</a:t>
            </a:r>
            <a:r>
              <a:rPr lang="en-GB" sz="2800" dirty="0">
                <a:solidFill>
                  <a:schemeClr val="accent1">
                    <a:lumMod val="75000"/>
                  </a:schemeClr>
                </a:solidFill>
                <a:effectLst/>
                <a:latin typeface="Calibri" panose="020F0502020204030204" pitchFamily="34" charset="0"/>
                <a:ea typeface="Calibri" panose="020F0502020204030204" pitchFamily="34" charset="0"/>
              </a:rPr>
              <a:t>, doivent traiter d'autres risques importants, tels que la compensation pour réduction, la force majeure (qui exempte généralement les deux parties de leurs obligations pendant une période limitée) et la résiliation (qui couvre le risque de défaillance du côté de l'opérateur ou du producteur). </a:t>
            </a:r>
          </a:p>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Risques au sein du preneur de PPA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Flux de revenus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solvabilité du preneur d'assurance/risque de paiement</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lié aux indemnités de résiliation</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4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9873343" cy="447675"/>
          </a:xfrm>
        </p:spPr>
        <p:txBody>
          <a:bodyPr>
            <a:normAutofit fontScale="90000"/>
          </a:bodyPr>
          <a:lstStyle/>
          <a:p>
            <a:r>
              <a:rPr lang="en-GB" sz="4400" b="1" dirty="0">
                <a:solidFill>
                  <a:schemeClr val="accent2"/>
                </a:solidFill>
              </a:rPr>
              <a:t>Phase </a:t>
            </a:r>
            <a:r>
              <a:rPr lang="en-GB" b="1" dirty="0">
                <a:solidFill>
                  <a:schemeClr val="accent2"/>
                </a:solidFill>
              </a:rPr>
              <a:t>2</a:t>
            </a:r>
            <a:r>
              <a:rPr lang="en-GB" sz="4400" b="1" dirty="0">
                <a:solidFill>
                  <a:schemeClr val="accent2"/>
                </a:solidFill>
              </a:rPr>
              <a:t> d'AREI : dé-risquer pour le secteur privé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1240971"/>
            <a:ext cx="10774680" cy="5115379"/>
          </a:xfrm>
        </p:spPr>
        <p:txBody>
          <a:bodyPr>
            <a:normAutofit/>
          </a:bodyPr>
          <a:lstStyle/>
          <a:p>
            <a:pPr algn="just">
              <a:lnSpc>
                <a:spcPct val="107000"/>
              </a:lnSpc>
              <a:spcAft>
                <a:spcPts val="800"/>
              </a:spcAft>
            </a:pPr>
            <a:r>
              <a:rPr lang="en-GB" sz="32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AREI phase </a:t>
            </a:r>
            <a:r>
              <a:rPr lang="en-GB" sz="3200"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2</a:t>
            </a:r>
            <a:r>
              <a:rPr lang="en-GB" sz="32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 l'analyse et la réduction des risques sont essentielles pour faciliter les investissements privés dans les énergies renouvelables en Afrique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Conclusions et recommandations </a:t>
            </a:r>
            <a:r>
              <a:rPr lang="en-GB"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du Forum AREI Juillet 2022 </a:t>
            </a: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Approche du secteur privé : défis du marché, risques et rendements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Comprendre et définir les risques au niveau du pays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Comprendre et définir les risques liés au projet (à analyser dans le cadre de la préparation du projet).</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92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452120" y="154749"/>
            <a:ext cx="9564077" cy="973612"/>
          </a:xfrm>
        </p:spPr>
        <p:txBody>
          <a:bodyPr>
            <a:normAutofit fontScale="90000"/>
          </a:bodyPr>
          <a:lstStyle/>
          <a:p>
            <a:r>
              <a:rPr lang="en-GB" sz="4400" b="1" dirty="0">
                <a:solidFill>
                  <a:schemeClr val="accent2"/>
                </a:solidFill>
              </a:rPr>
              <a:t>Phase 2 de l'AREI : le cœur du problème : les </a:t>
            </a:r>
            <a:r>
              <a:rPr lang="en-GB" sz="4400" b="1" dirty="0" err="1">
                <a:solidFill>
                  <a:schemeClr val="accent2"/>
                </a:solidFill>
              </a:rPr>
              <a:t>acheteurs</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09728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4FC0D9E5-266E-F9F2-3A83-AC6C95FCAB5B}"/>
              </a:ext>
            </a:extLst>
          </p:cNvPr>
          <p:cNvSpPr txBox="1"/>
          <p:nvPr/>
        </p:nvSpPr>
        <p:spPr>
          <a:xfrm>
            <a:off x="883920" y="1181762"/>
            <a:ext cx="10901680" cy="5601405"/>
          </a:xfrm>
          <a:prstGeom prst="rect">
            <a:avLst/>
          </a:prstGeom>
          <a:noFill/>
        </p:spPr>
        <p:txBody>
          <a:bodyPr wrap="square">
            <a:spAutoFit/>
          </a:bodyPr>
          <a:lstStyle/>
          <a:p>
            <a:pPr algn="just"/>
            <a:r>
              <a:rPr lang="en-GB" sz="2000" dirty="0" err="1">
                <a:solidFill>
                  <a:schemeClr val="accent1">
                    <a:lumMod val="75000"/>
                  </a:schemeClr>
                </a:solidFill>
                <a:latin typeface="Calibri" panose="020F0502020204030204" pitchFamily="34" charset="0"/>
                <a:ea typeface="Calibri" panose="020F0502020204030204" pitchFamily="34" charset="0"/>
              </a:rPr>
              <a:t>Acheteurs</a:t>
            </a:r>
            <a:r>
              <a:rPr lang="en-GB" sz="2000" dirty="0">
                <a:solidFill>
                  <a:schemeClr val="accent1">
                    <a:lumMod val="75000"/>
                  </a:schemeClr>
                </a:solidFill>
                <a:effectLst/>
                <a:latin typeface="Calibri" panose="020F0502020204030204" pitchFamily="34" charset="0"/>
                <a:ea typeface="Calibri" panose="020F0502020204030204" pitchFamily="34" charset="0"/>
              </a:rPr>
              <a:t> </a:t>
            </a:r>
            <a:r>
              <a:rPr lang="en-GB" sz="2000" b="1" dirty="0">
                <a:solidFill>
                  <a:schemeClr val="accent1">
                    <a:lumMod val="75000"/>
                  </a:schemeClr>
                </a:solidFill>
                <a:effectLst/>
                <a:latin typeface="Calibri" panose="020F0502020204030204" pitchFamily="34" charset="0"/>
                <a:ea typeface="Calibri" panose="020F0502020204030204" pitchFamily="34" charset="0"/>
              </a:rPr>
              <a:t>Les services publics en Afrique sont confrontés à une multitude de défis qui compromettent leur stabilité financière</a:t>
            </a:r>
            <a:r>
              <a:rPr lang="en-GB" sz="2000" dirty="0">
                <a:solidFill>
                  <a:schemeClr val="accent1">
                    <a:lumMod val="75000"/>
                  </a:schemeClr>
                </a:solidFill>
                <a:effectLst/>
                <a:latin typeface="Calibri" panose="020F0502020204030204" pitchFamily="34" charset="0"/>
                <a:ea typeface="Calibri" panose="020F0502020204030204" pitchFamily="34" charset="0"/>
              </a:rPr>
              <a:t>. </a:t>
            </a:r>
          </a:p>
          <a:p>
            <a:endParaRPr lang="en-GB" sz="2000" dirty="0">
              <a:solidFill>
                <a:schemeClr val="accent1">
                  <a:lumMod val="75000"/>
                </a:schemeClr>
              </a:solidFill>
              <a:latin typeface="Calibri" panose="020F0502020204030204" pitchFamily="34" charset="0"/>
              <a:ea typeface="Calibri" panose="020F0502020204030204" pitchFamily="34" charset="0"/>
            </a:endParaRPr>
          </a:p>
          <a:p>
            <a:r>
              <a:rPr lang="en-GB" sz="2000" dirty="0">
                <a:solidFill>
                  <a:schemeClr val="accent1">
                    <a:lumMod val="75000"/>
                  </a:schemeClr>
                </a:solidFill>
                <a:effectLst/>
                <a:latin typeface="Calibri" panose="020F0502020204030204" pitchFamily="34" charset="0"/>
                <a:ea typeface="Calibri" panose="020F0502020204030204" pitchFamily="34" charset="0"/>
              </a:rPr>
              <a:t>L'un des moyens d'y remédier est que les gouvernements fournissent des contre-garanties publiques sur les paiements d'enlèvement. </a:t>
            </a:r>
          </a:p>
          <a:p>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Risques avec les prêteurs</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Dette </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Change</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de disponibilité</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de convertibilité</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Risque de transférabilité</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algn="just">
              <a:lnSpc>
                <a:spcPct val="107000"/>
              </a:lnSpc>
              <a:spcAft>
                <a:spcPts val="800"/>
              </a:spcAft>
            </a:pPr>
            <a:r>
              <a:rPr lang="en-US" sz="1800" b="1" dirty="0">
                <a:solidFill>
                  <a:schemeClr val="accent1">
                    <a:lumMod val="75000"/>
                  </a:schemeClr>
                </a:solidFill>
                <a:effectLst/>
                <a:latin typeface="Calibri" panose="020F0502020204030204" pitchFamily="34" charset="0"/>
                <a:ea typeface="+mn-ea"/>
                <a:cs typeface="Calibri" panose="020F0502020204030204" pitchFamily="34" charset="0"/>
              </a:rPr>
              <a:t>Dans de nombreux pays africains, une orientation politique forte et des allocations budgétaires/fiscales au secteur, via des fonds d'accès aux énergies renouvelables, sont essentielles et constituent l'un des objectifs les plus importants de la phase 2 de l'AREI.</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endParaRPr>
          </a:p>
        </p:txBody>
      </p:sp>
    </p:spTree>
    <p:extLst>
      <p:ext uri="{BB962C8B-B14F-4D97-AF65-F5344CB8AC3E}">
        <p14:creationId xmlns:p14="http://schemas.microsoft.com/office/powerpoint/2010/main" val="268939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1EE06D-FF0F-37EC-6DD5-F77242495D49}"/>
              </a:ext>
            </a:extLst>
          </p:cNvPr>
          <p:cNvSpPr>
            <a:spLocks noGrp="1"/>
          </p:cNvSpPr>
          <p:nvPr>
            <p:ph idx="1"/>
          </p:nvPr>
        </p:nvSpPr>
        <p:spPr>
          <a:xfrm>
            <a:off x="487680" y="1083212"/>
            <a:ext cx="10866120" cy="5093750"/>
          </a:xfrm>
        </p:spPr>
        <p:txBody>
          <a:bodyPr>
            <a:normAutofit fontScale="92500" lnSpcReduction="20000"/>
          </a:bodyPr>
          <a:lstStyle/>
          <a:p>
            <a:pPr algn="just">
              <a:lnSpc>
                <a:spcPct val="107000"/>
              </a:lnSpc>
              <a:spcAft>
                <a:spcPts val="800"/>
              </a:spcAft>
              <a:tabLst>
                <a:tab pos="540385" algn="l"/>
              </a:tabLst>
            </a:pPr>
            <a:r>
              <a:rPr lang="en-GB" sz="1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 leçon tirée de l'analyse des dispositifs et outils de réduction des risques existants est que nous avons besoin d'un guichet unique où tous ces éléments sont proposés. Sinon, des procédures différentes de la part des donateurs et des prêteurs, des calendriers différents et des priorités politiques différentes feront dérailler le projet.</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tabLst>
                <a:tab pos="540385" algn="l"/>
              </a:tabLst>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Certains principes pratiques qui doivent orienter les actions émergent comme des conclusions de l'analyse et de la compréhension des risques liés au projet.</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n-GB" sz="1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les risques liés aux projets sont généralement mieux traités par les entités les plus aptes à les supporter et à les gérer, </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n-GB" sz="1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(ii) la recherche d'une couverture appropriée des risques est manifestement fondamentale pour le succès </a:t>
            </a: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ou l'</a:t>
            </a:r>
            <a:r>
              <a:rPr lang="en-GB" sz="1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échec final d'un projet, et la réussite de cette démarche nécessitera également un degré élevé de collaboration et de coopération entre toutes les parties prenantes du projet.</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n-GB" sz="1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Des produits d'atténuation des risques et des instruments de réduction des risques efficaces et adaptés aux conditions locales seront essentiels pour construire d'autres réussites</a:t>
            </a: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1750" algn="just">
              <a:lnSpc>
                <a:spcPct val="107000"/>
              </a:lnSpc>
              <a:spcAft>
                <a:spcPts val="800"/>
              </a:spcAft>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 fourniture de ces produits et instruments peut alors créer les conditions du marché pour des profils risque/récompense plus attrayants, contribuant à transformer une opportunité d'investissement peu intéressante en une opportunité commercialement intéressante dans l'esprit des investisseurs privés.</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sz="1800"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211D35D0-5460-89F2-E58E-CA4E0CB5975E}"/>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A1062240-F04D-0DAC-53D5-23631803951C}"/>
              </a:ext>
            </a:extLst>
          </p:cNvPr>
          <p:cNvSpPr>
            <a:spLocks noGrp="1"/>
          </p:cNvSpPr>
          <p:nvPr>
            <p:ph type="sldNum" sz="quarter" idx="12"/>
          </p:nvPr>
        </p:nvSpPr>
        <p:spPr/>
        <p:txBody>
          <a:bodyPr/>
          <a:lstStyle/>
          <a:p>
            <a:fld id="{012EBC71-327D-4FA8-BE06-D6795775A875}" type="slidenum">
              <a:rPr lang="en-GB" smtClean="0"/>
              <a:t>21</a:t>
            </a:fld>
            <a:endParaRPr lang="en-GB"/>
          </a:p>
        </p:txBody>
      </p:sp>
    </p:spTree>
    <p:extLst>
      <p:ext uri="{BB962C8B-B14F-4D97-AF65-F5344CB8AC3E}">
        <p14:creationId xmlns:p14="http://schemas.microsoft.com/office/powerpoint/2010/main" val="37836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FFE0EA13-0E3C-54E7-2676-0CD2F3502958}"/>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4981E4FC-59DC-8FE7-4523-6029A65F14B0}"/>
              </a:ext>
            </a:extLst>
          </p:cNvPr>
          <p:cNvSpPr>
            <a:spLocks noGrp="1"/>
          </p:cNvSpPr>
          <p:nvPr>
            <p:ph type="sldNum" sz="quarter" idx="12"/>
          </p:nvPr>
        </p:nvSpPr>
        <p:spPr/>
        <p:txBody>
          <a:bodyPr/>
          <a:lstStyle/>
          <a:p>
            <a:fld id="{012EBC71-327D-4FA8-BE06-D6795775A875}" type="slidenum">
              <a:rPr lang="en-GB" smtClean="0"/>
              <a:t>22</a:t>
            </a:fld>
            <a:endParaRPr lang="en-GB"/>
          </a:p>
        </p:txBody>
      </p:sp>
      <p:sp>
        <p:nvSpPr>
          <p:cNvPr id="6" name="How we act? The Three Pillar Approach">
            <a:extLst>
              <a:ext uri="{FF2B5EF4-FFF2-40B4-BE49-F238E27FC236}">
                <a16:creationId xmlns:a16="http://schemas.microsoft.com/office/drawing/2014/main" id="{92042589-34FF-46E6-C3C8-92891FB30BD5}"/>
              </a:ext>
            </a:extLst>
          </p:cNvPr>
          <p:cNvSpPr txBox="1"/>
          <p:nvPr/>
        </p:nvSpPr>
        <p:spPr>
          <a:xfrm>
            <a:off x="838200" y="1287995"/>
            <a:ext cx="9986063" cy="646327"/>
          </a:xfrm>
          <a:prstGeom prst="rect">
            <a:avLst/>
          </a:prstGeom>
          <a:ln w="12700">
            <a:miter lim="400000"/>
          </a:ln>
          <a:extLst>
            <a:ext uri="{C572A759-6A51-4108-AA02-DFA0A04FC94B}">
              <ma14:wrappingTextBoxFlag xmlns:ma14="http://schemas.microsoft.com/office/mac/drawingml/2011/main" xmlns:p14="http://schemas.microsoft.com/office/powerpoint/2010/main" xmlns:a14="http://schemas.microsoft.com/office/drawing/2010/main" xmlns:a16="http://schemas.microsoft.com/office/drawing/2014/main" xmlns="" val="1"/>
            </a:ext>
          </a:extLst>
        </p:spPr>
        <p:txBody>
          <a:bodyPr wrap="none" lIns="45718" tIns="45718" rIns="45718" bIns="45718">
            <a:spAutoFit/>
          </a:bodyPr>
          <a:lstStyle>
            <a:lvl1pPr>
              <a:defRPr sz="2400" b="1">
                <a:solidFill>
                  <a:srgbClr val="24439C"/>
                </a:solidFill>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Arial"/>
                <a:cs typeface="Arial"/>
                <a:sym typeface="Arial"/>
              </a:rPr>
              <a:t>Assemblage: Comment </a:t>
            </a:r>
            <a:r>
              <a:rPr kumimoji="0" lang="it-IT" sz="1800" b="1" i="0" u="none" strike="noStrike" kern="1200" cap="none" spc="0" normalizeH="0" baseline="0" noProof="0" dirty="0" err="1">
                <a:ln>
                  <a:noFill/>
                </a:ln>
                <a:solidFill>
                  <a:srgbClr val="FF0000"/>
                </a:solidFill>
                <a:effectLst/>
                <a:uLnTx/>
                <a:uFillTx/>
                <a:latin typeface="Arial"/>
                <a:cs typeface="Arial"/>
                <a:sym typeface="Arial"/>
              </a:rPr>
              <a:t>aller</a:t>
            </a:r>
            <a:r>
              <a:rPr kumimoji="0" lang="it-IT" sz="1800" b="1" i="0" u="none" strike="noStrike" kern="1200" cap="none" spc="0" normalizeH="0" baseline="0" noProof="0" dirty="0">
                <a:ln>
                  <a:noFill/>
                </a:ln>
                <a:solidFill>
                  <a:srgbClr val="FF0000"/>
                </a:solidFill>
                <a:effectLst/>
                <a:uLnTx/>
                <a:uFillTx/>
                <a:latin typeface="Arial"/>
                <a:cs typeface="Arial"/>
                <a:sym typeface="Arial"/>
              </a:rPr>
              <a:t> de l'avant ? Un </a:t>
            </a:r>
            <a:r>
              <a:rPr kumimoji="0" lang="it-IT" sz="1800" b="1" i="0" u="none" strike="noStrike" kern="1200" cap="none" spc="0" normalizeH="0" baseline="0" noProof="0" dirty="0" err="1">
                <a:ln>
                  <a:noFill/>
                </a:ln>
                <a:solidFill>
                  <a:srgbClr val="FF0000"/>
                </a:solidFill>
                <a:effectLst/>
                <a:uLnTx/>
                <a:uFillTx/>
                <a:latin typeface="Arial"/>
                <a:cs typeface="Arial"/>
                <a:sym typeface="Arial"/>
              </a:rPr>
              <a:t>exemple</a:t>
            </a:r>
            <a:r>
              <a:rPr kumimoji="0" lang="it-IT" sz="1800" b="1" i="0" u="none" strike="noStrike" kern="1200" cap="none" spc="0" normalizeH="0" baseline="0" noProof="0" dirty="0">
                <a:ln>
                  <a:noFill/>
                </a:ln>
                <a:solidFill>
                  <a:srgbClr val="FF0000"/>
                </a:solidFill>
                <a:effectLst/>
                <a:uLnTx/>
                <a:uFillTx/>
                <a:latin typeface="Arial"/>
                <a:cs typeface="Arial"/>
                <a:sym typeface="Arial"/>
              </a:rPr>
              <a:t> : le plan d'investissement européen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Arial"/>
                <a:cs typeface="Arial"/>
                <a:sym typeface="Arial"/>
              </a:rPr>
              <a:t> </a:t>
            </a:r>
            <a:r>
              <a:rPr kumimoji="0" sz="1800" b="1" i="0" u="none" strike="noStrike" kern="1200" cap="none" spc="0" normalizeH="0" baseline="0" noProof="0" dirty="0">
                <a:ln>
                  <a:noFill/>
                </a:ln>
                <a:solidFill>
                  <a:srgbClr val="FF0000"/>
                </a:solidFill>
                <a:effectLst/>
                <a:uLnTx/>
                <a:uFillTx/>
                <a:latin typeface="Arial"/>
                <a:cs typeface="Arial"/>
                <a:sym typeface="Arial"/>
              </a:rPr>
              <a:t>L'approche des trois piliers</a:t>
            </a:r>
          </a:p>
        </p:txBody>
      </p:sp>
      <p:pic>
        <p:nvPicPr>
          <p:cNvPr id="7" name="Picture 2" descr="\\NET1.cec.eu.int\homes\102\garlaef\Desktop\wee.png">
            <a:extLst>
              <a:ext uri="{FF2B5EF4-FFF2-40B4-BE49-F238E27FC236}">
                <a16:creationId xmlns:a16="http://schemas.microsoft.com/office/drawing/2014/main" id="{DC19D416-CBEC-BC0F-2969-A56D92D7D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521" y="2531558"/>
            <a:ext cx="7456205" cy="41899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5EC5725-2608-151A-8299-62990D2D9C85}"/>
              </a:ext>
            </a:extLst>
          </p:cNvPr>
          <p:cNvSpPr txBox="1">
            <a:spLocks/>
          </p:cNvSpPr>
          <p:nvPr/>
        </p:nvSpPr>
        <p:spPr>
          <a:xfrm>
            <a:off x="1035170" y="572999"/>
            <a:ext cx="10318630" cy="7081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rPr>
              <a:t>Politique d'investissement push pull et .......</a:t>
            </a:r>
            <a:r>
              <a:rPr lang="en-US" sz="2700" b="1" dirty="0">
                <a:solidFill>
                  <a:schemeClr val="accent2"/>
                </a:solidFill>
                <a:latin typeface="Microsoft Sans Serif"/>
                <a:ea typeface="Microsoft Sans Serif"/>
              </a:rPr>
              <a:t>argent</a:t>
            </a:r>
            <a:endPar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endParaRPr>
          </a:p>
        </p:txBody>
      </p:sp>
    </p:spTree>
    <p:extLst>
      <p:ext uri="{BB962C8B-B14F-4D97-AF65-F5344CB8AC3E}">
        <p14:creationId xmlns:p14="http://schemas.microsoft.com/office/powerpoint/2010/main" val="137353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3A8DD-4851-AEF4-0D27-DB703CEE9E7D}"/>
              </a:ext>
            </a:extLst>
          </p:cNvPr>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t>Plan d'investissement extérieur de l'UE</a:t>
            </a:r>
            <a:b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br>
            <a: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t>Pilier 1 - Ressources de l'UE et effet de levier</a:t>
            </a:r>
            <a:b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br>
            <a:endParaRPr lang="en-GB" dirty="0">
              <a:solidFill>
                <a:schemeClr val="accent2"/>
              </a:solidFill>
            </a:endParaRPr>
          </a:p>
        </p:txBody>
      </p:sp>
      <p:sp>
        <p:nvSpPr>
          <p:cNvPr id="4" name="Segnaposto piè di pagina 3">
            <a:extLst>
              <a:ext uri="{FF2B5EF4-FFF2-40B4-BE49-F238E27FC236}">
                <a16:creationId xmlns:a16="http://schemas.microsoft.com/office/drawing/2014/main" id="{E8D19FA4-55D3-CE9A-518F-0A2A087EB22E}"/>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1CC7A6A7-ABE2-85D8-A5B4-9681AE0C07D7}"/>
              </a:ext>
            </a:extLst>
          </p:cNvPr>
          <p:cNvSpPr>
            <a:spLocks noGrp="1"/>
          </p:cNvSpPr>
          <p:nvPr>
            <p:ph type="sldNum" sz="quarter" idx="12"/>
          </p:nvPr>
        </p:nvSpPr>
        <p:spPr/>
        <p:txBody>
          <a:bodyPr/>
          <a:lstStyle/>
          <a:p>
            <a:fld id="{012EBC71-327D-4FA8-BE06-D6795775A875}" type="slidenum">
              <a:rPr lang="en-GB" smtClean="0"/>
              <a:t>23</a:t>
            </a:fld>
            <a:endParaRPr lang="en-GB"/>
          </a:p>
        </p:txBody>
      </p:sp>
      <p:pic>
        <p:nvPicPr>
          <p:cNvPr id="6" name="Picture 2" descr="C:\Users\macovge\Desktop\external IP revised 12 sept.jpg">
            <a:extLst>
              <a:ext uri="{FF2B5EF4-FFF2-40B4-BE49-F238E27FC236}">
                <a16:creationId xmlns:a16="http://schemas.microsoft.com/office/drawing/2014/main" id="{C7058807-CE0F-2C4F-5C49-7ACD12F4BB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5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855391" y="895078"/>
            <a:ext cx="10699301" cy="5826398"/>
            <a:chOff x="-27668" y="1622053"/>
            <a:chExt cx="9086555" cy="4948161"/>
          </a:xfrm>
        </p:grpSpPr>
        <p:sp>
          <p:nvSpPr>
            <p:cNvPr id="8" name="Rounded Rectangle 7"/>
            <p:cNvSpPr/>
            <p:nvPr/>
          </p:nvSpPr>
          <p:spPr bwMode="auto">
            <a:xfrm>
              <a:off x="471118" y="1622053"/>
              <a:ext cx="3960000" cy="2340000"/>
            </a:xfrm>
            <a:prstGeom prst="roundRect">
              <a:avLst>
                <a:gd name="adj" fmla="val 9243"/>
              </a:avLst>
            </a:prstGeom>
            <a:solidFill>
              <a:srgbClr val="7030A0"/>
            </a:solidFill>
            <a:ln>
              <a:solidFill>
                <a:srgbClr val="3166CF"/>
              </a:solidFill>
            </a:ln>
            <a:effectLst/>
          </p:spPr>
          <p:txBody>
            <a:bodyPr lIns="36000" tIns="36000" rIns="36000" bIns="36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Politique et dialogue politique au sein des pays africains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Permettre aux entreprises de fonctionner de manière formelle, augmenter le niveau d'investissement et d'innovation, encourager la création d'emplois.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Réduire les coûts des entreprises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Réduire les risques et les incertitudes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Lutter contre les comportements anticoncurrentiels et ouvrir les marchés</a:t>
              </a:r>
              <a:endParaRPr kumimoji="0" lang="fr-BE"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Rounded Rectangle 19"/>
            <p:cNvSpPr>
              <a:spLocks noChangeArrowheads="1"/>
            </p:cNvSpPr>
            <p:nvPr/>
          </p:nvSpPr>
          <p:spPr bwMode="auto">
            <a:xfrm>
              <a:off x="4611484" y="1622053"/>
              <a:ext cx="3960000" cy="2340000"/>
            </a:xfrm>
            <a:prstGeom prst="roundRect">
              <a:avLst>
                <a:gd name="adj" fmla="val 10947"/>
              </a:avLst>
            </a:prstGeom>
            <a:solidFill>
              <a:srgbClr val="00B05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Dialogue structuré avec les entreprises</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Une voix unie pour le secteur privé local - défense des intérêts, mise en réseau et échange d'informations</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Dialogue politique éclairé sur l'environnement des entreprises</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Les forums d'affaires </a:t>
              </a:r>
              <a:r>
                <a:rPr kumimoji="0" lang="en-GB" altLang="fr-FR" sz="1400" b="1" i="1"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des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partenaires importants pour soutenir le développement des pays partenaires ET les </a:t>
              </a:r>
              <a:r>
                <a:rPr lang="en-GB" altLang="en-US" sz="1400" b="1" i="0" dirty="0">
                  <a:solidFill>
                    <a:prstClr val="white"/>
                  </a:solidFill>
                  <a:ea typeface="Verdana" panose="020B0604030504040204" pitchFamily="34" charset="0"/>
                  <a:cs typeface="Verdana" panose="020B0604030504040204" pitchFamily="34" charset="0"/>
                </a:rPr>
                <a:t>partenariats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d'entreprises </a:t>
              </a:r>
              <a:r>
                <a:rPr lang="en-GB" altLang="en-US" sz="1400" b="1" i="0" dirty="0">
                  <a:solidFill>
                    <a:prstClr val="white"/>
                  </a:solidFill>
                  <a:ea typeface="Verdana" panose="020B0604030504040204" pitchFamily="34" charset="0"/>
                  <a:cs typeface="Verdana" panose="020B0604030504040204" pitchFamily="34" charset="0"/>
                </a:rPr>
                <a:t>étrangères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10" name="Rounded Rectangle 11"/>
            <p:cNvSpPr>
              <a:spLocks noChangeArrowheads="1"/>
            </p:cNvSpPr>
            <p:nvPr/>
          </p:nvSpPr>
          <p:spPr bwMode="auto">
            <a:xfrm>
              <a:off x="471118" y="4077072"/>
              <a:ext cx="3960000" cy="2493142"/>
            </a:xfrm>
            <a:prstGeom prst="roundRect">
              <a:avLst>
                <a:gd name="adj" fmla="val 9187"/>
              </a:avLst>
            </a:prstGeom>
            <a:solidFill>
              <a:srgbClr val="FF000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Analyse des chaînes de valeur de la </a:t>
              </a:r>
              <a:r>
                <a:rPr lang="en-GB" altLang="fr-FR" sz="1800" b="1" i="0" dirty="0">
                  <a:solidFill>
                    <a:prstClr val="white"/>
                  </a:solidFill>
                  <a:ea typeface="Verdana" panose="020B0604030504040204" pitchFamily="34" charset="0"/>
                  <a:cs typeface="Verdana" panose="020B0604030504040204" pitchFamily="34" charset="0"/>
                </a:rPr>
                <a:t>politique énergétique au niveau </a:t>
              </a: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national</a:t>
              </a:r>
              <a:endParaRPr kumimoji="0" lang="en-GB" altLang="fr-FR" sz="18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0"/>
                </a:spcBef>
                <a:spcAft>
                  <a:spcPts val="600"/>
                </a:spcAft>
                <a:buClrTx/>
                <a:buSzPct val="80000"/>
                <a:buNone/>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Renseignement : environnement réglementaire, sécurité judiciaire, exécution des contrats, protection des investissements, compétences, information sur les marchés, régime foncier, accès au financement, 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Climat d'investissement plus large (marchés financiers, état de droit, stabilité politique, logistique, </a:t>
              </a:r>
              <a:endParaRPr lang="en-GB" altLang="en-US" sz="1400" b="1" i="0" dirty="0">
                <a:solidFill>
                  <a:prstClr val="white"/>
                </a:solidFill>
                <a:ea typeface="Verdana" panose="020B0604030504040204" pitchFamily="34" charset="0"/>
                <a:cs typeface="Verdana" panose="020B0604030504040204" pitchFamily="34" charset="0"/>
              </a:endParaRPr>
            </a:p>
          </p:txBody>
        </p:sp>
        <p:sp>
          <p:nvSpPr>
            <p:cNvPr id="11" name="Rounded Rectangle 14"/>
            <p:cNvSpPr>
              <a:spLocks noChangeArrowheads="1"/>
            </p:cNvSpPr>
            <p:nvPr/>
          </p:nvSpPr>
          <p:spPr bwMode="auto">
            <a:xfrm>
              <a:off x="4611484" y="4077072"/>
              <a:ext cx="3960000" cy="2340000"/>
            </a:xfrm>
            <a:prstGeom prst="roundRect">
              <a:avLst>
                <a:gd name="adj" fmla="val 10947"/>
              </a:avLst>
            </a:prstGeom>
            <a:solidFill>
              <a:srgbClr val="3166CF"/>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Coordination et cohérence</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Rechercher des contributions à différentes initiatives (préparation de projets, DRM, assistance technique en matière de politique).</a:t>
              </a: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Rôle clé pour le </a:t>
              </a:r>
              <a:r>
                <a:rPr lang="en-GB" altLang="fr-FR" sz="1400" b="1" i="0" dirty="0">
                  <a:solidFill>
                    <a:prstClr val="white"/>
                  </a:solidFill>
                  <a:ea typeface="Verdana" panose="020B0604030504040204" pitchFamily="34" charset="0"/>
                  <a:cs typeface="Verdana" panose="020B0604030504040204" pitchFamily="34" charset="0"/>
                </a:rPr>
                <a:t>soutien politique aux initiatives financières et techniques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lang="en-GB" altLang="fr-FR" sz="1400" b="1" i="0" dirty="0">
                  <a:solidFill>
                    <a:prstClr val="white"/>
                  </a:solidFill>
                  <a:ea typeface="Verdana" panose="020B0604030504040204" pitchFamily="34" charset="0"/>
                  <a:cs typeface="Verdana" panose="020B0604030504040204" pitchFamily="34" charset="0"/>
                </a:rPr>
                <a:t>Coordination des initiatives africaines</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3" name="Rounded Rectangle 7">
              <a:extLst>
                <a:ext uri="{FF2B5EF4-FFF2-40B4-BE49-F238E27FC236}">
                  <a16:creationId xmlns:a16="http://schemas.microsoft.com/office/drawing/2014/main" id="{01AC6D57-747B-223C-C8E6-E0F1C9C09284}"/>
                </a:ext>
              </a:extLst>
            </p:cNvPr>
            <p:cNvSpPr/>
            <p:nvPr/>
          </p:nvSpPr>
          <p:spPr bwMode="auto">
            <a:xfrm>
              <a:off x="438203" y="1622053"/>
              <a:ext cx="3960000" cy="2340000"/>
            </a:xfrm>
            <a:prstGeom prst="roundRect">
              <a:avLst>
                <a:gd name="adj" fmla="val 9243"/>
              </a:avLst>
            </a:prstGeom>
            <a:solidFill>
              <a:srgbClr val="7030A0"/>
            </a:solidFill>
            <a:ln>
              <a:solidFill>
                <a:srgbClr val="3166CF"/>
              </a:solidFill>
            </a:ln>
            <a:effectLst/>
          </p:spPr>
          <p:txBody>
            <a:bodyPr lIns="36000" tIns="36000" rIns="36000" bIns="36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Politique et dialogue politique au sein des pays africains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Permettre aux entreprises de fonctionner de manière formelle, augmenter le niveau d'investissement et d'innovation, encourager la création d'emplois.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Réduire les coûts des entreprises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Réduire les risques et les incertitudes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Lutter contre les comportements anticoncurrentiels et ouvrir les marchés</a:t>
              </a:r>
              <a:endParaRPr kumimoji="0" lang="fr-BE"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4" name="Rounded Rectangle 19">
              <a:extLst>
                <a:ext uri="{FF2B5EF4-FFF2-40B4-BE49-F238E27FC236}">
                  <a16:creationId xmlns:a16="http://schemas.microsoft.com/office/drawing/2014/main" id="{BCE0915F-78AC-4E62-CCE0-00A1CB010368}"/>
                </a:ext>
              </a:extLst>
            </p:cNvPr>
            <p:cNvSpPr>
              <a:spLocks noChangeArrowheads="1"/>
            </p:cNvSpPr>
            <p:nvPr/>
          </p:nvSpPr>
          <p:spPr bwMode="auto">
            <a:xfrm>
              <a:off x="4578569" y="1622053"/>
              <a:ext cx="3960000" cy="2340000"/>
            </a:xfrm>
            <a:prstGeom prst="roundRect">
              <a:avLst>
                <a:gd name="adj" fmla="val 10947"/>
              </a:avLst>
            </a:prstGeom>
            <a:solidFill>
              <a:srgbClr val="00B05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Dialogue structuré avec les entreprises</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Une voix unie pour le secteur privé local - défense des intérêts, mise en réseau et échange d'informations</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Dialogue politique éclairé sur l'environnement des entreprises</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Les forums d'affaires </a:t>
              </a:r>
              <a:r>
                <a:rPr kumimoji="0" lang="en-GB" altLang="fr-FR" sz="1400" b="1" i="1"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des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partenaires importants pour soutenir le développement des pays partenaires ET les </a:t>
              </a:r>
              <a:r>
                <a:rPr lang="en-GB" altLang="en-US" sz="1400" b="1" i="0" dirty="0">
                  <a:solidFill>
                    <a:prstClr val="white"/>
                  </a:solidFill>
                  <a:ea typeface="Verdana" panose="020B0604030504040204" pitchFamily="34" charset="0"/>
                  <a:cs typeface="Verdana" panose="020B0604030504040204" pitchFamily="34" charset="0"/>
                </a:rPr>
                <a:t>partenariats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d'entreprises </a:t>
              </a:r>
              <a:r>
                <a:rPr lang="en-GB" altLang="en-US" sz="1400" b="1" i="0" dirty="0">
                  <a:solidFill>
                    <a:prstClr val="white"/>
                  </a:solidFill>
                  <a:ea typeface="Verdana" panose="020B0604030504040204" pitchFamily="34" charset="0"/>
                  <a:cs typeface="Verdana" panose="020B0604030504040204" pitchFamily="34" charset="0"/>
                </a:rPr>
                <a:t>étrangères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5" name="Rounded Rectangle 11">
              <a:extLst>
                <a:ext uri="{FF2B5EF4-FFF2-40B4-BE49-F238E27FC236}">
                  <a16:creationId xmlns:a16="http://schemas.microsoft.com/office/drawing/2014/main" id="{E784EC14-C527-2DDF-9DC8-79CECD52FA25}"/>
                </a:ext>
              </a:extLst>
            </p:cNvPr>
            <p:cNvSpPr>
              <a:spLocks noChangeArrowheads="1"/>
            </p:cNvSpPr>
            <p:nvPr/>
          </p:nvSpPr>
          <p:spPr bwMode="auto">
            <a:xfrm>
              <a:off x="438203" y="4077072"/>
              <a:ext cx="3960000" cy="2493142"/>
            </a:xfrm>
            <a:prstGeom prst="roundRect">
              <a:avLst>
                <a:gd name="adj" fmla="val 9187"/>
              </a:avLst>
            </a:prstGeom>
            <a:solidFill>
              <a:srgbClr val="FF000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Analyse des chaînes de valeur de la </a:t>
              </a:r>
              <a:r>
                <a:rPr lang="en-GB" altLang="fr-FR" sz="1800" b="1" i="0" dirty="0">
                  <a:solidFill>
                    <a:prstClr val="white"/>
                  </a:solidFill>
                  <a:ea typeface="Verdana" panose="020B0604030504040204" pitchFamily="34" charset="0"/>
                  <a:cs typeface="Verdana" panose="020B0604030504040204" pitchFamily="34" charset="0"/>
                </a:rPr>
                <a:t>politique énergétique au niveau </a:t>
              </a: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national</a:t>
              </a:r>
              <a:endParaRPr kumimoji="0" lang="en-GB" altLang="fr-FR" sz="18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0"/>
                </a:spcBef>
                <a:spcAft>
                  <a:spcPts val="600"/>
                </a:spcAft>
                <a:buClrTx/>
                <a:buSzPct val="80000"/>
                <a:buNone/>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Renseignement : environnement réglementaire, sécurité judiciaire, exécution des contrats, protection des investissements, compétences, renseignements sur les marchés, régime foncier, accès au financement, 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err="1">
                  <a:ln>
                    <a:noFill/>
                  </a:ln>
                  <a:solidFill>
                    <a:prstClr val="white"/>
                  </a:solidFill>
                  <a:effectLst/>
                  <a:uLnTx/>
                  <a:uFillTx/>
                  <a:latin typeface="Verdana" pitchFamily="34" charset="0"/>
                  <a:ea typeface="Verdana" panose="020B0604030504040204" pitchFamily="34" charset="0"/>
                  <a:cs typeface="Verdana" panose="020B0604030504040204" pitchFamily="34" charset="0"/>
                </a:rPr>
                <a:t>Contraintes</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spécifiques aux </a:t>
              </a:r>
              <a:r>
                <a:rPr lang="en-GB" altLang="en-US" sz="1400" b="1" i="0" dirty="0">
                  <a:solidFill>
                    <a:prstClr val="white"/>
                  </a:solidFill>
                  <a:ea typeface="Verdana" panose="020B0604030504040204" pitchFamily="34" charset="0"/>
                  <a:cs typeface="Verdana" panose="020B0604030504040204" pitchFamily="34" charset="0"/>
                </a:rPr>
                <a:t>ER et à l'EE</a:t>
              </a:r>
            </a:p>
          </p:txBody>
        </p:sp>
        <p:sp>
          <p:nvSpPr>
            <p:cNvPr id="6" name="Rounded Rectangle 14">
              <a:extLst>
                <a:ext uri="{FF2B5EF4-FFF2-40B4-BE49-F238E27FC236}">
                  <a16:creationId xmlns:a16="http://schemas.microsoft.com/office/drawing/2014/main" id="{9238BB15-E78F-1C6F-BB55-CF04374AC99D}"/>
                </a:ext>
              </a:extLst>
            </p:cNvPr>
            <p:cNvSpPr>
              <a:spLocks noChangeArrowheads="1"/>
            </p:cNvSpPr>
            <p:nvPr/>
          </p:nvSpPr>
          <p:spPr bwMode="auto">
            <a:xfrm>
              <a:off x="4578569" y="4077072"/>
              <a:ext cx="3960000" cy="2340000"/>
            </a:xfrm>
            <a:prstGeom prst="roundRect">
              <a:avLst>
                <a:gd name="adj" fmla="val 10947"/>
              </a:avLst>
            </a:prstGeom>
            <a:solidFill>
              <a:srgbClr val="3166CF"/>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Coordination et cohérence</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Rechercher des contributions à différentes initiatives (préparation de projets, DRM, assistance technique en matière de politique).</a:t>
              </a: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Rôle clé pour le </a:t>
              </a:r>
              <a:r>
                <a:rPr lang="en-GB" altLang="fr-FR" sz="1400" b="1" i="0" dirty="0">
                  <a:solidFill>
                    <a:prstClr val="white"/>
                  </a:solidFill>
                  <a:ea typeface="Verdana" panose="020B0604030504040204" pitchFamily="34" charset="0"/>
                  <a:cs typeface="Verdana" panose="020B0604030504040204" pitchFamily="34" charset="0"/>
                </a:rPr>
                <a:t>soutien politique aux initiatives financières et techniques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lang="en-GB" altLang="fr-FR" sz="1400" b="1" i="0" dirty="0">
                  <a:solidFill>
                    <a:prstClr val="white"/>
                  </a:solidFill>
                  <a:ea typeface="Verdana" panose="020B0604030504040204" pitchFamily="34" charset="0"/>
                  <a:cs typeface="Verdana" panose="020B0604030504040204" pitchFamily="34" charset="0"/>
                </a:rPr>
                <a:t>Coordination des initiatives africaines</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12" name="Rounded Rectangle 7">
              <a:extLst>
                <a:ext uri="{FF2B5EF4-FFF2-40B4-BE49-F238E27FC236}">
                  <a16:creationId xmlns:a16="http://schemas.microsoft.com/office/drawing/2014/main" id="{7459BDE4-731C-DD4B-43C4-EDC5021D082D}"/>
                </a:ext>
              </a:extLst>
            </p:cNvPr>
            <p:cNvSpPr/>
            <p:nvPr/>
          </p:nvSpPr>
          <p:spPr bwMode="auto">
            <a:xfrm>
              <a:off x="-27668" y="1622053"/>
              <a:ext cx="4450673" cy="2340000"/>
            </a:xfrm>
            <a:prstGeom prst="roundRect">
              <a:avLst>
                <a:gd name="adj" fmla="val 9243"/>
              </a:avLst>
            </a:prstGeom>
            <a:solidFill>
              <a:srgbClr val="7030A0"/>
            </a:solidFill>
            <a:ln>
              <a:solidFill>
                <a:srgbClr val="3166CF"/>
              </a:solidFill>
            </a:ln>
            <a:effectLst/>
          </p:spPr>
          <p:txBody>
            <a:bodyPr lIns="36000" tIns="36000" rIns="36000" bIns="36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Politique et dialogue politique au sein des pays africains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Permettre aux entreprises de fonctionner de manière formelle, augmenter le niveau d'investissement et d'innovation, encourager la création d'emplois.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Réduire les coûts des entreprises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Réduire les risques et les incertitudes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Lutter contre les comportements anticoncurrentiels et ouvrir les marchés</a:t>
              </a:r>
              <a:endParaRPr kumimoji="0" lang="fr-BE"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14" name="Rounded Rectangle 19">
              <a:extLst>
                <a:ext uri="{FF2B5EF4-FFF2-40B4-BE49-F238E27FC236}">
                  <a16:creationId xmlns:a16="http://schemas.microsoft.com/office/drawing/2014/main" id="{DB3CFBC8-E266-498D-0EBC-264625E1D7EA}"/>
                </a:ext>
              </a:extLst>
            </p:cNvPr>
            <p:cNvSpPr>
              <a:spLocks noChangeArrowheads="1"/>
            </p:cNvSpPr>
            <p:nvPr/>
          </p:nvSpPr>
          <p:spPr bwMode="auto">
            <a:xfrm>
              <a:off x="4603370" y="1622053"/>
              <a:ext cx="4455517" cy="2340000"/>
            </a:xfrm>
            <a:prstGeom prst="roundRect">
              <a:avLst>
                <a:gd name="adj" fmla="val 10947"/>
              </a:avLst>
            </a:prstGeom>
            <a:solidFill>
              <a:srgbClr val="00B05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6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Dialogue structuré avec les entreprises</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Une voix unie pour le secteur privé local - défense des intérêts, mise en réseau et échange d'informations</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Dialogue politique éclairé sur l'environnement des entreprises</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Les forums d'affaires </a:t>
              </a:r>
              <a:r>
                <a:rPr kumimoji="0" lang="en-GB" altLang="fr-FR" sz="1400" b="1" i="1"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des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partenaires importants pour soutenir le développement des pays partenaires ET les </a:t>
              </a:r>
              <a:r>
                <a:rPr lang="en-GB" altLang="en-US" sz="1400" b="1" i="0" dirty="0">
                  <a:solidFill>
                    <a:prstClr val="white"/>
                  </a:solidFill>
                  <a:ea typeface="Verdana" panose="020B0604030504040204" pitchFamily="34" charset="0"/>
                  <a:cs typeface="Verdana" panose="020B0604030504040204" pitchFamily="34" charset="0"/>
                </a:rPr>
                <a:t>partenariats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d'entreprises </a:t>
              </a:r>
              <a:r>
                <a:rPr lang="en-GB" altLang="en-US" sz="1400" b="1" i="0" dirty="0">
                  <a:solidFill>
                    <a:prstClr val="white"/>
                  </a:solidFill>
                  <a:ea typeface="Verdana" panose="020B0604030504040204" pitchFamily="34" charset="0"/>
                  <a:cs typeface="Verdana" panose="020B0604030504040204" pitchFamily="34" charset="0"/>
                </a:rPr>
                <a:t>étrangères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15" name="Rounded Rectangle 11">
              <a:extLst>
                <a:ext uri="{FF2B5EF4-FFF2-40B4-BE49-F238E27FC236}">
                  <a16:creationId xmlns:a16="http://schemas.microsoft.com/office/drawing/2014/main" id="{D6850033-B2AF-93D1-9549-8D3F2A76158E}"/>
                </a:ext>
              </a:extLst>
            </p:cNvPr>
            <p:cNvSpPr>
              <a:spLocks noChangeArrowheads="1"/>
            </p:cNvSpPr>
            <p:nvPr/>
          </p:nvSpPr>
          <p:spPr bwMode="auto">
            <a:xfrm>
              <a:off x="-27668" y="4077072"/>
              <a:ext cx="4450673" cy="2493142"/>
            </a:xfrm>
            <a:prstGeom prst="roundRect">
              <a:avLst>
                <a:gd name="adj" fmla="val 9187"/>
              </a:avLst>
            </a:prstGeom>
            <a:solidFill>
              <a:srgbClr val="FF000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Analyse des chaînes de valeur de la </a:t>
              </a:r>
              <a:r>
                <a:rPr lang="en-GB" altLang="fr-FR" sz="1400" b="1" i="0" dirty="0">
                  <a:solidFill>
                    <a:prstClr val="white"/>
                  </a:solidFill>
                  <a:ea typeface="Verdana" panose="020B0604030504040204" pitchFamily="34" charset="0"/>
                  <a:cs typeface="Verdana" panose="020B0604030504040204" pitchFamily="34" charset="0"/>
                </a:rPr>
                <a:t>politique énergétique au niveau </a:t>
              </a: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national</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0"/>
                </a:spcBef>
                <a:spcAft>
                  <a:spcPts val="600"/>
                </a:spcAft>
                <a:buClrTx/>
                <a:buSzPct val="80000"/>
                <a:buNone/>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Renseignement : environnement réglementaire, sécurité judiciaire, exécution des contrats, protection des investissements, compétences, renseignements sur les marchés, régime foncier, accès au financement, 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Climat d'investissement plus large (marchés financiers, état de droit, stabilité politique, logistique, infrastructures, </a:t>
              </a:r>
              <a:r>
                <a:rPr kumimoji="0" lang="en-GB" altLang="en-US" sz="1400" b="1" i="0" u="none" strike="noStrike" kern="1200" cap="none" spc="0" normalizeH="0" baseline="0" noProof="0" dirty="0" err="1">
                  <a:ln>
                    <a:noFill/>
                  </a:ln>
                  <a:solidFill>
                    <a:prstClr val="white"/>
                  </a:solidFill>
                  <a:effectLst/>
                  <a:uLnTx/>
                  <a:uFillTx/>
                  <a:latin typeface="Verdana" pitchFamily="34" charset="0"/>
                  <a:ea typeface="Verdana" panose="020B0604030504040204" pitchFamily="34" charset="0"/>
                  <a:cs typeface="Verdana" panose="020B0604030504040204" pitchFamily="34" charset="0"/>
                </a:rPr>
                <a:t>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Contraintes spécifiques aux </a:t>
              </a:r>
              <a:r>
                <a:rPr lang="en-GB" altLang="en-US" sz="1400" b="1" i="0" dirty="0">
                  <a:solidFill>
                    <a:prstClr val="white"/>
                  </a:solidFill>
                  <a:ea typeface="Verdana" panose="020B0604030504040204" pitchFamily="34" charset="0"/>
                  <a:cs typeface="Verdana" panose="020B0604030504040204" pitchFamily="34" charset="0"/>
                </a:rPr>
                <a:t>ER et à l'EE</a:t>
              </a:r>
            </a:p>
          </p:txBody>
        </p:sp>
        <p:sp>
          <p:nvSpPr>
            <p:cNvPr id="16" name="Rounded Rectangle 14">
              <a:extLst>
                <a:ext uri="{FF2B5EF4-FFF2-40B4-BE49-F238E27FC236}">
                  <a16:creationId xmlns:a16="http://schemas.microsoft.com/office/drawing/2014/main" id="{DD968608-48C5-03A3-DAAD-D6A0AD3D8520}"/>
                </a:ext>
              </a:extLst>
            </p:cNvPr>
            <p:cNvSpPr>
              <a:spLocks noChangeArrowheads="1"/>
            </p:cNvSpPr>
            <p:nvPr/>
          </p:nvSpPr>
          <p:spPr bwMode="auto">
            <a:xfrm>
              <a:off x="4603370" y="4077072"/>
              <a:ext cx="4455517" cy="2340000"/>
            </a:xfrm>
            <a:prstGeom prst="roundRect">
              <a:avLst>
                <a:gd name="adj" fmla="val 10947"/>
              </a:avLst>
            </a:prstGeom>
            <a:solidFill>
              <a:srgbClr val="3166CF"/>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Coordination et cohérence</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Rechercher des contributions à différentes initiatives (préparation de projets, DRM, assistance technique en matière de politique).</a:t>
              </a: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Rôle clé pour le </a:t>
              </a:r>
              <a:r>
                <a:rPr lang="en-GB" altLang="fr-FR" sz="1400" b="1" i="0" dirty="0">
                  <a:solidFill>
                    <a:prstClr val="white"/>
                  </a:solidFill>
                  <a:ea typeface="Verdana" panose="020B0604030504040204" pitchFamily="34" charset="0"/>
                  <a:cs typeface="Verdana" panose="020B0604030504040204" pitchFamily="34" charset="0"/>
                </a:rPr>
                <a:t>soutien politique aux initiatives financières et techniques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lang="en-GB" altLang="fr-FR" sz="1400" b="1" i="0" dirty="0">
                  <a:solidFill>
                    <a:prstClr val="white"/>
                  </a:solidFill>
                  <a:ea typeface="Verdana" panose="020B0604030504040204" pitchFamily="34" charset="0"/>
                  <a:cs typeface="Verdana" panose="020B0604030504040204" pitchFamily="34" charset="0"/>
                </a:rPr>
                <a:t>Coordination des initiatives africaines</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grpSp>
      <p:sp>
        <p:nvSpPr>
          <p:cNvPr id="13" name="Title 1">
            <a:extLst>
              <a:ext uri="{FF2B5EF4-FFF2-40B4-BE49-F238E27FC236}">
                <a16:creationId xmlns:a16="http://schemas.microsoft.com/office/drawing/2014/main" id="{782038FB-1909-4DD9-8994-FE965B30D54A}"/>
              </a:ext>
            </a:extLst>
          </p:cNvPr>
          <p:cNvSpPr txBox="1">
            <a:spLocks/>
          </p:cNvSpPr>
          <p:nvPr/>
        </p:nvSpPr>
        <p:spPr>
          <a:xfrm>
            <a:off x="855390" y="186964"/>
            <a:ext cx="9146739" cy="70811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rPr>
              <a:t>PHASE 2 DE L'AREI : L'ACTION PUBLIQUE POUR MOBILISER LES INVESTISSEMENTS PRIVÉS</a:t>
            </a:r>
          </a:p>
        </p:txBody>
      </p:sp>
      <p:sp>
        <p:nvSpPr>
          <p:cNvPr id="2" name="Segnaposto numero diapositiva 1">
            <a:extLst>
              <a:ext uri="{FF2B5EF4-FFF2-40B4-BE49-F238E27FC236}">
                <a16:creationId xmlns:a16="http://schemas.microsoft.com/office/drawing/2014/main" id="{6A146E15-9EF2-47FC-8DDF-384DB1287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57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604276"/>
            <a:ext cx="9304606" cy="447675"/>
          </a:xfrm>
        </p:spPr>
        <p:txBody>
          <a:bodyPr>
            <a:normAutofit fontScale="90000"/>
          </a:bodyPr>
          <a:lstStyle/>
          <a:p>
            <a:r>
              <a:rPr lang="en-GB" sz="4400" b="1" dirty="0">
                <a:solidFill>
                  <a:schemeClr val="accent2"/>
                </a:solidFill>
              </a:rPr>
              <a:t>AREI phase </a:t>
            </a:r>
            <a:r>
              <a:rPr lang="en-GB" b="1" dirty="0">
                <a:solidFill>
                  <a:schemeClr val="accent2"/>
                </a:solidFill>
              </a:rPr>
              <a:t>2</a:t>
            </a:r>
            <a:r>
              <a:rPr lang="en-GB" sz="4400" b="1" dirty="0">
                <a:solidFill>
                  <a:schemeClr val="accent2"/>
                </a:solidFill>
              </a:rPr>
              <a:t>: La réduction des risques pour le secteur privé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lstStyle/>
          <a:p>
            <a:pPr marL="0" indent="0">
              <a:buNone/>
            </a:pPr>
            <a:endParaRPr lang="it-IT" dirty="0"/>
          </a:p>
          <a:p>
            <a:pPr marL="0" indent="0" algn="ctr">
              <a:buNone/>
            </a:pPr>
            <a:endParaRPr lang="en-GB" sz="8000" dirty="0">
              <a:solidFill>
                <a:schemeClr val="accent1">
                  <a:lumMod val="75000"/>
                </a:schemeClr>
              </a:solidFill>
            </a:endParaRPr>
          </a:p>
          <a:p>
            <a:pPr marL="0" indent="0" algn="ctr">
              <a:buNone/>
            </a:pPr>
            <a:r>
              <a:rPr lang="en-GB" sz="8000" dirty="0">
                <a:solidFill>
                  <a:schemeClr val="accent1">
                    <a:lumMod val="75000"/>
                  </a:schemeClr>
                </a:solidFill>
              </a:rPr>
              <a:t>Merci.</a:t>
            </a: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0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a:t>
            </a:r>
            <a:r>
              <a:rPr lang="en-GB" b="1" dirty="0">
                <a:solidFill>
                  <a:schemeClr val="accent2"/>
                </a:solidFill>
              </a:rPr>
              <a:t>2</a:t>
            </a:r>
            <a:r>
              <a:rPr lang="en-GB" sz="4400" b="1" dirty="0">
                <a:solidFill>
                  <a:schemeClr val="accent2"/>
                </a:solidFill>
              </a:rPr>
              <a:t> : Conclusions sur </a:t>
            </a:r>
            <a:r>
              <a:rPr lang="en-GB" sz="4400" b="1" dirty="0" err="1">
                <a:solidFill>
                  <a:schemeClr val="accent2"/>
                </a:solidFill>
              </a:rPr>
              <a:t>réduction</a:t>
            </a:r>
            <a:r>
              <a:rPr lang="en-GB" sz="4400" b="1" dirty="0">
                <a:solidFill>
                  <a:schemeClr val="accent2"/>
                </a:solidFill>
              </a:rPr>
              <a:t> </a:t>
            </a:r>
            <a:br>
              <a:rPr lang="en-GB" sz="4400" b="1" dirty="0">
                <a:solidFill>
                  <a:schemeClr val="accent2"/>
                </a:solidFill>
              </a:rPr>
            </a:br>
            <a:r>
              <a:rPr lang="en-GB" sz="4400" b="1" dirty="0">
                <a:solidFill>
                  <a:schemeClr val="accent2"/>
                </a:solidFill>
              </a:rPr>
              <a:t>des risques 1/4</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normAutofit fontScale="70000" lnSpcReduction="20000"/>
          </a:bodyPr>
          <a:lstStyle/>
          <a:p>
            <a:pPr algn="just">
              <a:lnSpc>
                <a:spcPct val="107000"/>
              </a:lnSpc>
              <a:spcAft>
                <a:spcPts val="800"/>
              </a:spcAft>
            </a:pPr>
            <a:r>
              <a:rPr lang="en-GB" sz="32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AREI peut et doit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aider les pays à identifier les défis les plus pertinents du marché par le biais d'études et d'échanges entre pairs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Inefficacité de la gouvernance du secteur et de la mise en œuvre des politiques.</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Aptitude de l'environnement commercial.</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Aptitude à la concurrence et règles de passation des projets.</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Viabilité financière des exploitants publics. </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Aptitude de la structure du marché, du cadre juridique, des questions de devises.</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la cohérence et la transparence des réglementations énergétiques concernant la participation du secteur privé.</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le manque général de capacités juridiques et techniques des institutions locales pour gérer efficacement les phases du projet, de la préparation à l'exploitation </a:t>
            </a: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0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deux : Conclusions sur la </a:t>
            </a:r>
            <a:br>
              <a:rPr lang="en-GB" sz="4400" b="1" dirty="0">
                <a:solidFill>
                  <a:schemeClr val="accent2"/>
                </a:solidFill>
              </a:rPr>
            </a:br>
            <a:r>
              <a:rPr lang="en-GB" sz="4400" b="1" dirty="0" err="1">
                <a:solidFill>
                  <a:schemeClr val="accent2"/>
                </a:solidFill>
              </a:rPr>
              <a:t>réduction</a:t>
            </a:r>
            <a:r>
              <a:rPr lang="en-GB" sz="4400" b="1" dirty="0">
                <a:solidFill>
                  <a:schemeClr val="accent2"/>
                </a:solidFill>
              </a:rPr>
              <a:t> des risques 2/4</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4990769"/>
          </a:xfrm>
        </p:spPr>
        <p:txBody>
          <a:bodyPr>
            <a:normAutofit fontScale="70000" lnSpcReduction="20000"/>
          </a:bodyPr>
          <a:lstStyle/>
          <a:p>
            <a:pPr marL="0" lvl="0" indent="0" algn="just">
              <a:lnSpc>
                <a:spcPct val="107000"/>
              </a:lnSpc>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aider les gouvernements en utilisant des approches de pair à pair et des exemples de pays africains complétés par une assistance technique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d'afficher un engagement fort et à long terme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en faveur de l'avancement des solutions d'énergie renouvelable et des réformes nécessaires de la politique énergétique.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stabiliser les cadres juridiques et réglementaires nationaux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en évitant les changements rétroactifs qui auraient un impact sur la stabilité des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projets des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modèles commerciaux</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en élaborant des méthodologies de planification énergétique cohérentes et fiables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fondées sur les capacités techniques, afin de soutenir un bouquet énergétique approprié et de garantir la prévisibilité des choix stratégiques du pays.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garantir l'existence d'organismes de régulation de l'énergie indépendants et compétents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responsables de la bonne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gouvernance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des marchés de l'électricité et de leur mise en œuvre (c'est-à-dire des règles du marché, de la délivrance des licences, des codes de réseau, etc.)</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de faire comprendre aux investisseurs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quelle autorité d'un pays est responsable de tel ou tel risque. Dans ce rapport, les différents risques ont été attribués non pas en général au public ou aux gouvernements, mais spécifiquement à différents ministères ou agences.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1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9867314" cy="447675"/>
          </a:xfrm>
        </p:spPr>
        <p:txBody>
          <a:bodyPr>
            <a:normAutofit fontScale="90000"/>
          </a:bodyPr>
          <a:lstStyle/>
          <a:p>
            <a:r>
              <a:rPr lang="en-GB" sz="4400" b="1" dirty="0">
                <a:solidFill>
                  <a:schemeClr val="accent2"/>
                </a:solidFill>
              </a:rPr>
              <a:t>AREI phase deux : De-</a:t>
            </a:r>
            <a:r>
              <a:rPr lang="en-GB" sz="4400" b="1" dirty="0" err="1">
                <a:solidFill>
                  <a:schemeClr val="accent2"/>
                </a:solidFill>
              </a:rPr>
              <a:t>risquer</a:t>
            </a:r>
            <a:r>
              <a:rPr lang="en-GB" sz="4400" b="1" dirty="0">
                <a:solidFill>
                  <a:schemeClr val="accent2"/>
                </a:solidFill>
              </a:rPr>
              <a:t> pour le secteur privé 3/4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7AC2FB42-A93A-FB1B-52AD-D09F1D2AD3C9}"/>
              </a:ext>
            </a:extLst>
          </p:cNvPr>
          <p:cNvSpPr txBox="1"/>
          <p:nvPr/>
        </p:nvSpPr>
        <p:spPr>
          <a:xfrm>
            <a:off x="934720" y="973613"/>
            <a:ext cx="10419080" cy="5338384"/>
          </a:xfrm>
          <a:prstGeom prst="rect">
            <a:avLst/>
          </a:prstGeom>
          <a:noFill/>
        </p:spPr>
        <p:txBody>
          <a:bodyPr wrap="square">
            <a:spAutoFit/>
          </a:bodyPr>
          <a:lstStyle/>
          <a:p>
            <a:pPr lvl="0" algn="just">
              <a:lnSpc>
                <a:spcPct val="107000"/>
              </a:lnSpc>
            </a:pP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Promouvoir la mobilisation des ressources nationales au plus haut niveau politique pour que les opportunités existent et pour faire pression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Allocation fiscale/budgétaire au secteur des ER/EE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Économies potentielles liées à l'efficacité énergétique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Obligations vertes nationales et régionales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Avoirs de retraite </a:t>
            </a:r>
            <a:r>
              <a:rPr lang="en-US"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Les autorités politiques et financières africaines devraient envisager des réformes et des lois visant à permettre à leurs fonds de pension publics d'investir directement en Afrique</a:t>
            </a: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IDE régional/intra-africain</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1371600" algn="just">
              <a:lnSpc>
                <a:spcPct val="107000"/>
              </a:lnSpc>
              <a:spcAft>
                <a:spcPts val="800"/>
              </a:spcAft>
            </a:pPr>
            <a:r>
              <a:rPr lang="en-US"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326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9740705" cy="447675"/>
          </a:xfrm>
        </p:spPr>
        <p:txBody>
          <a:bodyPr>
            <a:normAutofit fontScale="90000"/>
          </a:bodyPr>
          <a:lstStyle/>
          <a:p>
            <a:r>
              <a:rPr lang="en-GB" sz="4400" b="1" dirty="0">
                <a:solidFill>
                  <a:schemeClr val="accent2"/>
                </a:solidFill>
              </a:rPr>
              <a:t>AREI phase </a:t>
            </a:r>
            <a:r>
              <a:rPr lang="en-GB" b="1" dirty="0">
                <a:solidFill>
                  <a:schemeClr val="accent2"/>
                </a:solidFill>
              </a:rPr>
              <a:t>2</a:t>
            </a:r>
            <a:r>
              <a:rPr lang="en-GB" sz="4400" b="1" dirty="0">
                <a:solidFill>
                  <a:schemeClr val="accent2"/>
                </a:solidFill>
              </a:rPr>
              <a:t> : La réduction des risques pour </a:t>
            </a:r>
            <a:br>
              <a:rPr lang="en-GB" sz="4400" b="1" dirty="0">
                <a:solidFill>
                  <a:schemeClr val="accent2"/>
                </a:solidFill>
              </a:rPr>
            </a:br>
            <a:r>
              <a:rPr lang="en-GB" sz="4400" b="1" dirty="0">
                <a:solidFill>
                  <a:schemeClr val="accent2"/>
                </a:solidFill>
              </a:rPr>
              <a:t>le secteur privé 4/4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1143000"/>
            <a:ext cx="10774680" cy="5213350"/>
          </a:xfrm>
        </p:spPr>
        <p:txBody>
          <a:bodyPr/>
          <a:lstStyle/>
          <a:p>
            <a:pPr marL="342900" lvl="0" indent="-342900" algn="just">
              <a:lnSpc>
                <a:spcPct val="107000"/>
              </a:lnSpc>
              <a:spcAft>
                <a:spcPts val="800"/>
              </a:spcAft>
              <a:buFont typeface="+mj-lt"/>
              <a:buAutoNum type="arabicPeriod"/>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contribuer à la formation des fonctionnaires et à la diffusion </a:t>
            </a: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des meilleures pratiques pour analyser et comprendre les risques liés aux projets dans les organismes et agences publics </a:t>
            </a: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15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A146E15-9EF2-47FC-8DDF-384DB1287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E152012A-56A9-45B4-B9DC-480FC1EE60B2}"/>
              </a:ext>
            </a:extLst>
          </p:cNvPr>
          <p:cNvSpPr txBox="1">
            <a:spLocks noGrp="1"/>
          </p:cNvSpPr>
          <p:nvPr>
            <p:ph type="title"/>
          </p:nvPr>
        </p:nvSpPr>
        <p:spPr>
          <a:xfrm>
            <a:off x="838200" y="140661"/>
            <a:ext cx="9248335" cy="1052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700" b="1" dirty="0" err="1">
                <a:solidFill>
                  <a:schemeClr val="accent2"/>
                </a:solidFill>
                <a:latin typeface="Microsoft Sans Serif"/>
                <a:ea typeface="Microsoft Sans Serif"/>
              </a:rPr>
              <a:t>Derisquer</a:t>
            </a:r>
            <a:r>
              <a:rPr lang="en-US" sz="2700" b="1" dirty="0">
                <a:solidFill>
                  <a:schemeClr val="accent2"/>
                </a:solidFill>
                <a:latin typeface="Microsoft Sans Serif"/>
                <a:ea typeface="Microsoft Sans Serif"/>
              </a:rPr>
              <a:t> lié aux SDG : l'Agenda 2030 comme moteur puissant pour AREI : la justification</a:t>
            </a:r>
            <a:endPar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endParaRPr>
          </a:p>
        </p:txBody>
      </p:sp>
      <p:graphicFrame>
        <p:nvGraphicFramePr>
          <p:cNvPr id="6" name="Diagram 6">
            <a:extLst>
              <a:ext uri="{FF2B5EF4-FFF2-40B4-BE49-F238E27FC236}">
                <a16:creationId xmlns:a16="http://schemas.microsoft.com/office/drawing/2014/main" id="{FF138FBE-FA14-4275-924E-6D630253692D}"/>
              </a:ext>
            </a:extLst>
          </p:cNvPr>
          <p:cNvGraphicFramePr/>
          <p:nvPr>
            <p:extLst>
              <p:ext uri="{D42A27DB-BD31-4B8C-83A1-F6EECF244321}">
                <p14:modId xmlns:p14="http://schemas.microsoft.com/office/powerpoint/2010/main" val="2336998552"/>
              </p:ext>
            </p:extLst>
          </p:nvPr>
        </p:nvGraphicFramePr>
        <p:xfrm>
          <a:off x="2885440" y="1178877"/>
          <a:ext cx="8199829" cy="536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E12151D5-418E-461B-8E04-51F732D3814B}"/>
              </a:ext>
            </a:extLst>
          </p:cNvPr>
          <p:cNvSpPr txBox="1"/>
          <p:nvPr/>
        </p:nvSpPr>
        <p:spPr>
          <a:xfrm>
            <a:off x="523487" y="4603898"/>
            <a:ext cx="2884731"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FF0000"/>
                </a:solidFill>
                <a:effectLst/>
                <a:uLnTx/>
                <a:uFillTx/>
                <a:latin typeface="Calibri" panose="020F0502020204030204"/>
                <a:ea typeface="+mn-ea"/>
                <a:cs typeface="+mn-cs"/>
              </a:rPr>
              <a:t>S'attaquer au problème </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 L'</a:t>
            </a:r>
            <a:r>
              <a:rPr lang="it-IT" sz="2400" dirty="0">
                <a:solidFill>
                  <a:srgbClr val="FF0000"/>
                </a:solidFill>
                <a:latin typeface="Calibri" panose="020F0502020204030204"/>
              </a:rPr>
              <a:t>ODD </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7 </a:t>
            </a:r>
            <a:r>
              <a:rPr lang="it-IT" sz="2400" dirty="0" err="1">
                <a:solidFill>
                  <a:srgbClr val="FF0000"/>
                </a:solidFill>
                <a:latin typeface="Calibri" panose="020F0502020204030204"/>
              </a:rPr>
              <a:t>aura un </a:t>
            </a:r>
            <a:r>
              <a:rPr lang="it-IT" sz="2400" dirty="0">
                <a:solidFill>
                  <a:srgbClr val="FF0000"/>
                </a:solidFill>
                <a:latin typeface="Calibri" panose="020F0502020204030204"/>
              </a:rPr>
              <a:t>impact sur </a:t>
            </a:r>
            <a:r>
              <a:rPr lang="it-IT" sz="2400" dirty="0" err="1">
                <a:solidFill>
                  <a:srgbClr val="FF0000"/>
                </a:solidFill>
                <a:latin typeface="Calibri" panose="020F0502020204030204"/>
              </a:rPr>
              <a:t>de nombreux </a:t>
            </a:r>
            <a:r>
              <a:rPr lang="it-IT" sz="2400" dirty="0">
                <a:solidFill>
                  <a:srgbClr val="FF0000"/>
                </a:solidFill>
                <a:latin typeface="Calibri" panose="020F0502020204030204"/>
              </a:rPr>
              <a:t>autres </a:t>
            </a:r>
            <a:r>
              <a:rPr kumimoji="0" lang="it-IT" sz="2400" b="0" i="0" u="none" strike="noStrike" kern="1200" cap="none" spc="0" normalizeH="0" baseline="0" noProof="0" dirty="0" err="1">
                <a:ln>
                  <a:noFill/>
                </a:ln>
                <a:solidFill>
                  <a:srgbClr val="FF0000"/>
                </a:solidFill>
                <a:effectLst/>
                <a:uLnTx/>
                <a:uFillTx/>
                <a:latin typeface="Calibri" panose="020F0502020204030204"/>
                <a:ea typeface="+mn-ea"/>
                <a:cs typeface="+mn-cs"/>
              </a:rPr>
              <a:t>ODD. </a:t>
            </a:r>
            <a:endPar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869CBF7F-4627-4956-9497-9BA7C6942AF1}"/>
              </a:ext>
            </a:extLst>
          </p:cNvPr>
          <p:cNvSpPr txBox="1"/>
          <p:nvPr/>
        </p:nvSpPr>
        <p:spPr>
          <a:xfrm>
            <a:off x="669851" y="1299995"/>
            <a:ext cx="33999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70C0"/>
                </a:solidFill>
                <a:effectLst/>
                <a:uLnTx/>
                <a:uFillTx/>
                <a:latin typeface="Calibri" panose="020F0502020204030204"/>
                <a:ea typeface="+mn-ea"/>
                <a:cs typeface="+mn-cs"/>
              </a:rPr>
              <a:t>Politique d'incitation </a:t>
            </a:r>
            <a:r>
              <a:rPr kumimoji="0" lang="it-IT" sz="2800" b="1" i="0" u="none" strike="noStrike" kern="1200" cap="none" spc="0" normalizeH="0" baseline="0" noProof="0" dirty="0" err="1">
                <a:ln>
                  <a:noFill/>
                </a:ln>
                <a:solidFill>
                  <a:srgbClr val="0070C0"/>
                </a:solidFill>
                <a:effectLst/>
                <a:uLnTx/>
                <a:uFillTx/>
                <a:latin typeface="Calibri" panose="020F0502020204030204"/>
                <a:ea typeface="+mn-ea"/>
                <a:cs typeface="+mn-cs"/>
              </a:rPr>
              <a:t>axée sur le développement durable</a:t>
            </a:r>
            <a:endPar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17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a:t>
            </a:r>
            <a:r>
              <a:rPr lang="en-GB" b="1" dirty="0">
                <a:solidFill>
                  <a:schemeClr val="accent2"/>
                </a:solidFill>
              </a:rPr>
              <a:t>2</a:t>
            </a:r>
            <a:r>
              <a:rPr lang="en-GB" sz="4400" b="1" dirty="0">
                <a:solidFill>
                  <a:schemeClr val="accent2"/>
                </a:solidFill>
              </a:rPr>
              <a:t> : La réduction des risques pour </a:t>
            </a:r>
            <a:br>
              <a:rPr lang="en-GB" sz="4400" b="1" dirty="0">
                <a:solidFill>
                  <a:schemeClr val="accent2"/>
                </a:solidFill>
              </a:rPr>
            </a:br>
            <a:r>
              <a:rPr lang="en-GB" sz="4400" b="1" dirty="0">
                <a:solidFill>
                  <a:schemeClr val="accent2"/>
                </a:solidFill>
              </a:rPr>
              <a:t>le secteur privé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3CE5BB90-0FEF-B943-196A-0D59E8608F16}"/>
              </a:ext>
            </a:extLst>
          </p:cNvPr>
          <p:cNvSpPr txBox="1"/>
          <p:nvPr/>
        </p:nvSpPr>
        <p:spPr>
          <a:xfrm>
            <a:off x="838200" y="916710"/>
            <a:ext cx="11201400" cy="5449441"/>
          </a:xfrm>
          <a:prstGeom prst="rect">
            <a:avLst/>
          </a:prstGeom>
          <a:noFill/>
        </p:spPr>
        <p:txBody>
          <a:bodyPr wrap="square">
            <a:spAutoFit/>
          </a:bodyPr>
          <a:lstStyle/>
          <a:p>
            <a:pPr algn="just">
              <a:lnSpc>
                <a:spcPct val="107000"/>
              </a:lnSpc>
              <a:spcAft>
                <a:spcPts val="800"/>
              </a:spcAft>
            </a:pP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Certains défis du marché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empêchent la poursuite du développement de l'IPPS :</a:t>
            </a:r>
          </a:p>
          <a:p>
            <a:pPr marL="342900" lvl="0" indent="-342900" algn="just">
              <a:lnSpc>
                <a:spcPct val="107000"/>
              </a:lnSpc>
              <a:buFont typeface="Calibri" panose="020F0502020204030204" pitchFamily="34" charset="0"/>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une </a:t>
            </a: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gouvernance inefficace du secteur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et de la mise en œuvre des politiques.</a:t>
            </a:r>
          </a:p>
          <a:p>
            <a:pPr marL="342900" lvl="0" indent="-342900" algn="just">
              <a:lnSpc>
                <a:spcPct val="107000"/>
              </a:lnSpc>
              <a:buFont typeface="Calibri" panose="020F0502020204030204" pitchFamily="34" charset="0"/>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un </a:t>
            </a: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environnement commercial hostile</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notamment pour les investisseurs étrangers.</a:t>
            </a:r>
          </a:p>
          <a:p>
            <a:pPr marL="342900" lvl="0" indent="-342900" algn="just">
              <a:lnSpc>
                <a:spcPct val="107000"/>
              </a:lnSpc>
              <a:buFont typeface="Calibri" panose="020F0502020204030204" pitchFamily="34" charset="0"/>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un </a:t>
            </a: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manque de règles transparentes en matière de concurrence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et de passation de marchés pour les projets.</a:t>
            </a:r>
          </a:p>
          <a:p>
            <a:pPr marL="342900" lvl="0" indent="-342900" algn="just">
              <a:lnSpc>
                <a:spcPct val="107000"/>
              </a:lnSpc>
              <a:buFont typeface="Calibri" panose="020F0502020204030204" pitchFamily="34" charset="0"/>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une faible viabilité financière des contreparties publiques à la fourniture d'énergie </a:t>
            </a:r>
          </a:p>
          <a:p>
            <a:pPr marL="342900" lvl="0" indent="-342900" algn="just">
              <a:lnSpc>
                <a:spcPct val="107000"/>
              </a:lnSpc>
              <a:buFont typeface="Calibri" panose="020F0502020204030204" pitchFamily="34" charset="0"/>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environnement à haut risque perçu, lié à la </a:t>
            </a: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perception par les investisseurs potentiels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de l'efficacité et de la fiabilité du pays d'accueil du projet en ce qui concerne la structure du marché, le cadre juridique et les questions de change.</a:t>
            </a:r>
          </a:p>
          <a:p>
            <a:pPr marL="342900" lvl="0" indent="-342900" algn="just">
              <a:lnSpc>
                <a:spcPct val="107000"/>
              </a:lnSpc>
              <a:buFont typeface="Calibri" panose="020F0502020204030204" pitchFamily="34" charset="0"/>
              <a:buChar char="•"/>
            </a:pP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cohérence et transparence des politiques et réglementations gouvernementales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concernant la gouvernance du secteur de l'électricité et la participation du secteur privé.</a:t>
            </a:r>
          </a:p>
          <a:p>
            <a:pPr marL="342900" lvl="0" indent="-342900" algn="just">
              <a:lnSpc>
                <a:spcPct val="107000"/>
              </a:lnSpc>
              <a:buFont typeface="Calibri" panose="020F0502020204030204" pitchFamily="34" charset="0"/>
              <a:buChar char="•"/>
            </a:pP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la solidité des plans de développement sectoriels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et des règles de passation des marchés pour les projets.</a:t>
            </a:r>
          </a:p>
          <a:p>
            <a:pPr marL="342900" lvl="0" indent="-342900" algn="just">
              <a:lnSpc>
                <a:spcPct val="107000"/>
              </a:lnSpc>
              <a:buFont typeface="Calibri" panose="020F0502020204030204" pitchFamily="34" charset="0"/>
              <a:buChar char="•"/>
            </a:pP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faible viabilité financière des contreparties </a:t>
            </a:r>
            <a:r>
              <a:rPr lang="en-GB" sz="20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publiques</a:t>
            </a: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en-GB" sz="2000" b="1" dirty="0" err="1">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acheteurs</a:t>
            </a: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Calibri" panose="020F0502020204030204" pitchFamily="34" charset="0"/>
              <a:buChar char="•"/>
            </a:pPr>
            <a:r>
              <a:rPr lang="en-GB" sz="20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le manque général de capacités juridiques et techniques des institutions locales </a:t>
            </a:r>
            <a:r>
              <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pour gérer efficacement les phases du projet, de la préparation à l'exploitation </a:t>
            </a:r>
          </a:p>
        </p:txBody>
      </p:sp>
    </p:spTree>
    <p:extLst>
      <p:ext uri="{BB962C8B-B14F-4D97-AF65-F5344CB8AC3E}">
        <p14:creationId xmlns:p14="http://schemas.microsoft.com/office/powerpoint/2010/main" val="1447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74BCC-E0E3-4B55-A01D-1B1F3D8EC868}"/>
              </a:ext>
            </a:extLst>
          </p:cNvPr>
          <p:cNvSpPr>
            <a:spLocks noGrp="1"/>
          </p:cNvSpPr>
          <p:nvPr>
            <p:ph type="title"/>
          </p:nvPr>
        </p:nvSpPr>
        <p:spPr>
          <a:xfrm>
            <a:off x="940998" y="524828"/>
            <a:ext cx="9529935" cy="552091"/>
          </a:xfrm>
        </p:spPr>
        <p:txBody>
          <a:bodyPr>
            <a:normAutofit fontScale="90000"/>
          </a:bodyPr>
          <a:lstStyle/>
          <a:p>
            <a:r>
              <a:rPr lang="it-IT" b="1" dirty="0">
                <a:solidFill>
                  <a:schemeClr val="accent2"/>
                </a:solidFill>
                <a:latin typeface="Calibri" panose="020F0502020204030204" pitchFamily="34" charset="0"/>
                <a:cs typeface="Calibri" panose="020F0502020204030204" pitchFamily="34" charset="0"/>
              </a:rPr>
              <a:t>La réduction des risques </a:t>
            </a:r>
            <a:r>
              <a:rPr lang="it-IT" b="1" dirty="0" err="1">
                <a:solidFill>
                  <a:schemeClr val="accent2"/>
                </a:solidFill>
                <a:latin typeface="Calibri" panose="020F0502020204030204" pitchFamily="34" charset="0"/>
                <a:cs typeface="Calibri" panose="020F0502020204030204" pitchFamily="34" charset="0"/>
              </a:rPr>
              <a:t>est essentielle</a:t>
            </a:r>
            <a:endParaRPr lang="it-IT" b="1" dirty="0">
              <a:solidFill>
                <a:schemeClr val="accent2"/>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D90EEEFF-8081-41E0-AF58-7BAB8667C211}"/>
              </a:ext>
            </a:extLst>
          </p:cNvPr>
          <p:cNvSpPr>
            <a:spLocks noGrp="1"/>
          </p:cNvSpPr>
          <p:nvPr>
            <p:ph idx="1"/>
          </p:nvPr>
        </p:nvSpPr>
        <p:spPr>
          <a:xfrm>
            <a:off x="940998" y="1311305"/>
            <a:ext cx="10743002" cy="4916774"/>
          </a:xfrm>
        </p:spPr>
        <p:txBody>
          <a:bodyPr>
            <a:normAutofit fontScale="85000" lnSpcReduction="20000"/>
          </a:bodyPr>
          <a:lstStyle/>
          <a:p>
            <a:r>
              <a:rPr lang="en-US" b="1" dirty="0">
                <a:solidFill>
                  <a:schemeClr val="accent1">
                    <a:lumMod val="75000"/>
                  </a:schemeClr>
                </a:solidFill>
                <a:latin typeface="Calibri" panose="020F0502020204030204" pitchFamily="34" charset="0"/>
                <a:cs typeface="Calibri" panose="020F0502020204030204" pitchFamily="34" charset="0"/>
              </a:rPr>
              <a:t>La pression exercée par les investisseurs et les actionnaires en faveur d'une divulgation et d'une transparence accrues en matière de durabilité dans les rapports des entreprises incitera les investisseurs à demander des comptes aux entreprises</a:t>
            </a:r>
            <a:r>
              <a:rPr lang="en-US" dirty="0">
                <a:solidFill>
                  <a:schemeClr val="accent1">
                    <a:lumMod val="75000"/>
                  </a:schemeClr>
                </a:solidFill>
                <a:latin typeface="Calibri" panose="020F0502020204030204" pitchFamily="34" charset="0"/>
                <a:cs typeface="Calibri" panose="020F0502020204030204" pitchFamily="34" charset="0"/>
              </a:rPr>
              <a:t>. </a:t>
            </a:r>
          </a:p>
          <a:p>
            <a:r>
              <a:rPr lang="en-US" dirty="0">
                <a:solidFill>
                  <a:schemeClr val="accent1">
                    <a:lumMod val="75000"/>
                  </a:schemeClr>
                </a:solidFill>
                <a:latin typeface="Calibri" panose="020F0502020204030204" pitchFamily="34" charset="0"/>
                <a:cs typeface="Calibri" panose="020F0502020204030204" pitchFamily="34" charset="0"/>
              </a:rPr>
              <a:t>Le segment financier peut piloter les processus et les méthodologies de diligence raisonnable, y compris la certification pour réduire les coûts du système et encourager la normalisation vers les ODD. Les outils conçus pour les entreprises auront la même métrique de certification, des schémas de validation à utiliser dans l'évaluation des prêts et la conception des investissements. Les indices seront également basés sur les mêmes paramètres.</a:t>
            </a:r>
          </a:p>
          <a:p>
            <a:r>
              <a:rPr lang="en-US" b="1" dirty="0">
                <a:solidFill>
                  <a:schemeClr val="accent1">
                    <a:lumMod val="75000"/>
                  </a:schemeClr>
                </a:solidFill>
                <a:latin typeface="Calibri" panose="020F0502020204030204" pitchFamily="34" charset="0"/>
                <a:cs typeface="Calibri" panose="020F0502020204030204" pitchFamily="34" charset="0"/>
              </a:rPr>
              <a:t>Cependant, nous savons que le secteur financier privé pur ne prendra pas plus de risques demain que ceux qu'il est prêt à prendre </a:t>
            </a:r>
            <a:r>
              <a:rPr lang="en-US" b="1" dirty="0" err="1">
                <a:solidFill>
                  <a:schemeClr val="accent1">
                    <a:lumMod val="75000"/>
                  </a:schemeClr>
                </a:solidFill>
                <a:latin typeface="Calibri" panose="020F0502020204030204" pitchFamily="34" charset="0"/>
                <a:cs typeface="Calibri" panose="020F0502020204030204" pitchFamily="34" charset="0"/>
              </a:rPr>
              <a:t>aujourd'hui</a:t>
            </a:r>
            <a:r>
              <a:rPr lang="en-US" dirty="0">
                <a:solidFill>
                  <a:schemeClr val="accent1">
                    <a:lumMod val="75000"/>
                  </a:schemeClr>
                </a:solidFill>
                <a:latin typeface="Calibri" panose="020F0502020204030204" pitchFamily="34" charset="0"/>
                <a:cs typeface="Calibri" panose="020F0502020204030204" pitchFamily="34" charset="0"/>
              </a:rPr>
              <a:t>. </a:t>
            </a:r>
          </a:p>
          <a:p>
            <a:r>
              <a:rPr lang="en-US" dirty="0">
                <a:solidFill>
                  <a:schemeClr val="accent1">
                    <a:lumMod val="75000"/>
                  </a:schemeClr>
                </a:solidFill>
                <a:latin typeface="Calibri" panose="020F0502020204030204" pitchFamily="34" charset="0"/>
                <a:cs typeface="Calibri" panose="020F0502020204030204" pitchFamily="34" charset="0"/>
              </a:rPr>
              <a:t>C'est pourquoi nous devons relier les techniques de financement mixte et le monde des banques de développement au financement commercial d'une manière qui soit déterminante pour les incitations politiques et les programmes que les autorités publiques décideront de mettre en œuvre.                                                                                                                                           </a:t>
            </a:r>
          </a:p>
          <a:p>
            <a:endParaRPr lang="it-IT" dirty="0">
              <a:solidFill>
                <a:schemeClr val="accent1">
                  <a:lumMod val="7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F5A70D01-8D93-4965-BAA7-926F7EDE86B3}"/>
              </a:ext>
            </a:extLst>
          </p:cNvPr>
          <p:cNvSpPr txBox="1">
            <a:spLocks/>
          </p:cNvSpPr>
          <p:nvPr/>
        </p:nvSpPr>
        <p:spPr>
          <a:xfrm>
            <a:off x="940998" y="759214"/>
            <a:ext cx="10318630" cy="7081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icrosoft Sans Serif"/>
              <a:ea typeface="Microsoft Sans Serif"/>
              <a:cs typeface="+mj-cs"/>
            </a:endParaRPr>
          </a:p>
        </p:txBody>
      </p:sp>
      <p:sp>
        <p:nvSpPr>
          <p:cNvPr id="5" name="Segnaposto numero diapositiva 4">
            <a:extLst>
              <a:ext uri="{FF2B5EF4-FFF2-40B4-BE49-F238E27FC236}">
                <a16:creationId xmlns:a16="http://schemas.microsoft.com/office/drawing/2014/main" id="{D84A33F9-9DA4-4CB3-B4DB-2172BF12B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752541"/>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3447</Words>
  <Application>Microsoft Macintosh PowerPoint</Application>
  <PresentationFormat>Grand écran</PresentationFormat>
  <Paragraphs>287</Paragraphs>
  <Slides>25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25</vt:i4>
      </vt:variant>
    </vt:vector>
  </HeadingPairs>
  <TitlesOfParts>
    <vt:vector size="34" baseType="lpstr">
      <vt:lpstr>Arial</vt:lpstr>
      <vt:lpstr>Calibri</vt:lpstr>
      <vt:lpstr>Calibri Light</vt:lpstr>
      <vt:lpstr>Courier New</vt:lpstr>
      <vt:lpstr>Microsoft Sans Serif</vt:lpstr>
      <vt:lpstr>Montserrat-Bold</vt:lpstr>
      <vt:lpstr>Symbol</vt:lpstr>
      <vt:lpstr>Verdana</vt:lpstr>
      <vt:lpstr>1_Tema di Office</vt:lpstr>
      <vt:lpstr>Présentation PowerPoint</vt:lpstr>
      <vt:lpstr>Phase 2 d'AREI : dé-risquer pour le secteur privé </vt:lpstr>
      <vt:lpstr>AREI phase 2 : Conclusions sur réduction  des risques 1/4</vt:lpstr>
      <vt:lpstr>AREI phase deux : Conclusions sur la  réduction des risques 2/4</vt:lpstr>
      <vt:lpstr>AREI phase deux : De-risquer pour le secteur privé 3/4 </vt:lpstr>
      <vt:lpstr>AREI phase 2 : La réduction des risques pour  le secteur privé 4/4 </vt:lpstr>
      <vt:lpstr>Derisquer lié aux SDG : l'Agenda 2030 comme moteur puissant pour AREI : la justification</vt:lpstr>
      <vt:lpstr>AREI phase 2 : La réduction des risques pour  le secteur privé </vt:lpstr>
      <vt:lpstr>La réduction des risques est essentielle</vt:lpstr>
      <vt:lpstr>INVESTISSEMENTS DURABLES</vt:lpstr>
      <vt:lpstr>Risques liés au cadre institutionnel des pays  </vt:lpstr>
      <vt:lpstr>AREI a réalisé une étude en MAI 21 sur l'adoption des politiques (politiques générales sur les énergies renouvelables, pas pour les investissements du secteur privé).  </vt:lpstr>
      <vt:lpstr>Je commence à dérisquer si je sais où sont les risques. Quel ministère et sur quel bureau est bloqué mon dossier d'investissement dans l'énergie ?</vt:lpstr>
      <vt:lpstr>Comprendre et définir les risques au niveau du pays</vt:lpstr>
      <vt:lpstr>Comprendre et définir les risques au niveau du pays</vt:lpstr>
      <vt:lpstr>AREI phase 2 : risques directement liés au projet  </vt:lpstr>
      <vt:lpstr>AREI phase 2 : risques d'exécution </vt:lpstr>
      <vt:lpstr>AREI phase 2 : Dé-risquer les risques du projet </vt:lpstr>
      <vt:lpstr>La phase 2 d'AREI : un bon PPA</vt:lpstr>
      <vt:lpstr>Phase 2 de l'AREI : le cœur du problème : les acheteurs</vt:lpstr>
      <vt:lpstr>Présentation PowerPoint</vt:lpstr>
      <vt:lpstr>Présentation PowerPoint</vt:lpstr>
      <vt:lpstr>Plan d'investissement extérieur de l'UE Pilier 1 - Ressources de l'UE et effet de levier </vt:lpstr>
      <vt:lpstr>Présentation PowerPoint</vt:lpstr>
      <vt:lpstr>AREI phase 2: La réduction des risques pour le secteur privé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RENEWABLE ENERGY FORUM Cairo – Egypt July 25 – 27, 2022 </dc:title>
  <dc:creator>roberto ridolfi</dc:creator>
  <cp:keywords>, docId:EDE576E46CCB990D684C1DCB946B3FE3</cp:keywords>
  <cp:lastModifiedBy>Aissata Diallo</cp:lastModifiedBy>
  <cp:revision>23</cp:revision>
  <dcterms:created xsi:type="dcterms:W3CDTF">2022-07-14T08:53:56Z</dcterms:created>
  <dcterms:modified xsi:type="dcterms:W3CDTF">2022-10-12T07:33:03Z</dcterms:modified>
</cp:coreProperties>
</file>