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794" r:id="rId2"/>
    <p:sldId id="258" r:id="rId3"/>
    <p:sldId id="342" r:id="rId4"/>
    <p:sldId id="789" r:id="rId5"/>
    <p:sldId id="341" r:id="rId6"/>
    <p:sldId id="339" r:id="rId7"/>
    <p:sldId id="351" r:id="rId8"/>
    <p:sldId id="261" r:id="rId9"/>
    <p:sldId id="273" r:id="rId10"/>
    <p:sldId id="348" r:id="rId11"/>
    <p:sldId id="768" r:id="rId12"/>
    <p:sldId id="778" r:id="rId13"/>
    <p:sldId id="769" r:id="rId14"/>
    <p:sldId id="779" r:id="rId15"/>
    <p:sldId id="781" r:id="rId16"/>
    <p:sldId id="264" r:id="rId17"/>
    <p:sldId id="784" r:id="rId18"/>
    <p:sldId id="787" r:id="rId19"/>
    <p:sldId id="786" r:id="rId20"/>
    <p:sldId id="785" r:id="rId21"/>
    <p:sldId id="788" r:id="rId22"/>
    <p:sldId id="792" r:id="rId23"/>
    <p:sldId id="793" r:id="rId24"/>
    <p:sldId id="311" r:id="rId25"/>
    <p:sldId id="79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CB71B5-BFD4-4712-91E4-2D6095A3A6BA}" v="3" dt="2022-09-30T15:18:03.6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294" autoAdjust="0"/>
    <p:restoredTop sz="94660"/>
  </p:normalViewPr>
  <p:slideViewPr>
    <p:cSldViewPr snapToGrid="0">
      <p:cViewPr varScale="1">
        <p:scale>
          <a:sx n="65" d="100"/>
          <a:sy n="65" d="100"/>
        </p:scale>
        <p:origin x="224" y="1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o ridolfi" userId="3681c798f3cd1f88" providerId="LiveId" clId="{D5CB71B5-BFD4-4712-91E4-2D6095A3A6BA}"/>
    <pc:docChg chg="delSld modSld">
      <pc:chgData name="roberto ridolfi" userId="3681c798f3cd1f88" providerId="LiveId" clId="{D5CB71B5-BFD4-4712-91E4-2D6095A3A6BA}" dt="2022-09-30T15:19:11.123" v="263" actId="20577"/>
      <pc:docMkLst>
        <pc:docMk/>
      </pc:docMkLst>
      <pc:sldChg chg="modSp mod">
        <pc:chgData name="roberto ridolfi" userId="3681c798f3cd1f88" providerId="LiveId" clId="{D5CB71B5-BFD4-4712-91E4-2D6095A3A6BA}" dt="2022-09-30T13:59:23.848" v="49" actId="20577"/>
        <pc:sldMkLst>
          <pc:docMk/>
          <pc:sldMk cId="2837751518" sldId="257"/>
        </pc:sldMkLst>
        <pc:spChg chg="mod">
          <ac:chgData name="roberto ridolfi" userId="3681c798f3cd1f88" providerId="LiveId" clId="{D5CB71B5-BFD4-4712-91E4-2D6095A3A6BA}" dt="2022-09-30T13:59:23.848" v="49" actId="20577"/>
          <ac:spMkLst>
            <pc:docMk/>
            <pc:sldMk cId="2837751518" sldId="257"/>
            <ac:spMk id="2" creationId="{827DBEB2-7BF3-6E36-4BEC-F955457BCDA5}"/>
          </ac:spMkLst>
        </pc:spChg>
      </pc:sldChg>
      <pc:sldChg chg="modSp mod">
        <pc:chgData name="roberto ridolfi" userId="3681c798f3cd1f88" providerId="LiveId" clId="{D5CB71B5-BFD4-4712-91E4-2D6095A3A6BA}" dt="2022-09-30T14:08:23.514" v="244" actId="20577"/>
        <pc:sldMkLst>
          <pc:docMk/>
          <pc:sldMk cId="1212925650" sldId="258"/>
        </pc:sldMkLst>
        <pc:spChg chg="mod">
          <ac:chgData name="roberto ridolfi" userId="3681c798f3cd1f88" providerId="LiveId" clId="{D5CB71B5-BFD4-4712-91E4-2D6095A3A6BA}" dt="2022-09-30T14:08:23.514" v="244" actId="20577"/>
          <ac:spMkLst>
            <pc:docMk/>
            <pc:sldMk cId="1212925650" sldId="258"/>
            <ac:spMk id="10" creationId="{09CEE3DC-CD98-C066-50B0-2FA8E7E32FD6}"/>
          </ac:spMkLst>
        </pc:spChg>
      </pc:sldChg>
      <pc:sldChg chg="del">
        <pc:chgData name="roberto ridolfi" userId="3681c798f3cd1f88" providerId="LiveId" clId="{D5CB71B5-BFD4-4712-91E4-2D6095A3A6BA}" dt="2022-09-30T14:05:30.152" v="119" actId="47"/>
        <pc:sldMkLst>
          <pc:docMk/>
          <pc:sldMk cId="4131942086" sldId="265"/>
        </pc:sldMkLst>
      </pc:sldChg>
      <pc:sldChg chg="del">
        <pc:chgData name="roberto ridolfi" userId="3681c798f3cd1f88" providerId="LiveId" clId="{D5CB71B5-BFD4-4712-91E4-2D6095A3A6BA}" dt="2022-09-30T14:05:26.804" v="118" actId="47"/>
        <pc:sldMkLst>
          <pc:docMk/>
          <pc:sldMk cId="2635603113" sldId="290"/>
        </pc:sldMkLst>
      </pc:sldChg>
      <pc:sldChg chg="del">
        <pc:chgData name="roberto ridolfi" userId="3681c798f3cd1f88" providerId="LiveId" clId="{D5CB71B5-BFD4-4712-91E4-2D6095A3A6BA}" dt="2022-09-30T15:17:43.774" v="249" actId="2696"/>
        <pc:sldMkLst>
          <pc:docMk/>
          <pc:sldMk cId="2864035247" sldId="314"/>
        </pc:sldMkLst>
      </pc:sldChg>
      <pc:sldChg chg="del">
        <pc:chgData name="roberto ridolfi" userId="3681c798f3cd1f88" providerId="LiveId" clId="{D5CB71B5-BFD4-4712-91E4-2D6095A3A6BA}" dt="2022-09-30T14:05:23.989" v="117" actId="47"/>
        <pc:sldMkLst>
          <pc:docMk/>
          <pc:sldMk cId="2296339111" sldId="315"/>
        </pc:sldMkLst>
      </pc:sldChg>
      <pc:sldChg chg="del">
        <pc:chgData name="roberto ridolfi" userId="3681c798f3cd1f88" providerId="LiveId" clId="{D5CB71B5-BFD4-4712-91E4-2D6095A3A6BA}" dt="2022-09-30T14:05:48.566" v="121" actId="2696"/>
        <pc:sldMkLst>
          <pc:docMk/>
          <pc:sldMk cId="1269558644" sldId="339"/>
        </pc:sldMkLst>
      </pc:sldChg>
      <pc:sldChg chg="del">
        <pc:chgData name="roberto ridolfi" userId="3681c798f3cd1f88" providerId="LiveId" clId="{D5CB71B5-BFD4-4712-91E4-2D6095A3A6BA}" dt="2022-09-30T14:05:32.570" v="120" actId="47"/>
        <pc:sldMkLst>
          <pc:docMk/>
          <pc:sldMk cId="3153663230" sldId="340"/>
        </pc:sldMkLst>
      </pc:sldChg>
      <pc:sldChg chg="modSp mod">
        <pc:chgData name="roberto ridolfi" userId="3681c798f3cd1f88" providerId="LiveId" clId="{D5CB71B5-BFD4-4712-91E4-2D6095A3A6BA}" dt="2022-09-30T14:11:21.032" v="247" actId="5793"/>
        <pc:sldMkLst>
          <pc:docMk/>
          <pc:sldMk cId="1283260370" sldId="341"/>
        </pc:sldMkLst>
        <pc:spChg chg="mod">
          <ac:chgData name="roberto ridolfi" userId="3681c798f3cd1f88" providerId="LiveId" clId="{D5CB71B5-BFD4-4712-91E4-2D6095A3A6BA}" dt="2022-09-30T14:11:21.032" v="247" actId="5793"/>
          <ac:spMkLst>
            <pc:docMk/>
            <pc:sldMk cId="1283260370" sldId="341"/>
            <ac:spMk id="7" creationId="{7AC2FB42-A93A-FB1B-52AD-D09F1D2AD3C9}"/>
          </ac:spMkLst>
        </pc:spChg>
      </pc:sldChg>
      <pc:sldChg chg="del">
        <pc:chgData name="roberto ridolfi" userId="3681c798f3cd1f88" providerId="LiveId" clId="{D5CB71B5-BFD4-4712-91E4-2D6095A3A6BA}" dt="2022-09-30T14:05:48.566" v="121" actId="2696"/>
        <pc:sldMkLst>
          <pc:docMk/>
          <pc:sldMk cId="2378972068" sldId="341"/>
        </pc:sldMkLst>
      </pc:sldChg>
      <pc:sldChg chg="del">
        <pc:chgData name="roberto ridolfi" userId="3681c798f3cd1f88" providerId="LiveId" clId="{D5CB71B5-BFD4-4712-91E4-2D6095A3A6BA}" dt="2022-09-30T14:05:48.566" v="121" actId="2696"/>
        <pc:sldMkLst>
          <pc:docMk/>
          <pc:sldMk cId="2960459469" sldId="342"/>
        </pc:sldMkLst>
      </pc:sldChg>
      <pc:sldChg chg="modSp mod">
        <pc:chgData name="roberto ridolfi" userId="3681c798f3cd1f88" providerId="LiveId" clId="{D5CB71B5-BFD4-4712-91E4-2D6095A3A6BA}" dt="2022-09-30T14:11:11.881" v="245" actId="5793"/>
        <pc:sldMkLst>
          <pc:docMk/>
          <pc:sldMk cId="3162100893" sldId="342"/>
        </pc:sldMkLst>
        <pc:spChg chg="mod">
          <ac:chgData name="roberto ridolfi" userId="3681c798f3cd1f88" providerId="LiveId" clId="{D5CB71B5-BFD4-4712-91E4-2D6095A3A6BA}" dt="2022-09-30T14:11:11.881" v="245" actId="5793"/>
          <ac:spMkLst>
            <pc:docMk/>
            <pc:sldMk cId="3162100893" sldId="342"/>
            <ac:spMk id="10" creationId="{09CEE3DC-CD98-C066-50B0-2FA8E7E32FD6}"/>
          </ac:spMkLst>
        </pc:spChg>
      </pc:sldChg>
      <pc:sldChg chg="del">
        <pc:chgData name="roberto ridolfi" userId="3681c798f3cd1f88" providerId="LiveId" clId="{D5CB71B5-BFD4-4712-91E4-2D6095A3A6BA}" dt="2022-09-30T15:18:26.585" v="250" actId="47"/>
        <pc:sldMkLst>
          <pc:docMk/>
          <pc:sldMk cId="1556460889" sldId="343"/>
        </pc:sldMkLst>
      </pc:sldChg>
      <pc:sldChg chg="del">
        <pc:chgData name="roberto ridolfi" userId="3681c798f3cd1f88" providerId="LiveId" clId="{D5CB71B5-BFD4-4712-91E4-2D6095A3A6BA}" dt="2022-09-30T15:17:43.774" v="249" actId="2696"/>
        <pc:sldMkLst>
          <pc:docMk/>
          <pc:sldMk cId="3369662534" sldId="343"/>
        </pc:sldMkLst>
      </pc:sldChg>
      <pc:sldChg chg="modSp mod">
        <pc:chgData name="roberto ridolfi" userId="3681c798f3cd1f88" providerId="LiveId" clId="{D5CB71B5-BFD4-4712-91E4-2D6095A3A6BA}" dt="2022-09-30T14:02:37.304" v="115" actId="20577"/>
        <pc:sldMkLst>
          <pc:docMk/>
          <pc:sldMk cId="3002174921" sldId="351"/>
        </pc:sldMkLst>
        <pc:spChg chg="mod">
          <ac:chgData name="roberto ridolfi" userId="3681c798f3cd1f88" providerId="LiveId" clId="{D5CB71B5-BFD4-4712-91E4-2D6095A3A6BA}" dt="2022-09-30T14:02:37.304" v="115" actId="20577"/>
          <ac:spMkLst>
            <pc:docMk/>
            <pc:sldMk cId="3002174921" sldId="351"/>
            <ac:spMk id="3" creationId="{E12151D5-418E-461B-8E04-51F732D3814B}"/>
          </ac:spMkLst>
        </pc:spChg>
      </pc:sldChg>
      <pc:sldChg chg="delSp modSp del">
        <pc:chgData name="roberto ridolfi" userId="3681c798f3cd1f88" providerId="LiveId" clId="{D5CB71B5-BFD4-4712-91E4-2D6095A3A6BA}" dt="2022-09-30T15:17:14.312" v="248" actId="47"/>
        <pc:sldMkLst>
          <pc:docMk/>
          <pc:sldMk cId="1488478768" sldId="766"/>
        </pc:sldMkLst>
        <pc:grpChg chg="del mod">
          <ac:chgData name="roberto ridolfi" userId="3681c798f3cd1f88" providerId="LiveId" clId="{D5CB71B5-BFD4-4712-91E4-2D6095A3A6BA}" dt="2022-09-30T14:02:58.971" v="116" actId="478"/>
          <ac:grpSpMkLst>
            <pc:docMk/>
            <pc:sldMk cId="1488478768" sldId="766"/>
            <ac:grpSpMk id="16391" creationId="{97A1DBBC-F323-4364-9B1E-252062CB2D9F}"/>
          </ac:grpSpMkLst>
        </pc:grpChg>
        <pc:picChg chg="mod">
          <ac:chgData name="roberto ridolfi" userId="3681c798f3cd1f88" providerId="LiveId" clId="{D5CB71B5-BFD4-4712-91E4-2D6095A3A6BA}" dt="2022-09-30T14:02:58.971" v="116" actId="478"/>
          <ac:picMkLst>
            <pc:docMk/>
            <pc:sldMk cId="1488478768" sldId="766"/>
            <ac:picMk id="16392" creationId="{F74D69FA-B064-423A-A387-A0C7207208F0}"/>
          </ac:picMkLst>
        </pc:picChg>
        <pc:picChg chg="del">
          <ac:chgData name="roberto ridolfi" userId="3681c798f3cd1f88" providerId="LiveId" clId="{D5CB71B5-BFD4-4712-91E4-2D6095A3A6BA}" dt="2022-09-30T14:02:58.971" v="116" actId="478"/>
          <ac:picMkLst>
            <pc:docMk/>
            <pc:sldMk cId="1488478768" sldId="766"/>
            <ac:picMk id="16393" creationId="{9B4B95EB-A910-40CB-A993-12626D30589A}"/>
          </ac:picMkLst>
        </pc:picChg>
      </pc:sldChg>
      <pc:sldChg chg="modSp mod">
        <pc:chgData name="roberto ridolfi" userId="3681c798f3cd1f88" providerId="LiveId" clId="{D5CB71B5-BFD4-4712-91E4-2D6095A3A6BA}" dt="2022-09-30T15:19:11.123" v="263" actId="20577"/>
        <pc:sldMkLst>
          <pc:docMk/>
          <pc:sldMk cId="2689399641" sldId="785"/>
        </pc:sldMkLst>
        <pc:spChg chg="mod">
          <ac:chgData name="roberto ridolfi" userId="3681c798f3cd1f88" providerId="LiveId" clId="{D5CB71B5-BFD4-4712-91E4-2D6095A3A6BA}" dt="2022-09-30T15:19:11.123" v="263" actId="20577"/>
          <ac:spMkLst>
            <pc:docMk/>
            <pc:sldMk cId="2689399641" sldId="785"/>
            <ac:spMk id="7" creationId="{4FC0D9E5-266E-F9F2-3A83-AC6C95FCAB5B}"/>
          </ac:spMkLst>
        </pc:spChg>
      </pc:sldChg>
      <pc:sldChg chg="modSp mod">
        <pc:chgData name="roberto ridolfi" userId="3681c798f3cd1f88" providerId="LiveId" clId="{D5CB71B5-BFD4-4712-91E4-2D6095A3A6BA}" dt="2022-09-30T14:11:16.924" v="246" actId="5793"/>
        <pc:sldMkLst>
          <pc:docMk/>
          <pc:sldMk cId="1740910864" sldId="789"/>
        </pc:sldMkLst>
        <pc:spChg chg="mod">
          <ac:chgData name="roberto ridolfi" userId="3681c798f3cd1f88" providerId="LiveId" clId="{D5CB71B5-BFD4-4712-91E4-2D6095A3A6BA}" dt="2022-09-30T14:11:16.924" v="246" actId="5793"/>
          <ac:spMkLst>
            <pc:docMk/>
            <pc:sldMk cId="1740910864" sldId="789"/>
            <ac:spMk id="10" creationId="{09CEE3DC-CD98-C066-50B0-2FA8E7E32FD6}"/>
          </ac:spMkLst>
        </pc:spChg>
      </pc:sldChg>
      <pc:sldChg chg="del">
        <pc:chgData name="roberto ridolfi" userId="3681c798f3cd1f88" providerId="LiveId" clId="{D5CB71B5-BFD4-4712-91E4-2D6095A3A6BA}" dt="2022-09-30T14:05:48.566" v="121" actId="2696"/>
        <pc:sldMkLst>
          <pc:docMk/>
          <pc:sldMk cId="2667061621" sldId="78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82CFC-281F-4EC0-B1E0-8287A4847FE0}" type="doc">
      <dgm:prSet loTypeId="urn:microsoft.com/office/officeart/2005/8/layout/gear1" loCatId="relationship" qsTypeId="urn:microsoft.com/office/officeart/2005/8/quickstyle/simple5" qsCatId="simple" csTypeId="urn:microsoft.com/office/officeart/2005/8/colors/accent0_3" csCatId="mainScheme" phldr="1"/>
      <dgm:spPr/>
      <dgm:t>
        <a:bodyPr/>
        <a:lstStyle/>
        <a:p>
          <a:endParaRPr lang="en-US"/>
        </a:p>
      </dgm:t>
    </dgm:pt>
    <dgm:pt modelId="{D769A5FA-FF99-45B7-A36B-A1A06FE0A41C}">
      <dgm:prSet phldrT="[Text]" custT="1"/>
      <dgm:spPr/>
      <dgm:t>
        <a:bodyPr/>
        <a:lstStyle/>
        <a:p>
          <a:r>
            <a:rPr lang="en-US" sz="1400" dirty="0"/>
            <a:t>Combine </a:t>
          </a:r>
          <a:r>
            <a:rPr lang="en-US" sz="1400" b="0" dirty="0"/>
            <a:t>business plan </a:t>
          </a:r>
          <a:r>
            <a:rPr lang="en-US" sz="1400" dirty="0"/>
            <a:t>of renewable energy supply with demand</a:t>
          </a:r>
        </a:p>
      </dgm:t>
    </dgm:pt>
    <dgm:pt modelId="{DDA83006-288A-41D9-B2A1-78ED190826C5}" type="parTrans" cxnId="{5F85FED7-5BB5-4DBB-8041-5D99E147C702}">
      <dgm:prSet/>
      <dgm:spPr/>
      <dgm:t>
        <a:bodyPr/>
        <a:lstStyle/>
        <a:p>
          <a:endParaRPr lang="en-US"/>
        </a:p>
      </dgm:t>
    </dgm:pt>
    <dgm:pt modelId="{F360DA62-3AED-4719-9E91-2E8512696C50}" type="sibTrans" cxnId="{5F85FED7-5BB5-4DBB-8041-5D99E147C702}">
      <dgm:prSet/>
      <dgm:spPr/>
      <dgm:t>
        <a:bodyPr/>
        <a:lstStyle/>
        <a:p>
          <a:endParaRPr lang="en-US"/>
        </a:p>
      </dgm:t>
    </dgm:pt>
    <dgm:pt modelId="{5220C73C-25BD-437E-9163-37081861B1F0}">
      <dgm:prSet phldrT="[Text]"/>
      <dgm:spPr/>
      <dgm:t>
        <a:bodyPr/>
        <a:lstStyle/>
        <a:p>
          <a:r>
            <a:rPr lang="en-US" dirty="0"/>
            <a:t>Go beyond financial aspects</a:t>
          </a:r>
        </a:p>
      </dgm:t>
    </dgm:pt>
    <dgm:pt modelId="{15ABE715-97D1-4EFC-8268-58E0C436984A}" type="parTrans" cxnId="{C6A6E4CF-3D33-49D4-B4F3-F85682B157BA}">
      <dgm:prSet/>
      <dgm:spPr/>
      <dgm:t>
        <a:bodyPr/>
        <a:lstStyle/>
        <a:p>
          <a:endParaRPr lang="en-US"/>
        </a:p>
      </dgm:t>
    </dgm:pt>
    <dgm:pt modelId="{DD1A0881-5BED-4A69-B8BF-5A9A70443B33}" type="sibTrans" cxnId="{C6A6E4CF-3D33-49D4-B4F3-F85682B157BA}">
      <dgm:prSet/>
      <dgm:spPr/>
      <dgm:t>
        <a:bodyPr/>
        <a:lstStyle/>
        <a:p>
          <a:endParaRPr lang="en-US"/>
        </a:p>
      </dgm:t>
    </dgm:pt>
    <dgm:pt modelId="{D8505E0B-DE91-44DC-A382-BD64719AAC79}">
      <dgm:prSet custT="1"/>
      <dgm:spPr/>
      <dgm:t>
        <a:bodyPr/>
        <a:lstStyle/>
        <a:p>
          <a:r>
            <a:rPr lang="en-US" sz="1400" dirty="0" err="1"/>
            <a:t>Smes</a:t>
          </a:r>
          <a:r>
            <a:rPr lang="en-US" sz="1400" dirty="0"/>
            <a:t> can produce</a:t>
          </a:r>
        </a:p>
      </dgm:t>
    </dgm:pt>
    <dgm:pt modelId="{C6CCBD0C-1A0E-42E0-98C8-274EA8DB64B1}" type="parTrans" cxnId="{88AA8744-A5BE-4068-BEC4-09B841C3DA7E}">
      <dgm:prSet/>
      <dgm:spPr/>
      <dgm:t>
        <a:bodyPr/>
        <a:lstStyle/>
        <a:p>
          <a:endParaRPr lang="en-US"/>
        </a:p>
      </dgm:t>
    </dgm:pt>
    <dgm:pt modelId="{7CE44C61-5D6E-42A3-9502-481F40F64ED4}" type="sibTrans" cxnId="{88AA8744-A5BE-4068-BEC4-09B841C3DA7E}">
      <dgm:prSet/>
      <dgm:spPr/>
      <dgm:t>
        <a:bodyPr/>
        <a:lstStyle/>
        <a:p>
          <a:endParaRPr lang="en-US"/>
        </a:p>
      </dgm:t>
    </dgm:pt>
    <dgm:pt modelId="{A6194B01-0EB8-4225-B32B-3FB535A3412B}">
      <dgm:prSet phldrT="[Text]" custT="1"/>
      <dgm:spPr/>
      <dgm:t>
        <a:bodyPr/>
        <a:lstStyle/>
        <a:p>
          <a:r>
            <a:rPr lang="en-US" sz="1400" dirty="0"/>
            <a:t>Help assess investors risks  and opportunities</a:t>
          </a:r>
        </a:p>
      </dgm:t>
    </dgm:pt>
    <dgm:pt modelId="{734DA6BC-96CE-4DC8-95EA-0C33C7D39469}" type="parTrans" cxnId="{A064EB87-DC79-4DA7-B2FE-308079A81DD7}">
      <dgm:prSet/>
      <dgm:spPr/>
      <dgm:t>
        <a:bodyPr/>
        <a:lstStyle/>
        <a:p>
          <a:endParaRPr lang="en-US"/>
        </a:p>
      </dgm:t>
    </dgm:pt>
    <dgm:pt modelId="{A12F95BC-BE88-42EE-AA2D-754BC0CE4DCC}" type="sibTrans" cxnId="{A064EB87-DC79-4DA7-B2FE-308079A81DD7}">
      <dgm:prSet/>
      <dgm:spPr/>
      <dgm:t>
        <a:bodyPr/>
        <a:lstStyle/>
        <a:p>
          <a:endParaRPr lang="en-US"/>
        </a:p>
      </dgm:t>
    </dgm:pt>
    <dgm:pt modelId="{E7DCF9D2-24A6-46BA-90FA-EF6AD7685DB8}">
      <dgm:prSet phldrT="[Text]" custT="1"/>
      <dgm:spPr/>
      <dgm:t>
        <a:bodyPr/>
        <a:lstStyle/>
        <a:p>
          <a:r>
            <a:rPr lang="en-US" sz="1400" dirty="0"/>
            <a:t>Comprehensive cost/benefit analysis (financial, economic, environmental , social and gender)</a:t>
          </a:r>
        </a:p>
      </dgm:t>
    </dgm:pt>
    <dgm:pt modelId="{5CC95ED6-F718-495F-AFCD-4F7E2EB2BAD7}" type="parTrans" cxnId="{32DF0EA3-1D89-44FF-BFAE-118761305BFB}">
      <dgm:prSet/>
      <dgm:spPr/>
      <dgm:t>
        <a:bodyPr/>
        <a:lstStyle/>
        <a:p>
          <a:endParaRPr lang="en-US"/>
        </a:p>
      </dgm:t>
    </dgm:pt>
    <dgm:pt modelId="{AA5B0B5C-C451-4D9B-B35D-FA38C5F4526A}" type="sibTrans" cxnId="{32DF0EA3-1D89-44FF-BFAE-118761305BFB}">
      <dgm:prSet/>
      <dgm:spPr/>
      <dgm:t>
        <a:bodyPr/>
        <a:lstStyle/>
        <a:p>
          <a:endParaRPr lang="en-US"/>
        </a:p>
      </dgm:t>
    </dgm:pt>
    <dgm:pt modelId="{B39ED61F-347A-4BD9-A7C7-C5B7B142D89F}">
      <dgm:prSet phldrT="[Text]"/>
      <dgm:spPr/>
      <dgm:t>
        <a:bodyPr/>
        <a:lstStyle/>
        <a:p>
          <a:r>
            <a:rPr lang="en-US" dirty="0"/>
            <a:t>Innovative financing models</a:t>
          </a:r>
        </a:p>
      </dgm:t>
    </dgm:pt>
    <dgm:pt modelId="{D5E184E8-586D-4DBB-8ED8-957B18F56112}" type="sibTrans" cxnId="{B70749E0-9C24-4A7C-B73E-EA4A9DE2334A}">
      <dgm:prSet/>
      <dgm:spPr/>
      <dgm:t>
        <a:bodyPr/>
        <a:lstStyle/>
        <a:p>
          <a:endParaRPr lang="en-US"/>
        </a:p>
      </dgm:t>
    </dgm:pt>
    <dgm:pt modelId="{B600B8AB-9E90-4728-90D3-AF575CD14D89}" type="parTrans" cxnId="{B70749E0-9C24-4A7C-B73E-EA4A9DE2334A}">
      <dgm:prSet/>
      <dgm:spPr/>
      <dgm:t>
        <a:bodyPr/>
        <a:lstStyle/>
        <a:p>
          <a:endParaRPr lang="en-US"/>
        </a:p>
      </dgm:t>
    </dgm:pt>
    <dgm:pt modelId="{60510FDC-F5BB-46BA-989E-7A9028E5551F}">
      <dgm:prSet phldrT="[Text]" custT="1"/>
      <dgm:spPr/>
      <dgm:t>
        <a:bodyPr/>
        <a:lstStyle/>
        <a:p>
          <a:r>
            <a:rPr lang="en-US" sz="1400" dirty="0"/>
            <a:t>Pay as you go</a:t>
          </a:r>
        </a:p>
      </dgm:t>
    </dgm:pt>
    <dgm:pt modelId="{723CF2A6-5ED4-4A2F-A39D-4E486F73D02E}" type="sibTrans" cxnId="{EFD732B7-FECA-490D-A42C-1E96457438CD}">
      <dgm:prSet/>
      <dgm:spPr/>
      <dgm:t>
        <a:bodyPr/>
        <a:lstStyle/>
        <a:p>
          <a:endParaRPr lang="en-US"/>
        </a:p>
      </dgm:t>
    </dgm:pt>
    <dgm:pt modelId="{50692405-CC53-49DE-ACE8-441AACFB4289}" type="parTrans" cxnId="{EFD732B7-FECA-490D-A42C-1E96457438CD}">
      <dgm:prSet/>
      <dgm:spPr/>
      <dgm:t>
        <a:bodyPr/>
        <a:lstStyle/>
        <a:p>
          <a:endParaRPr lang="en-US"/>
        </a:p>
      </dgm:t>
    </dgm:pt>
    <dgm:pt modelId="{A3F7C49F-F823-4BD4-88EC-9ABB4A4D70B3}">
      <dgm:prSet phldrT="[Text]" custT="1"/>
      <dgm:spPr/>
      <dgm:t>
        <a:bodyPr/>
        <a:lstStyle/>
        <a:p>
          <a:r>
            <a:rPr lang="en-US" sz="1400" dirty="0"/>
            <a:t>Fee for service</a:t>
          </a:r>
        </a:p>
      </dgm:t>
    </dgm:pt>
    <dgm:pt modelId="{F6CD72EB-D3C4-4029-BD5B-101C0A4323EE}" type="sibTrans" cxnId="{5933695D-5437-4C4A-A95F-F9E103BB6B52}">
      <dgm:prSet/>
      <dgm:spPr/>
      <dgm:t>
        <a:bodyPr/>
        <a:lstStyle/>
        <a:p>
          <a:endParaRPr lang="en-US"/>
        </a:p>
      </dgm:t>
    </dgm:pt>
    <dgm:pt modelId="{0A633C95-9610-4B1F-A14D-23956BCBEAB1}" type="parTrans" cxnId="{5933695D-5437-4C4A-A95F-F9E103BB6B52}">
      <dgm:prSet/>
      <dgm:spPr/>
      <dgm:t>
        <a:bodyPr/>
        <a:lstStyle/>
        <a:p>
          <a:endParaRPr lang="en-US"/>
        </a:p>
      </dgm:t>
    </dgm:pt>
    <dgm:pt modelId="{CD38E0D3-477D-4542-97F6-A65867351307}">
      <dgm:prSet phldrT="[Text]" custT="1"/>
      <dgm:spPr/>
      <dgm:t>
        <a:bodyPr/>
        <a:lstStyle/>
        <a:p>
          <a:r>
            <a:rPr lang="en-US" sz="1400" dirty="0"/>
            <a:t>Crowd funding</a:t>
          </a:r>
        </a:p>
      </dgm:t>
    </dgm:pt>
    <dgm:pt modelId="{F65353B8-04C1-47F0-9190-C845E9E983A4}" type="sibTrans" cxnId="{A11ED0B2-4794-4811-A90B-6A5EFC44277A}">
      <dgm:prSet/>
      <dgm:spPr/>
      <dgm:t>
        <a:bodyPr/>
        <a:lstStyle/>
        <a:p>
          <a:endParaRPr lang="en-US"/>
        </a:p>
      </dgm:t>
    </dgm:pt>
    <dgm:pt modelId="{B417654F-ED98-4139-BDB0-9ECCD0B307AC}" type="parTrans" cxnId="{A11ED0B2-4794-4811-A90B-6A5EFC44277A}">
      <dgm:prSet/>
      <dgm:spPr/>
      <dgm:t>
        <a:bodyPr/>
        <a:lstStyle/>
        <a:p>
          <a:endParaRPr lang="en-US"/>
        </a:p>
      </dgm:t>
    </dgm:pt>
    <dgm:pt modelId="{CDA6A3ED-3A18-4364-993D-78A02C293300}">
      <dgm:prSet phldrT="[Text]" custT="1"/>
      <dgm:spPr/>
      <dgm:t>
        <a:bodyPr/>
        <a:lstStyle/>
        <a:p>
          <a:r>
            <a:rPr lang="en-US" sz="1400" dirty="0"/>
            <a:t>Public-private partnerships</a:t>
          </a:r>
        </a:p>
      </dgm:t>
    </dgm:pt>
    <dgm:pt modelId="{F59D7858-DAB5-410D-8A2D-EB35EFF82A79}" type="sibTrans" cxnId="{913B6909-DF21-4C0D-BA6D-0773499EA5EE}">
      <dgm:prSet/>
      <dgm:spPr/>
      <dgm:t>
        <a:bodyPr/>
        <a:lstStyle/>
        <a:p>
          <a:endParaRPr lang="en-US"/>
        </a:p>
      </dgm:t>
    </dgm:pt>
    <dgm:pt modelId="{08138539-278E-40B0-8729-D9123C17C474}" type="parTrans" cxnId="{913B6909-DF21-4C0D-BA6D-0773499EA5EE}">
      <dgm:prSet/>
      <dgm:spPr/>
      <dgm:t>
        <a:bodyPr/>
        <a:lstStyle/>
        <a:p>
          <a:endParaRPr lang="en-US"/>
        </a:p>
      </dgm:t>
    </dgm:pt>
    <dgm:pt modelId="{0AD9F9E7-2AC9-4A67-8FA5-7DB21707EA98}">
      <dgm:prSet custT="1"/>
      <dgm:spPr/>
      <dgm:t>
        <a:bodyPr/>
        <a:lstStyle/>
        <a:p>
          <a:r>
            <a:rPr lang="en-US" sz="1400" dirty="0"/>
            <a:t>Young people get access to markets</a:t>
          </a:r>
        </a:p>
      </dgm:t>
    </dgm:pt>
    <dgm:pt modelId="{1F56D5C7-AF28-47D3-944C-924B62694A1E}" type="parTrans" cxnId="{70BEBA63-F04B-43CA-8165-9E727BA4DFCC}">
      <dgm:prSet/>
      <dgm:spPr/>
      <dgm:t>
        <a:bodyPr/>
        <a:lstStyle/>
        <a:p>
          <a:endParaRPr lang="en-GB"/>
        </a:p>
      </dgm:t>
    </dgm:pt>
    <dgm:pt modelId="{6190C13E-8138-4747-BF62-4023B68CCAAE}" type="sibTrans" cxnId="{70BEBA63-F04B-43CA-8165-9E727BA4DFCC}">
      <dgm:prSet/>
      <dgm:spPr/>
      <dgm:t>
        <a:bodyPr/>
        <a:lstStyle/>
        <a:p>
          <a:endParaRPr lang="en-GB"/>
        </a:p>
      </dgm:t>
    </dgm:pt>
    <dgm:pt modelId="{EAD331B4-997B-419D-81AD-96271557CBFE}">
      <dgm:prSet custT="1"/>
      <dgm:spPr/>
      <dgm:t>
        <a:bodyPr/>
        <a:lstStyle/>
        <a:p>
          <a:r>
            <a:rPr lang="en-US" sz="1400" dirty="0"/>
            <a:t>Demand creates better business models </a:t>
          </a:r>
        </a:p>
      </dgm:t>
    </dgm:pt>
    <dgm:pt modelId="{8AA5DCBC-8E64-405D-852E-EE5AAD4741DF}" type="parTrans" cxnId="{0A76DC8E-408C-4DCE-BE77-66971B719D4F}">
      <dgm:prSet/>
      <dgm:spPr/>
      <dgm:t>
        <a:bodyPr/>
        <a:lstStyle/>
        <a:p>
          <a:endParaRPr lang="en-GB"/>
        </a:p>
      </dgm:t>
    </dgm:pt>
    <dgm:pt modelId="{A79BC80A-B380-4667-A871-F76B7F845544}" type="sibTrans" cxnId="{0A76DC8E-408C-4DCE-BE77-66971B719D4F}">
      <dgm:prSet/>
      <dgm:spPr/>
      <dgm:t>
        <a:bodyPr/>
        <a:lstStyle/>
        <a:p>
          <a:endParaRPr lang="en-GB"/>
        </a:p>
      </dgm:t>
    </dgm:pt>
    <dgm:pt modelId="{4BB615A5-9114-4556-A1A5-B4E784DF49D2}" type="pres">
      <dgm:prSet presAssocID="{8C382CFC-281F-4EC0-B1E0-8287A4847FE0}" presName="composite" presStyleCnt="0">
        <dgm:presLayoutVars>
          <dgm:chMax val="3"/>
          <dgm:animLvl val="lvl"/>
          <dgm:resizeHandles val="exact"/>
        </dgm:presLayoutVars>
      </dgm:prSet>
      <dgm:spPr/>
    </dgm:pt>
    <dgm:pt modelId="{DA0C1B7D-4ED1-438A-8B7F-23B919B52F0B}" type="pres">
      <dgm:prSet presAssocID="{5220C73C-25BD-437E-9163-37081861B1F0}" presName="gear1" presStyleLbl="node1" presStyleIdx="0" presStyleCnt="3">
        <dgm:presLayoutVars>
          <dgm:chMax val="1"/>
          <dgm:bulletEnabled val="1"/>
        </dgm:presLayoutVars>
      </dgm:prSet>
      <dgm:spPr/>
    </dgm:pt>
    <dgm:pt modelId="{DE745525-4549-495A-9B51-9F88FFB06452}" type="pres">
      <dgm:prSet presAssocID="{5220C73C-25BD-437E-9163-37081861B1F0}" presName="gear1srcNode" presStyleLbl="node1" presStyleIdx="0" presStyleCnt="3"/>
      <dgm:spPr/>
    </dgm:pt>
    <dgm:pt modelId="{FAE43C44-93B7-4BE4-85B6-C8AA13F205B6}" type="pres">
      <dgm:prSet presAssocID="{5220C73C-25BD-437E-9163-37081861B1F0}" presName="gear1dstNode" presStyleLbl="node1" presStyleIdx="0" presStyleCnt="3"/>
      <dgm:spPr/>
    </dgm:pt>
    <dgm:pt modelId="{BDF86BBE-DEFA-4A5E-A761-98F894D350AD}" type="pres">
      <dgm:prSet presAssocID="{5220C73C-25BD-437E-9163-37081861B1F0}" presName="gear1ch" presStyleLbl="fgAcc1" presStyleIdx="0" presStyleCnt="3" custScaleX="101643" custScaleY="179517" custLinFactX="53681" custLinFactNeighborX="100000" custLinFactNeighborY="-33725">
        <dgm:presLayoutVars>
          <dgm:chMax val="0"/>
          <dgm:bulletEnabled val="1"/>
        </dgm:presLayoutVars>
      </dgm:prSet>
      <dgm:spPr/>
    </dgm:pt>
    <dgm:pt modelId="{546C0BBD-4D7A-4DCD-85F1-8C3788DFCB20}" type="pres">
      <dgm:prSet presAssocID="{D769A5FA-FF99-45B7-A36B-A1A06FE0A41C}" presName="gear2" presStyleLbl="node1" presStyleIdx="1" presStyleCnt="3">
        <dgm:presLayoutVars>
          <dgm:chMax val="1"/>
          <dgm:bulletEnabled val="1"/>
        </dgm:presLayoutVars>
      </dgm:prSet>
      <dgm:spPr/>
    </dgm:pt>
    <dgm:pt modelId="{CC734919-4D81-445A-879E-E850FED4AC22}" type="pres">
      <dgm:prSet presAssocID="{D769A5FA-FF99-45B7-A36B-A1A06FE0A41C}" presName="gear2srcNode" presStyleLbl="node1" presStyleIdx="1" presStyleCnt="3"/>
      <dgm:spPr/>
    </dgm:pt>
    <dgm:pt modelId="{8741129E-C29D-497D-BECB-867137141FF3}" type="pres">
      <dgm:prSet presAssocID="{D769A5FA-FF99-45B7-A36B-A1A06FE0A41C}" presName="gear2dstNode" presStyleLbl="node1" presStyleIdx="1" presStyleCnt="3"/>
      <dgm:spPr/>
    </dgm:pt>
    <dgm:pt modelId="{AF055861-A5A7-4D67-ACF1-45C1E65F3685}" type="pres">
      <dgm:prSet presAssocID="{D769A5FA-FF99-45B7-A36B-A1A06FE0A41C}" presName="gear2ch" presStyleLbl="fgAcc1" presStyleIdx="1" presStyleCnt="3" custScaleX="123879" custScaleY="164332" custLinFactNeighborX="-41543" custLinFactNeighborY="51615">
        <dgm:presLayoutVars>
          <dgm:chMax val="0"/>
          <dgm:bulletEnabled val="1"/>
        </dgm:presLayoutVars>
      </dgm:prSet>
      <dgm:spPr/>
    </dgm:pt>
    <dgm:pt modelId="{1B28ABFB-6EFD-46F6-AB94-33E7D17798C1}" type="pres">
      <dgm:prSet presAssocID="{B39ED61F-347A-4BD9-A7C7-C5B7B142D89F}" presName="gear3" presStyleLbl="node1" presStyleIdx="2" presStyleCnt="3"/>
      <dgm:spPr/>
    </dgm:pt>
    <dgm:pt modelId="{307175BF-97A3-459D-B0AC-811D55081B06}" type="pres">
      <dgm:prSet presAssocID="{B39ED61F-347A-4BD9-A7C7-C5B7B142D89F}" presName="gear3tx" presStyleLbl="node1" presStyleIdx="2" presStyleCnt="3">
        <dgm:presLayoutVars>
          <dgm:chMax val="1"/>
          <dgm:bulletEnabled val="1"/>
        </dgm:presLayoutVars>
      </dgm:prSet>
      <dgm:spPr/>
    </dgm:pt>
    <dgm:pt modelId="{7FF36C2C-ADFE-460E-98B1-39CFA65425F6}" type="pres">
      <dgm:prSet presAssocID="{B39ED61F-347A-4BD9-A7C7-C5B7B142D89F}" presName="gear3srcNode" presStyleLbl="node1" presStyleIdx="2" presStyleCnt="3"/>
      <dgm:spPr/>
    </dgm:pt>
    <dgm:pt modelId="{2CD01EBA-BED7-4489-B27F-1109AF702FC4}" type="pres">
      <dgm:prSet presAssocID="{B39ED61F-347A-4BD9-A7C7-C5B7B142D89F}" presName="gear3dstNode" presStyleLbl="node1" presStyleIdx="2" presStyleCnt="3"/>
      <dgm:spPr/>
    </dgm:pt>
    <dgm:pt modelId="{AD6F11A6-0EDB-4B5A-A673-DA9D8E9AE7A7}" type="pres">
      <dgm:prSet presAssocID="{B39ED61F-347A-4BD9-A7C7-C5B7B142D89F}" presName="gear3ch" presStyleLbl="fgAcc1" presStyleIdx="2" presStyleCnt="3">
        <dgm:presLayoutVars>
          <dgm:chMax val="0"/>
          <dgm:bulletEnabled val="1"/>
        </dgm:presLayoutVars>
      </dgm:prSet>
      <dgm:spPr/>
    </dgm:pt>
    <dgm:pt modelId="{554DF140-422F-4100-99A4-482FA7C256C7}" type="pres">
      <dgm:prSet presAssocID="{DD1A0881-5BED-4A69-B8BF-5A9A70443B33}" presName="connector1" presStyleLbl="sibTrans2D1" presStyleIdx="0" presStyleCnt="3" custLinFactNeighborX="35810" custLinFactNeighborY="-8797"/>
      <dgm:spPr/>
    </dgm:pt>
    <dgm:pt modelId="{EFDB3837-9A97-411C-B7C0-95A0C3D3A8B4}" type="pres">
      <dgm:prSet presAssocID="{F360DA62-3AED-4719-9E91-2E8512696C50}" presName="connector2" presStyleLbl="sibTrans2D1" presStyleIdx="1" presStyleCnt="3"/>
      <dgm:spPr/>
    </dgm:pt>
    <dgm:pt modelId="{E22EE6AA-72E0-4B58-8D56-9F3614E90582}" type="pres">
      <dgm:prSet presAssocID="{D5E184E8-586D-4DBB-8ED8-957B18F56112}" presName="connector3" presStyleLbl="sibTrans2D1" presStyleIdx="2" presStyleCnt="3"/>
      <dgm:spPr/>
    </dgm:pt>
  </dgm:ptLst>
  <dgm:cxnLst>
    <dgm:cxn modelId="{1CD84D07-422F-4A4A-A610-C0939487C472}" type="presOf" srcId="{A3F7C49F-F823-4BD4-88EC-9ABB4A4D70B3}" destId="{AD6F11A6-0EDB-4B5A-A673-DA9D8E9AE7A7}" srcOrd="0" destOrd="1" presId="urn:microsoft.com/office/officeart/2005/8/layout/gear1"/>
    <dgm:cxn modelId="{913B6909-DF21-4C0D-BA6D-0773499EA5EE}" srcId="{B39ED61F-347A-4BD9-A7C7-C5B7B142D89F}" destId="{CDA6A3ED-3A18-4364-993D-78A02C293300}" srcOrd="3" destOrd="0" parTransId="{08138539-278E-40B0-8729-D9123C17C474}" sibTransId="{F59D7858-DAB5-410D-8A2D-EB35EFF82A79}"/>
    <dgm:cxn modelId="{1BD5E717-969E-4174-B804-54941FF817A4}" type="presOf" srcId="{B39ED61F-347A-4BD9-A7C7-C5B7B142D89F}" destId="{2CD01EBA-BED7-4489-B27F-1109AF702FC4}" srcOrd="3" destOrd="0" presId="urn:microsoft.com/office/officeart/2005/8/layout/gear1"/>
    <dgm:cxn modelId="{7705B61B-2EF2-44A1-9183-6E32FD28FD5A}" type="presOf" srcId="{D8505E0B-DE91-44DC-A382-BD64719AAC79}" destId="{AF055861-A5A7-4D67-ACF1-45C1E65F3685}" srcOrd="0" destOrd="0" presId="urn:microsoft.com/office/officeart/2005/8/layout/gear1"/>
    <dgm:cxn modelId="{23746E21-6CCB-4134-8577-F8D812A8F821}" type="presOf" srcId="{0AD9F9E7-2AC9-4A67-8FA5-7DB21707EA98}" destId="{AF055861-A5A7-4D67-ACF1-45C1E65F3685}" srcOrd="0" destOrd="1" presId="urn:microsoft.com/office/officeart/2005/8/layout/gear1"/>
    <dgm:cxn modelId="{75FF552C-04D3-4029-93F6-EA37D4F21ECC}" type="presOf" srcId="{CDA6A3ED-3A18-4364-993D-78A02C293300}" destId="{AD6F11A6-0EDB-4B5A-A673-DA9D8E9AE7A7}" srcOrd="0" destOrd="3" presId="urn:microsoft.com/office/officeart/2005/8/layout/gear1"/>
    <dgm:cxn modelId="{8CDE612D-F09F-468D-AD6E-0802558B109C}" type="presOf" srcId="{D769A5FA-FF99-45B7-A36B-A1A06FE0A41C}" destId="{546C0BBD-4D7A-4DCD-85F1-8C3788DFCB20}" srcOrd="0" destOrd="0" presId="urn:microsoft.com/office/officeart/2005/8/layout/gear1"/>
    <dgm:cxn modelId="{88AA8744-A5BE-4068-BEC4-09B841C3DA7E}" srcId="{D769A5FA-FF99-45B7-A36B-A1A06FE0A41C}" destId="{D8505E0B-DE91-44DC-A382-BD64719AAC79}" srcOrd="0" destOrd="0" parTransId="{C6CCBD0C-1A0E-42E0-98C8-274EA8DB64B1}" sibTransId="{7CE44C61-5D6E-42A3-9502-481F40F64ED4}"/>
    <dgm:cxn modelId="{5933695D-5437-4C4A-A95F-F9E103BB6B52}" srcId="{B39ED61F-347A-4BD9-A7C7-C5B7B142D89F}" destId="{A3F7C49F-F823-4BD4-88EC-9ABB4A4D70B3}" srcOrd="1" destOrd="0" parTransId="{0A633C95-9610-4B1F-A14D-23956BCBEAB1}" sibTransId="{F6CD72EB-D3C4-4029-BD5B-101C0A4323EE}"/>
    <dgm:cxn modelId="{70BEBA63-F04B-43CA-8165-9E727BA4DFCC}" srcId="{D769A5FA-FF99-45B7-A36B-A1A06FE0A41C}" destId="{0AD9F9E7-2AC9-4A67-8FA5-7DB21707EA98}" srcOrd="1" destOrd="0" parTransId="{1F56D5C7-AF28-47D3-944C-924B62694A1E}" sibTransId="{6190C13E-8138-4747-BF62-4023B68CCAAE}"/>
    <dgm:cxn modelId="{B9DC496C-4C21-4B3E-9473-958B80387DFD}" type="presOf" srcId="{E7DCF9D2-24A6-46BA-90FA-EF6AD7685DB8}" destId="{BDF86BBE-DEFA-4A5E-A761-98F894D350AD}" srcOrd="0" destOrd="0" presId="urn:microsoft.com/office/officeart/2005/8/layout/gear1"/>
    <dgm:cxn modelId="{7F0EED71-3188-4E00-BDD4-C4F5A02B08C0}" type="presOf" srcId="{5220C73C-25BD-437E-9163-37081861B1F0}" destId="{DA0C1B7D-4ED1-438A-8B7F-23B919B52F0B}" srcOrd="0" destOrd="0" presId="urn:microsoft.com/office/officeart/2005/8/layout/gear1"/>
    <dgm:cxn modelId="{52320673-27E9-4BAA-A0CB-28512AE2B5DC}" type="presOf" srcId="{5220C73C-25BD-437E-9163-37081861B1F0}" destId="{FAE43C44-93B7-4BE4-85B6-C8AA13F205B6}" srcOrd="2" destOrd="0" presId="urn:microsoft.com/office/officeart/2005/8/layout/gear1"/>
    <dgm:cxn modelId="{6D272C82-0E89-4308-95C3-264F2F5E169D}" type="presOf" srcId="{B39ED61F-347A-4BD9-A7C7-C5B7B142D89F}" destId="{7FF36C2C-ADFE-460E-98B1-39CFA65425F6}" srcOrd="2" destOrd="0" presId="urn:microsoft.com/office/officeart/2005/8/layout/gear1"/>
    <dgm:cxn modelId="{A064EB87-DC79-4DA7-B2FE-308079A81DD7}" srcId="{5220C73C-25BD-437E-9163-37081861B1F0}" destId="{A6194B01-0EB8-4225-B32B-3FB535A3412B}" srcOrd="1" destOrd="0" parTransId="{734DA6BC-96CE-4DC8-95EA-0C33C7D39469}" sibTransId="{A12F95BC-BE88-42EE-AA2D-754BC0CE4DCC}"/>
    <dgm:cxn modelId="{AE6F2A8E-7BAA-4915-9F0E-A4DD54BCE37F}" type="presOf" srcId="{B39ED61F-347A-4BD9-A7C7-C5B7B142D89F}" destId="{307175BF-97A3-459D-B0AC-811D55081B06}" srcOrd="1" destOrd="0" presId="urn:microsoft.com/office/officeart/2005/8/layout/gear1"/>
    <dgm:cxn modelId="{0A76DC8E-408C-4DCE-BE77-66971B719D4F}" srcId="{D769A5FA-FF99-45B7-A36B-A1A06FE0A41C}" destId="{EAD331B4-997B-419D-81AD-96271557CBFE}" srcOrd="2" destOrd="0" parTransId="{8AA5DCBC-8E64-405D-852E-EE5AAD4741DF}" sibTransId="{A79BC80A-B380-4667-A871-F76B7F845544}"/>
    <dgm:cxn modelId="{FCAE0F91-B1FB-45E1-BBAE-50F18246784F}" type="presOf" srcId="{60510FDC-F5BB-46BA-989E-7A9028E5551F}" destId="{AD6F11A6-0EDB-4B5A-A673-DA9D8E9AE7A7}" srcOrd="0" destOrd="0" presId="urn:microsoft.com/office/officeart/2005/8/layout/gear1"/>
    <dgm:cxn modelId="{6A97A892-B990-4A99-8D4C-60F7D11C34E8}" type="presOf" srcId="{CD38E0D3-477D-4542-97F6-A65867351307}" destId="{AD6F11A6-0EDB-4B5A-A673-DA9D8E9AE7A7}" srcOrd="0" destOrd="2" presId="urn:microsoft.com/office/officeart/2005/8/layout/gear1"/>
    <dgm:cxn modelId="{3B5CBB95-DB00-48F7-B9DB-483E835D8D00}" type="presOf" srcId="{B39ED61F-347A-4BD9-A7C7-C5B7B142D89F}" destId="{1B28ABFB-6EFD-46F6-AB94-33E7D17798C1}" srcOrd="0" destOrd="0" presId="urn:microsoft.com/office/officeart/2005/8/layout/gear1"/>
    <dgm:cxn modelId="{B0A9979C-661F-4086-86BF-23D0FEDC2C25}" type="presOf" srcId="{D769A5FA-FF99-45B7-A36B-A1A06FE0A41C}" destId="{CC734919-4D81-445A-879E-E850FED4AC22}" srcOrd="1" destOrd="0" presId="urn:microsoft.com/office/officeart/2005/8/layout/gear1"/>
    <dgm:cxn modelId="{32DF0EA3-1D89-44FF-BFAE-118761305BFB}" srcId="{5220C73C-25BD-437E-9163-37081861B1F0}" destId="{E7DCF9D2-24A6-46BA-90FA-EF6AD7685DB8}" srcOrd="0" destOrd="0" parTransId="{5CC95ED6-F718-495F-AFCD-4F7E2EB2BAD7}" sibTransId="{AA5B0B5C-C451-4D9B-B35D-FA38C5F4526A}"/>
    <dgm:cxn modelId="{BE17B2A7-FEAF-4A8A-BC2A-8FAB52BEC955}" type="presOf" srcId="{A6194B01-0EB8-4225-B32B-3FB535A3412B}" destId="{BDF86BBE-DEFA-4A5E-A761-98F894D350AD}" srcOrd="0" destOrd="1" presId="urn:microsoft.com/office/officeart/2005/8/layout/gear1"/>
    <dgm:cxn modelId="{A11ED0B2-4794-4811-A90B-6A5EFC44277A}" srcId="{B39ED61F-347A-4BD9-A7C7-C5B7B142D89F}" destId="{CD38E0D3-477D-4542-97F6-A65867351307}" srcOrd="2" destOrd="0" parTransId="{B417654F-ED98-4139-BDB0-9ECCD0B307AC}" sibTransId="{F65353B8-04C1-47F0-9190-C845E9E983A4}"/>
    <dgm:cxn modelId="{EFD732B7-FECA-490D-A42C-1E96457438CD}" srcId="{B39ED61F-347A-4BD9-A7C7-C5B7B142D89F}" destId="{60510FDC-F5BB-46BA-989E-7A9028E5551F}" srcOrd="0" destOrd="0" parTransId="{50692405-CC53-49DE-ACE8-441AACFB4289}" sibTransId="{723CF2A6-5ED4-4A2F-A39D-4E486F73D02E}"/>
    <dgm:cxn modelId="{CBC585C3-0E95-4300-8ADC-D88F5EBC819F}" type="presOf" srcId="{DD1A0881-5BED-4A69-B8BF-5A9A70443B33}" destId="{554DF140-422F-4100-99A4-482FA7C256C7}" srcOrd="0" destOrd="0" presId="urn:microsoft.com/office/officeart/2005/8/layout/gear1"/>
    <dgm:cxn modelId="{AB4B68C5-7C5B-4091-AF55-272DEC27E5AF}" type="presOf" srcId="{D5E184E8-586D-4DBB-8ED8-957B18F56112}" destId="{E22EE6AA-72E0-4B58-8D56-9F3614E90582}" srcOrd="0" destOrd="0" presId="urn:microsoft.com/office/officeart/2005/8/layout/gear1"/>
    <dgm:cxn modelId="{6F15CFCD-0965-462C-966D-9D00326C2999}" type="presOf" srcId="{5220C73C-25BD-437E-9163-37081861B1F0}" destId="{DE745525-4549-495A-9B51-9F88FFB06452}" srcOrd="1" destOrd="0" presId="urn:microsoft.com/office/officeart/2005/8/layout/gear1"/>
    <dgm:cxn modelId="{C6A6E4CF-3D33-49D4-B4F3-F85682B157BA}" srcId="{8C382CFC-281F-4EC0-B1E0-8287A4847FE0}" destId="{5220C73C-25BD-437E-9163-37081861B1F0}" srcOrd="0" destOrd="0" parTransId="{15ABE715-97D1-4EFC-8268-58E0C436984A}" sibTransId="{DD1A0881-5BED-4A69-B8BF-5A9A70443B33}"/>
    <dgm:cxn modelId="{0355A2D2-E9EC-4233-9B45-C54F799E2DED}" type="presOf" srcId="{8C382CFC-281F-4EC0-B1E0-8287A4847FE0}" destId="{4BB615A5-9114-4556-A1A5-B4E784DF49D2}" srcOrd="0" destOrd="0" presId="urn:microsoft.com/office/officeart/2005/8/layout/gear1"/>
    <dgm:cxn modelId="{5F85FED7-5BB5-4DBB-8041-5D99E147C702}" srcId="{8C382CFC-281F-4EC0-B1E0-8287A4847FE0}" destId="{D769A5FA-FF99-45B7-A36B-A1A06FE0A41C}" srcOrd="1" destOrd="0" parTransId="{DDA83006-288A-41D9-B2A1-78ED190826C5}" sibTransId="{F360DA62-3AED-4719-9E91-2E8512696C50}"/>
    <dgm:cxn modelId="{412A68DA-89A0-4C7C-9BD9-8C1819BAF92C}" type="presOf" srcId="{D769A5FA-FF99-45B7-A36B-A1A06FE0A41C}" destId="{8741129E-C29D-497D-BECB-867137141FF3}" srcOrd="2" destOrd="0" presId="urn:microsoft.com/office/officeart/2005/8/layout/gear1"/>
    <dgm:cxn modelId="{B70749E0-9C24-4A7C-B73E-EA4A9DE2334A}" srcId="{8C382CFC-281F-4EC0-B1E0-8287A4847FE0}" destId="{B39ED61F-347A-4BD9-A7C7-C5B7B142D89F}" srcOrd="2" destOrd="0" parTransId="{B600B8AB-9E90-4728-90D3-AF575CD14D89}" sibTransId="{D5E184E8-586D-4DBB-8ED8-957B18F56112}"/>
    <dgm:cxn modelId="{77A236F4-91E5-4328-A7D5-00F7F4BE5E60}" type="presOf" srcId="{F360DA62-3AED-4719-9E91-2E8512696C50}" destId="{EFDB3837-9A97-411C-B7C0-95A0C3D3A8B4}" srcOrd="0" destOrd="0" presId="urn:microsoft.com/office/officeart/2005/8/layout/gear1"/>
    <dgm:cxn modelId="{D6D523FE-8F14-4812-BCCA-4D130F0AE324}" type="presOf" srcId="{EAD331B4-997B-419D-81AD-96271557CBFE}" destId="{AF055861-A5A7-4D67-ACF1-45C1E65F3685}" srcOrd="0" destOrd="2" presId="urn:microsoft.com/office/officeart/2005/8/layout/gear1"/>
    <dgm:cxn modelId="{A949FD35-A8F6-46FA-885A-9392BD987D32}" type="presParOf" srcId="{4BB615A5-9114-4556-A1A5-B4E784DF49D2}" destId="{DA0C1B7D-4ED1-438A-8B7F-23B919B52F0B}" srcOrd="0" destOrd="0" presId="urn:microsoft.com/office/officeart/2005/8/layout/gear1"/>
    <dgm:cxn modelId="{6321DB88-A9E5-4D4D-BE6F-C0DD21B640CA}" type="presParOf" srcId="{4BB615A5-9114-4556-A1A5-B4E784DF49D2}" destId="{DE745525-4549-495A-9B51-9F88FFB06452}" srcOrd="1" destOrd="0" presId="urn:microsoft.com/office/officeart/2005/8/layout/gear1"/>
    <dgm:cxn modelId="{302B4F8B-B96D-4B1C-B4B9-62F91DF8710F}" type="presParOf" srcId="{4BB615A5-9114-4556-A1A5-B4E784DF49D2}" destId="{FAE43C44-93B7-4BE4-85B6-C8AA13F205B6}" srcOrd="2" destOrd="0" presId="urn:microsoft.com/office/officeart/2005/8/layout/gear1"/>
    <dgm:cxn modelId="{0CF8D98D-008D-4DB3-8C8B-C4A3A3402ADD}" type="presParOf" srcId="{4BB615A5-9114-4556-A1A5-B4E784DF49D2}" destId="{BDF86BBE-DEFA-4A5E-A761-98F894D350AD}" srcOrd="3" destOrd="0" presId="urn:microsoft.com/office/officeart/2005/8/layout/gear1"/>
    <dgm:cxn modelId="{9E921C59-86F2-4281-B118-010D2A2E7105}" type="presParOf" srcId="{4BB615A5-9114-4556-A1A5-B4E784DF49D2}" destId="{546C0BBD-4D7A-4DCD-85F1-8C3788DFCB20}" srcOrd="4" destOrd="0" presId="urn:microsoft.com/office/officeart/2005/8/layout/gear1"/>
    <dgm:cxn modelId="{A4110214-88F4-4A58-80B1-9756DB77A18A}" type="presParOf" srcId="{4BB615A5-9114-4556-A1A5-B4E784DF49D2}" destId="{CC734919-4D81-445A-879E-E850FED4AC22}" srcOrd="5" destOrd="0" presId="urn:microsoft.com/office/officeart/2005/8/layout/gear1"/>
    <dgm:cxn modelId="{2B549242-FD3B-4079-A265-9A015D6FB342}" type="presParOf" srcId="{4BB615A5-9114-4556-A1A5-B4E784DF49D2}" destId="{8741129E-C29D-497D-BECB-867137141FF3}" srcOrd="6" destOrd="0" presId="urn:microsoft.com/office/officeart/2005/8/layout/gear1"/>
    <dgm:cxn modelId="{A5546AB2-A11D-4D74-A87F-F2F7496F44EE}" type="presParOf" srcId="{4BB615A5-9114-4556-A1A5-B4E784DF49D2}" destId="{AF055861-A5A7-4D67-ACF1-45C1E65F3685}" srcOrd="7" destOrd="0" presId="urn:microsoft.com/office/officeart/2005/8/layout/gear1"/>
    <dgm:cxn modelId="{163EF780-217A-4E8E-9EEB-BCB806B18365}" type="presParOf" srcId="{4BB615A5-9114-4556-A1A5-B4E784DF49D2}" destId="{1B28ABFB-6EFD-46F6-AB94-33E7D17798C1}" srcOrd="8" destOrd="0" presId="urn:microsoft.com/office/officeart/2005/8/layout/gear1"/>
    <dgm:cxn modelId="{A118F173-CB95-4BA5-8FAB-ED57A8DA1A5D}" type="presParOf" srcId="{4BB615A5-9114-4556-A1A5-B4E784DF49D2}" destId="{307175BF-97A3-459D-B0AC-811D55081B06}" srcOrd="9" destOrd="0" presId="urn:microsoft.com/office/officeart/2005/8/layout/gear1"/>
    <dgm:cxn modelId="{2A02D3D7-F79E-4D4B-9007-64FEB384D13C}" type="presParOf" srcId="{4BB615A5-9114-4556-A1A5-B4E784DF49D2}" destId="{7FF36C2C-ADFE-460E-98B1-39CFA65425F6}" srcOrd="10" destOrd="0" presId="urn:microsoft.com/office/officeart/2005/8/layout/gear1"/>
    <dgm:cxn modelId="{689EA875-3597-434D-88D7-D9ED1CE4F3A7}" type="presParOf" srcId="{4BB615A5-9114-4556-A1A5-B4E784DF49D2}" destId="{2CD01EBA-BED7-4489-B27F-1109AF702FC4}" srcOrd="11" destOrd="0" presId="urn:microsoft.com/office/officeart/2005/8/layout/gear1"/>
    <dgm:cxn modelId="{A8937D27-3C60-459E-B266-02A0DCE064ED}" type="presParOf" srcId="{4BB615A5-9114-4556-A1A5-B4E784DF49D2}" destId="{AD6F11A6-0EDB-4B5A-A673-DA9D8E9AE7A7}" srcOrd="12" destOrd="0" presId="urn:microsoft.com/office/officeart/2005/8/layout/gear1"/>
    <dgm:cxn modelId="{041FF7BD-501B-4949-9D86-1C06E464F53B}" type="presParOf" srcId="{4BB615A5-9114-4556-A1A5-B4E784DF49D2}" destId="{554DF140-422F-4100-99A4-482FA7C256C7}" srcOrd="13" destOrd="0" presId="urn:microsoft.com/office/officeart/2005/8/layout/gear1"/>
    <dgm:cxn modelId="{4B618048-0CE7-46CC-850E-3094B1C80399}" type="presParOf" srcId="{4BB615A5-9114-4556-A1A5-B4E784DF49D2}" destId="{EFDB3837-9A97-411C-B7C0-95A0C3D3A8B4}" srcOrd="14" destOrd="0" presId="urn:microsoft.com/office/officeart/2005/8/layout/gear1"/>
    <dgm:cxn modelId="{3798C918-A8F1-4B7F-B1C4-980492B12EF4}" type="presParOf" srcId="{4BB615A5-9114-4556-A1A5-B4E784DF49D2}" destId="{E22EE6AA-72E0-4B58-8D56-9F3614E90582}"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CDEFD9-65E3-42D4-BC41-2D1726FE78DB}" type="doc">
      <dgm:prSet loTypeId="urn:microsoft.com/office/officeart/2005/8/layout/arrow2" loCatId="process" qsTypeId="urn:microsoft.com/office/officeart/2005/8/quickstyle/simple1" qsCatId="simple" csTypeId="urn:microsoft.com/office/officeart/2005/8/colors/accent5_2" csCatId="accent5" phldr="1"/>
      <dgm:spPr/>
    </dgm:pt>
    <dgm:pt modelId="{2C648A86-430C-4DCB-A007-8F30C86211E3}">
      <dgm:prSet phldrT="[Text]" custT="1"/>
      <dgm:spPr/>
      <dgm:t>
        <a:bodyPr/>
        <a:lstStyle/>
        <a:p>
          <a:pPr>
            <a:spcAft>
              <a:spcPts val="0"/>
            </a:spcAft>
          </a:pPr>
          <a:r>
            <a:rPr lang="en-GB" sz="1800" dirty="0">
              <a:solidFill>
                <a:schemeClr val="accent1">
                  <a:lumMod val="75000"/>
                </a:schemeClr>
              </a:solidFill>
            </a:rPr>
            <a:t>move beyond</a:t>
          </a:r>
          <a:endParaRPr lang="en-GB" sz="2800" dirty="0">
            <a:solidFill>
              <a:schemeClr val="accent1">
                <a:lumMod val="75000"/>
              </a:schemeClr>
            </a:solidFill>
          </a:endParaRPr>
        </a:p>
        <a:p>
          <a:pPr>
            <a:spcAft>
              <a:spcPct val="35000"/>
            </a:spcAft>
          </a:pPr>
          <a:r>
            <a:rPr lang="en-US" sz="2800" b="1" dirty="0">
              <a:solidFill>
                <a:schemeClr val="accent5">
                  <a:lumMod val="75000"/>
                </a:schemeClr>
              </a:solidFill>
              <a:effectLst/>
            </a:rPr>
            <a:t>L’IMPULSION POLITIQUE</a:t>
          </a:r>
        </a:p>
      </dgm:t>
    </dgm:pt>
    <dgm:pt modelId="{B8B343A3-941A-4D2A-89EB-0EEB0EEB0C5A}" type="parTrans" cxnId="{5EFE79C4-72E5-42B0-9052-6154F274150D}">
      <dgm:prSet/>
      <dgm:spPr/>
      <dgm:t>
        <a:bodyPr/>
        <a:lstStyle/>
        <a:p>
          <a:endParaRPr lang="en-US"/>
        </a:p>
      </dgm:t>
    </dgm:pt>
    <dgm:pt modelId="{A4D2CC41-7D30-4C57-B244-672CE22B3ABC}" type="sibTrans" cxnId="{5EFE79C4-72E5-42B0-9052-6154F274150D}">
      <dgm:prSet/>
      <dgm:spPr/>
      <dgm:t>
        <a:bodyPr/>
        <a:lstStyle/>
        <a:p>
          <a:endParaRPr lang="en-US"/>
        </a:p>
      </dgm:t>
    </dgm:pt>
    <dgm:pt modelId="{1AD61DEC-E017-4927-861D-68D6E71CCA22}">
      <dgm:prSet phldrT="[Text]" custT="1"/>
      <dgm:spPr/>
      <dgm:t>
        <a:bodyPr/>
        <a:lstStyle/>
        <a:p>
          <a:pPr>
            <a:spcAft>
              <a:spcPts val="0"/>
            </a:spcAft>
          </a:pPr>
          <a:r>
            <a:rPr lang="en-GB" sz="2400" dirty="0">
              <a:solidFill>
                <a:schemeClr val="accent1">
                  <a:lumMod val="75000"/>
                </a:schemeClr>
              </a:solidFill>
            </a:rPr>
            <a:t>towards</a:t>
          </a:r>
          <a:endParaRPr lang="en-GB" sz="3300" dirty="0">
            <a:solidFill>
              <a:schemeClr val="accent1">
                <a:lumMod val="75000"/>
              </a:schemeClr>
            </a:solidFill>
          </a:endParaRPr>
        </a:p>
        <a:p>
          <a:pPr>
            <a:spcAft>
              <a:spcPct val="35000"/>
            </a:spcAft>
          </a:pPr>
          <a:r>
            <a:rPr lang="en-GB" sz="3300" b="1" dirty="0">
              <a:solidFill>
                <a:srgbClr val="C00000"/>
              </a:solidFill>
              <a:effectLst>
                <a:outerShdw blurRad="38100" dist="38100" dir="2700000" algn="tl">
                  <a:srgbClr val="000000">
                    <a:alpha val="43137"/>
                  </a:srgbClr>
                </a:outerShdw>
              </a:effectLst>
            </a:rPr>
            <a:t>INVESTMENT PUSH</a:t>
          </a:r>
          <a:endParaRPr lang="en-US" sz="3300" b="1" dirty="0">
            <a:solidFill>
              <a:srgbClr val="C00000"/>
            </a:solidFill>
            <a:effectLst>
              <a:outerShdw blurRad="38100" dist="38100" dir="2700000" algn="tl">
                <a:srgbClr val="000000">
                  <a:alpha val="43137"/>
                </a:srgbClr>
              </a:outerShdw>
            </a:effectLst>
          </a:endParaRPr>
        </a:p>
      </dgm:t>
    </dgm:pt>
    <dgm:pt modelId="{42665992-8B54-4FFE-897C-E0999A7C414D}" type="parTrans" cxnId="{C37EF53D-FD82-43A3-B2C8-3F3C20D3B3F2}">
      <dgm:prSet/>
      <dgm:spPr/>
      <dgm:t>
        <a:bodyPr/>
        <a:lstStyle/>
        <a:p>
          <a:endParaRPr lang="en-US"/>
        </a:p>
      </dgm:t>
    </dgm:pt>
    <dgm:pt modelId="{3C83E3BA-1D2C-4554-B9B3-534C8008F105}" type="sibTrans" cxnId="{C37EF53D-FD82-43A3-B2C8-3F3C20D3B3F2}">
      <dgm:prSet/>
      <dgm:spPr/>
      <dgm:t>
        <a:bodyPr/>
        <a:lstStyle/>
        <a:p>
          <a:endParaRPr lang="en-US"/>
        </a:p>
      </dgm:t>
    </dgm:pt>
    <dgm:pt modelId="{EEECE31D-6B01-49F7-9A7E-EA695D0E3102}">
      <dgm:prSet phldrT="[Text]"/>
      <dgm:spPr/>
      <dgm:t>
        <a:bodyPr/>
        <a:lstStyle/>
        <a:p>
          <a:pPr>
            <a:spcAft>
              <a:spcPct val="15000"/>
            </a:spcAft>
          </a:pPr>
          <a:r>
            <a:rPr lang="en-GB" sz="2600" dirty="0">
              <a:solidFill>
                <a:schemeClr val="accent1">
                  <a:lumMod val="75000"/>
                </a:schemeClr>
              </a:solidFill>
            </a:rPr>
            <a:t>Impact investing</a:t>
          </a:r>
          <a:endParaRPr lang="en-US" sz="2600" dirty="0">
            <a:solidFill>
              <a:schemeClr val="accent1">
                <a:lumMod val="75000"/>
              </a:schemeClr>
            </a:solidFill>
          </a:endParaRPr>
        </a:p>
      </dgm:t>
    </dgm:pt>
    <dgm:pt modelId="{2A74B0F0-732E-4973-BEDE-416A906FA5DD}" type="parTrans" cxnId="{F1A1F83F-3643-4468-9C4C-F556E853739B}">
      <dgm:prSet/>
      <dgm:spPr/>
      <dgm:t>
        <a:bodyPr/>
        <a:lstStyle/>
        <a:p>
          <a:endParaRPr lang="en-US"/>
        </a:p>
      </dgm:t>
    </dgm:pt>
    <dgm:pt modelId="{4D81638F-A113-456E-A49A-780A21A1B43F}" type="sibTrans" cxnId="{F1A1F83F-3643-4468-9C4C-F556E853739B}">
      <dgm:prSet/>
      <dgm:spPr/>
      <dgm:t>
        <a:bodyPr/>
        <a:lstStyle/>
        <a:p>
          <a:endParaRPr lang="en-US"/>
        </a:p>
      </dgm:t>
    </dgm:pt>
    <dgm:pt modelId="{32CC6B36-7D8C-463C-868B-0598019C0F54}">
      <dgm:prSet phldrT="[Text]"/>
      <dgm:spPr/>
      <dgm:t>
        <a:bodyPr/>
        <a:lstStyle/>
        <a:p>
          <a:pPr>
            <a:spcAft>
              <a:spcPct val="15000"/>
            </a:spcAft>
          </a:pPr>
          <a:r>
            <a:rPr lang="en-GB" sz="2600" dirty="0">
              <a:solidFill>
                <a:schemeClr val="accent1">
                  <a:lumMod val="75000"/>
                </a:schemeClr>
              </a:solidFill>
            </a:rPr>
            <a:t>Benefit-driven business models</a:t>
          </a:r>
          <a:endParaRPr lang="en-US" sz="2600" dirty="0">
            <a:solidFill>
              <a:schemeClr val="accent1">
                <a:lumMod val="75000"/>
              </a:schemeClr>
            </a:solidFill>
          </a:endParaRPr>
        </a:p>
      </dgm:t>
    </dgm:pt>
    <dgm:pt modelId="{3DA68845-1D17-4031-9D38-449C5C37441F}" type="parTrans" cxnId="{D8734CDB-2AFF-4D12-9F53-8EE56479E3BA}">
      <dgm:prSet/>
      <dgm:spPr/>
      <dgm:t>
        <a:bodyPr/>
        <a:lstStyle/>
        <a:p>
          <a:endParaRPr lang="en-US"/>
        </a:p>
      </dgm:t>
    </dgm:pt>
    <dgm:pt modelId="{404BB121-1117-47B7-B089-27B0AA72AF4F}" type="sibTrans" cxnId="{D8734CDB-2AFF-4D12-9F53-8EE56479E3BA}">
      <dgm:prSet/>
      <dgm:spPr/>
      <dgm:t>
        <a:bodyPr/>
        <a:lstStyle/>
        <a:p>
          <a:endParaRPr lang="en-US"/>
        </a:p>
      </dgm:t>
    </dgm:pt>
    <dgm:pt modelId="{5148D50C-CEB2-4AC6-AC7A-AB74F33A14B7}">
      <dgm:prSet phldrT="[Text]" custT="1"/>
      <dgm:spPr/>
      <dgm:t>
        <a:bodyPr/>
        <a:lstStyle/>
        <a:p>
          <a:pPr>
            <a:spcAft>
              <a:spcPts val="0"/>
            </a:spcAft>
          </a:pPr>
          <a:r>
            <a:rPr lang="en-GB" sz="2000" dirty="0">
              <a:solidFill>
                <a:schemeClr val="accent1">
                  <a:lumMod val="75000"/>
                </a:schemeClr>
              </a:solidFill>
            </a:rPr>
            <a:t>Creation of enabling environment</a:t>
          </a:r>
          <a:endParaRPr lang="en-US" sz="2000" dirty="0">
            <a:solidFill>
              <a:schemeClr val="accent1">
                <a:lumMod val="75000"/>
              </a:schemeClr>
            </a:solidFill>
          </a:endParaRPr>
        </a:p>
      </dgm:t>
    </dgm:pt>
    <dgm:pt modelId="{D23EFD08-5929-4805-B34A-875A2ACEE3BC}" type="parTrans" cxnId="{BD20AC07-4F4B-4859-A483-8EBF0EBE1479}">
      <dgm:prSet/>
      <dgm:spPr/>
      <dgm:t>
        <a:bodyPr/>
        <a:lstStyle/>
        <a:p>
          <a:endParaRPr lang="en-US"/>
        </a:p>
      </dgm:t>
    </dgm:pt>
    <dgm:pt modelId="{9EE91F05-42AA-4305-966D-B8841575B780}" type="sibTrans" cxnId="{BD20AC07-4F4B-4859-A483-8EBF0EBE1479}">
      <dgm:prSet/>
      <dgm:spPr/>
      <dgm:t>
        <a:bodyPr/>
        <a:lstStyle/>
        <a:p>
          <a:endParaRPr lang="en-US"/>
        </a:p>
      </dgm:t>
    </dgm:pt>
    <dgm:pt modelId="{972CBC62-ECAB-4FFB-8EDD-7100D896D62F}" type="pres">
      <dgm:prSet presAssocID="{C2CDEFD9-65E3-42D4-BC41-2D1726FE78DB}" presName="arrowDiagram" presStyleCnt="0">
        <dgm:presLayoutVars>
          <dgm:chMax val="5"/>
          <dgm:dir/>
          <dgm:resizeHandles val="exact"/>
        </dgm:presLayoutVars>
      </dgm:prSet>
      <dgm:spPr/>
    </dgm:pt>
    <dgm:pt modelId="{3158DCC3-C559-4676-9891-8B1A830CC990}" type="pres">
      <dgm:prSet presAssocID="{C2CDEFD9-65E3-42D4-BC41-2D1726FE78DB}" presName="arrow" presStyleLbl="bgShp" presStyleIdx="0" presStyleCnt="1" custLinFactNeighborX="-1870" custLinFactNeighborY="7133"/>
      <dgm:spPr/>
    </dgm:pt>
    <dgm:pt modelId="{5B901B70-0B28-4E9B-9797-F8162E9CC46D}" type="pres">
      <dgm:prSet presAssocID="{C2CDEFD9-65E3-42D4-BC41-2D1726FE78DB}" presName="arrowDiagram2" presStyleCnt="0"/>
      <dgm:spPr/>
    </dgm:pt>
    <dgm:pt modelId="{97F1B480-47AC-4CC6-ACEE-E24C200A408B}" type="pres">
      <dgm:prSet presAssocID="{2C648A86-430C-4DCB-A007-8F30C86211E3}" presName="bullet2a" presStyleLbl="node1" presStyleIdx="0" presStyleCnt="2"/>
      <dgm:spPr/>
    </dgm:pt>
    <dgm:pt modelId="{9942523A-ABFA-4566-8D9E-0B7876AF89A0}" type="pres">
      <dgm:prSet presAssocID="{2C648A86-430C-4DCB-A007-8F30C86211E3}" presName="textBox2a" presStyleLbl="revTx" presStyleIdx="0" presStyleCnt="2">
        <dgm:presLayoutVars>
          <dgm:bulletEnabled val="1"/>
        </dgm:presLayoutVars>
      </dgm:prSet>
      <dgm:spPr/>
    </dgm:pt>
    <dgm:pt modelId="{36CF5B19-4F39-4BED-90BA-D2DB7A7C4366}" type="pres">
      <dgm:prSet presAssocID="{1AD61DEC-E017-4927-861D-68D6E71CCA22}" presName="bullet2b" presStyleLbl="node1" presStyleIdx="1" presStyleCnt="2"/>
      <dgm:spPr/>
    </dgm:pt>
    <dgm:pt modelId="{6247D839-7B14-4C5F-84D0-5611AFAD9516}" type="pres">
      <dgm:prSet presAssocID="{1AD61DEC-E017-4927-861D-68D6E71CCA22}" presName="textBox2b" presStyleLbl="revTx" presStyleIdx="1" presStyleCnt="2">
        <dgm:presLayoutVars>
          <dgm:bulletEnabled val="1"/>
        </dgm:presLayoutVars>
      </dgm:prSet>
      <dgm:spPr/>
    </dgm:pt>
  </dgm:ptLst>
  <dgm:cxnLst>
    <dgm:cxn modelId="{BD20AC07-4F4B-4859-A483-8EBF0EBE1479}" srcId="{2C648A86-430C-4DCB-A007-8F30C86211E3}" destId="{5148D50C-CEB2-4AC6-AC7A-AB74F33A14B7}" srcOrd="0" destOrd="0" parTransId="{D23EFD08-5929-4805-B34A-875A2ACEE3BC}" sibTransId="{9EE91F05-42AA-4305-966D-B8841575B780}"/>
    <dgm:cxn modelId="{8CEC0C1D-7240-442B-ADB5-85E2BEC61E44}" type="presOf" srcId="{2C648A86-430C-4DCB-A007-8F30C86211E3}" destId="{9942523A-ABFA-4566-8D9E-0B7876AF89A0}" srcOrd="0" destOrd="0" presId="urn:microsoft.com/office/officeart/2005/8/layout/arrow2"/>
    <dgm:cxn modelId="{A860972A-6AE7-42B9-BED7-27E7A2BF4198}" type="presOf" srcId="{C2CDEFD9-65E3-42D4-BC41-2D1726FE78DB}" destId="{972CBC62-ECAB-4FFB-8EDD-7100D896D62F}" srcOrd="0" destOrd="0" presId="urn:microsoft.com/office/officeart/2005/8/layout/arrow2"/>
    <dgm:cxn modelId="{EC0CA63A-985D-459E-90AB-BC79E225F7A4}" type="presOf" srcId="{1AD61DEC-E017-4927-861D-68D6E71CCA22}" destId="{6247D839-7B14-4C5F-84D0-5611AFAD9516}" srcOrd="0" destOrd="0" presId="urn:microsoft.com/office/officeart/2005/8/layout/arrow2"/>
    <dgm:cxn modelId="{673EC03B-2CC3-4CBA-B706-D17CA662182A}" type="presOf" srcId="{EEECE31D-6B01-49F7-9A7E-EA695D0E3102}" destId="{6247D839-7B14-4C5F-84D0-5611AFAD9516}" srcOrd="0" destOrd="1" presId="urn:microsoft.com/office/officeart/2005/8/layout/arrow2"/>
    <dgm:cxn modelId="{C37EF53D-FD82-43A3-B2C8-3F3C20D3B3F2}" srcId="{C2CDEFD9-65E3-42D4-BC41-2D1726FE78DB}" destId="{1AD61DEC-E017-4927-861D-68D6E71CCA22}" srcOrd="1" destOrd="0" parTransId="{42665992-8B54-4FFE-897C-E0999A7C414D}" sibTransId="{3C83E3BA-1D2C-4554-B9B3-534C8008F105}"/>
    <dgm:cxn modelId="{F1A1F83F-3643-4468-9C4C-F556E853739B}" srcId="{1AD61DEC-E017-4927-861D-68D6E71CCA22}" destId="{EEECE31D-6B01-49F7-9A7E-EA695D0E3102}" srcOrd="0" destOrd="0" parTransId="{2A74B0F0-732E-4973-BEDE-416A906FA5DD}" sibTransId="{4D81638F-A113-456E-A49A-780A21A1B43F}"/>
    <dgm:cxn modelId="{1FB3B963-8DC0-4D20-B275-C054872312E8}" type="presOf" srcId="{5148D50C-CEB2-4AC6-AC7A-AB74F33A14B7}" destId="{9942523A-ABFA-4566-8D9E-0B7876AF89A0}" srcOrd="0" destOrd="1" presId="urn:microsoft.com/office/officeart/2005/8/layout/arrow2"/>
    <dgm:cxn modelId="{430BA175-C7E5-434D-82F4-C8FF8E21D3AA}" type="presOf" srcId="{32CC6B36-7D8C-463C-868B-0598019C0F54}" destId="{6247D839-7B14-4C5F-84D0-5611AFAD9516}" srcOrd="0" destOrd="2" presId="urn:microsoft.com/office/officeart/2005/8/layout/arrow2"/>
    <dgm:cxn modelId="{5EFE79C4-72E5-42B0-9052-6154F274150D}" srcId="{C2CDEFD9-65E3-42D4-BC41-2D1726FE78DB}" destId="{2C648A86-430C-4DCB-A007-8F30C86211E3}" srcOrd="0" destOrd="0" parTransId="{B8B343A3-941A-4D2A-89EB-0EEB0EEB0C5A}" sibTransId="{A4D2CC41-7D30-4C57-B244-672CE22B3ABC}"/>
    <dgm:cxn modelId="{D8734CDB-2AFF-4D12-9F53-8EE56479E3BA}" srcId="{1AD61DEC-E017-4927-861D-68D6E71CCA22}" destId="{32CC6B36-7D8C-463C-868B-0598019C0F54}" srcOrd="1" destOrd="0" parTransId="{3DA68845-1D17-4031-9D38-449C5C37441F}" sibTransId="{404BB121-1117-47B7-B089-27B0AA72AF4F}"/>
    <dgm:cxn modelId="{EA82C32D-9C05-48DF-8E3C-6119DB5B616C}" type="presParOf" srcId="{972CBC62-ECAB-4FFB-8EDD-7100D896D62F}" destId="{3158DCC3-C559-4676-9891-8B1A830CC990}" srcOrd="0" destOrd="0" presId="urn:microsoft.com/office/officeart/2005/8/layout/arrow2"/>
    <dgm:cxn modelId="{62B1E4BC-395F-4B34-98DF-F1B5DF0E3384}" type="presParOf" srcId="{972CBC62-ECAB-4FFB-8EDD-7100D896D62F}" destId="{5B901B70-0B28-4E9B-9797-F8162E9CC46D}" srcOrd="1" destOrd="0" presId="urn:microsoft.com/office/officeart/2005/8/layout/arrow2"/>
    <dgm:cxn modelId="{C7E9A8D7-ADA6-42FE-B3FF-FB23E8C56E62}" type="presParOf" srcId="{5B901B70-0B28-4E9B-9797-F8162E9CC46D}" destId="{97F1B480-47AC-4CC6-ACEE-E24C200A408B}" srcOrd="0" destOrd="0" presId="urn:microsoft.com/office/officeart/2005/8/layout/arrow2"/>
    <dgm:cxn modelId="{B1F117B7-B128-4446-86E2-AD723F49335E}" type="presParOf" srcId="{5B901B70-0B28-4E9B-9797-F8162E9CC46D}" destId="{9942523A-ABFA-4566-8D9E-0B7876AF89A0}" srcOrd="1" destOrd="0" presId="urn:microsoft.com/office/officeart/2005/8/layout/arrow2"/>
    <dgm:cxn modelId="{2FF20DE8-96C7-4CC2-A6AD-630DAEB438EC}" type="presParOf" srcId="{5B901B70-0B28-4E9B-9797-F8162E9CC46D}" destId="{36CF5B19-4F39-4BED-90BA-D2DB7A7C4366}" srcOrd="2" destOrd="0" presId="urn:microsoft.com/office/officeart/2005/8/layout/arrow2"/>
    <dgm:cxn modelId="{C630F649-9FFD-42C5-991D-C3F2925A0181}" type="presParOf" srcId="{5B901B70-0B28-4E9B-9797-F8162E9CC46D}" destId="{6247D839-7B14-4C5F-84D0-5611AFAD9516}" srcOrd="3"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0C1B7D-4ED1-438A-8B7F-23B919B52F0B}">
      <dsp:nvSpPr>
        <dsp:cNvPr id="0" name=""/>
        <dsp:cNvSpPr/>
      </dsp:nvSpPr>
      <dsp:spPr>
        <a:xfrm>
          <a:off x="3943905" y="2188253"/>
          <a:ext cx="2948019" cy="2948019"/>
        </a:xfrm>
        <a:prstGeom prst="gear9">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Go beyond financial aspects</a:t>
          </a:r>
        </a:p>
      </dsp:txBody>
      <dsp:txXfrm>
        <a:off x="4536588" y="2878812"/>
        <a:ext cx="1762653" cy="1515343"/>
      </dsp:txXfrm>
    </dsp:sp>
    <dsp:sp modelId="{BDF86BBE-DEFA-4A5E-A761-98F894D350AD}">
      <dsp:nvSpPr>
        <dsp:cNvPr id="0" name=""/>
        <dsp:cNvSpPr/>
      </dsp:nvSpPr>
      <dsp:spPr>
        <a:xfrm>
          <a:off x="6292993" y="3183529"/>
          <a:ext cx="1906835" cy="2020656"/>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Comprehensive cost/benefit analysis (financial, economic, environmental , social and gender)</a:t>
          </a:r>
        </a:p>
        <a:p>
          <a:pPr marL="114300" lvl="1" indent="-114300" algn="l" defTabSz="622300">
            <a:lnSpc>
              <a:spcPct val="90000"/>
            </a:lnSpc>
            <a:spcBef>
              <a:spcPct val="0"/>
            </a:spcBef>
            <a:spcAft>
              <a:spcPct val="15000"/>
            </a:spcAft>
            <a:buChar char="•"/>
          </a:pPr>
          <a:r>
            <a:rPr lang="en-US" sz="1400" kern="1200" dirty="0"/>
            <a:t>Help assess investors risks  and opportunities</a:t>
          </a:r>
        </a:p>
      </dsp:txBody>
      <dsp:txXfrm>
        <a:off x="6348842" y="3239378"/>
        <a:ext cx="1795137" cy="1908958"/>
      </dsp:txXfrm>
    </dsp:sp>
    <dsp:sp modelId="{546C0BBD-4D7A-4DCD-85F1-8C3788DFCB20}">
      <dsp:nvSpPr>
        <dsp:cNvPr id="0" name=""/>
        <dsp:cNvSpPr/>
      </dsp:nvSpPr>
      <dsp:spPr>
        <a:xfrm>
          <a:off x="2228694" y="1491448"/>
          <a:ext cx="2144014" cy="2144014"/>
        </a:xfrm>
        <a:prstGeom prst="gear6">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Combine </a:t>
          </a:r>
          <a:r>
            <a:rPr lang="en-US" sz="1400" b="0" kern="1200" dirty="0"/>
            <a:t>business plan </a:t>
          </a:r>
          <a:r>
            <a:rPr lang="en-US" sz="1400" kern="1200" dirty="0"/>
            <a:t>of renewable energy supply with demand</a:t>
          </a:r>
        </a:p>
      </dsp:txBody>
      <dsp:txXfrm>
        <a:off x="2768456" y="2034472"/>
        <a:ext cx="1064490" cy="1057966"/>
      </dsp:txXfrm>
    </dsp:sp>
    <dsp:sp modelId="{AF055861-A5A7-4D67-ACF1-45C1E65F3685}">
      <dsp:nvSpPr>
        <dsp:cNvPr id="0" name=""/>
        <dsp:cNvSpPr/>
      </dsp:nvSpPr>
      <dsp:spPr>
        <a:xfrm>
          <a:off x="528551" y="3103977"/>
          <a:ext cx="2323985" cy="1849733"/>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err="1"/>
            <a:t>Smes</a:t>
          </a:r>
          <a:r>
            <a:rPr lang="en-US" sz="1400" kern="1200" dirty="0"/>
            <a:t> can produce</a:t>
          </a:r>
        </a:p>
        <a:p>
          <a:pPr marL="114300" lvl="1" indent="-114300" algn="l" defTabSz="622300">
            <a:lnSpc>
              <a:spcPct val="90000"/>
            </a:lnSpc>
            <a:spcBef>
              <a:spcPct val="0"/>
            </a:spcBef>
            <a:spcAft>
              <a:spcPct val="15000"/>
            </a:spcAft>
            <a:buChar char="•"/>
          </a:pPr>
          <a:r>
            <a:rPr lang="en-US" sz="1400" kern="1200" dirty="0"/>
            <a:t>Young people get access to markets</a:t>
          </a:r>
        </a:p>
        <a:p>
          <a:pPr marL="114300" lvl="1" indent="-114300" algn="l" defTabSz="622300">
            <a:lnSpc>
              <a:spcPct val="90000"/>
            </a:lnSpc>
            <a:spcBef>
              <a:spcPct val="0"/>
            </a:spcBef>
            <a:spcAft>
              <a:spcPct val="15000"/>
            </a:spcAft>
            <a:buChar char="•"/>
          </a:pPr>
          <a:r>
            <a:rPr lang="en-US" sz="1400" kern="1200" dirty="0"/>
            <a:t>Demand creates better business models </a:t>
          </a:r>
        </a:p>
      </dsp:txBody>
      <dsp:txXfrm>
        <a:off x="582728" y="3158154"/>
        <a:ext cx="2215631" cy="1741379"/>
      </dsp:txXfrm>
    </dsp:sp>
    <dsp:sp modelId="{1B28ABFB-6EFD-46F6-AB94-33E7D17798C1}">
      <dsp:nvSpPr>
        <dsp:cNvPr id="0" name=""/>
        <dsp:cNvSpPr/>
      </dsp:nvSpPr>
      <dsp:spPr>
        <a:xfrm rot="20700000">
          <a:off x="3429561" y="12298"/>
          <a:ext cx="2100696" cy="2100696"/>
        </a:xfrm>
        <a:prstGeom prst="gear6">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Innovative financing models</a:t>
          </a:r>
        </a:p>
      </dsp:txBody>
      <dsp:txXfrm rot="-20700000">
        <a:off x="3890305" y="473042"/>
        <a:ext cx="1179207" cy="1179207"/>
      </dsp:txXfrm>
    </dsp:sp>
    <dsp:sp modelId="{AD6F11A6-0EDB-4B5A-A673-DA9D8E9AE7A7}">
      <dsp:nvSpPr>
        <dsp:cNvPr id="0" name=""/>
        <dsp:cNvSpPr/>
      </dsp:nvSpPr>
      <dsp:spPr>
        <a:xfrm>
          <a:off x="5015912" y="473042"/>
          <a:ext cx="1876012" cy="1125607"/>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Pay as you go</a:t>
          </a:r>
        </a:p>
        <a:p>
          <a:pPr marL="114300" lvl="1" indent="-114300" algn="l" defTabSz="622300">
            <a:lnSpc>
              <a:spcPct val="90000"/>
            </a:lnSpc>
            <a:spcBef>
              <a:spcPct val="0"/>
            </a:spcBef>
            <a:spcAft>
              <a:spcPct val="15000"/>
            </a:spcAft>
            <a:buChar char="•"/>
          </a:pPr>
          <a:r>
            <a:rPr lang="en-US" sz="1400" kern="1200" dirty="0"/>
            <a:t>Fee for service</a:t>
          </a:r>
        </a:p>
        <a:p>
          <a:pPr marL="114300" lvl="1" indent="-114300" algn="l" defTabSz="622300">
            <a:lnSpc>
              <a:spcPct val="90000"/>
            </a:lnSpc>
            <a:spcBef>
              <a:spcPct val="0"/>
            </a:spcBef>
            <a:spcAft>
              <a:spcPct val="15000"/>
            </a:spcAft>
            <a:buChar char="•"/>
          </a:pPr>
          <a:r>
            <a:rPr lang="en-US" sz="1400" kern="1200" dirty="0"/>
            <a:t>Crowd funding</a:t>
          </a:r>
        </a:p>
        <a:p>
          <a:pPr marL="114300" lvl="1" indent="-114300" algn="l" defTabSz="622300">
            <a:lnSpc>
              <a:spcPct val="90000"/>
            </a:lnSpc>
            <a:spcBef>
              <a:spcPct val="0"/>
            </a:spcBef>
            <a:spcAft>
              <a:spcPct val="15000"/>
            </a:spcAft>
            <a:buChar char="•"/>
          </a:pPr>
          <a:r>
            <a:rPr lang="en-US" sz="1400" kern="1200" dirty="0"/>
            <a:t>Public-private partnerships</a:t>
          </a:r>
        </a:p>
      </dsp:txBody>
      <dsp:txXfrm>
        <a:off x="5048880" y="506010"/>
        <a:ext cx="1810076" cy="1059671"/>
      </dsp:txXfrm>
    </dsp:sp>
    <dsp:sp modelId="{554DF140-422F-4100-99A4-482FA7C256C7}">
      <dsp:nvSpPr>
        <dsp:cNvPr id="0" name=""/>
        <dsp:cNvSpPr/>
      </dsp:nvSpPr>
      <dsp:spPr>
        <a:xfrm>
          <a:off x="5081509" y="1404013"/>
          <a:ext cx="3773464" cy="3773464"/>
        </a:xfrm>
        <a:prstGeom prst="circularArrow">
          <a:avLst>
            <a:gd name="adj1" fmla="val 4688"/>
            <a:gd name="adj2" fmla="val 299029"/>
            <a:gd name="adj3" fmla="val 2538407"/>
            <a:gd name="adj4" fmla="val 15814171"/>
            <a:gd name="adj5" fmla="val 5469"/>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FDB3837-9A97-411C-B7C0-95A0C3D3A8B4}">
      <dsp:nvSpPr>
        <dsp:cNvPr id="0" name=""/>
        <dsp:cNvSpPr/>
      </dsp:nvSpPr>
      <dsp:spPr>
        <a:xfrm>
          <a:off x="1848994" y="1012056"/>
          <a:ext cx="2741657" cy="2741657"/>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E22EE6AA-72E0-4B58-8D56-9F3614E90582}">
      <dsp:nvSpPr>
        <dsp:cNvPr id="0" name=""/>
        <dsp:cNvSpPr/>
      </dsp:nvSpPr>
      <dsp:spPr>
        <a:xfrm>
          <a:off x="2943648" y="-452836"/>
          <a:ext cx="2956059" cy="2956059"/>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58DCC3-C559-4676-9891-8B1A830CC990}">
      <dsp:nvSpPr>
        <dsp:cNvPr id="0" name=""/>
        <dsp:cNvSpPr/>
      </dsp:nvSpPr>
      <dsp:spPr>
        <a:xfrm>
          <a:off x="33234" y="0"/>
          <a:ext cx="8447502" cy="5279689"/>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F1B480-47AC-4CC6-ACEE-E24C200A408B}">
      <dsp:nvSpPr>
        <dsp:cNvPr id="0" name=""/>
        <dsp:cNvSpPr/>
      </dsp:nvSpPr>
      <dsp:spPr>
        <a:xfrm>
          <a:off x="2155246" y="2877430"/>
          <a:ext cx="295662" cy="29566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42523A-ABFA-4566-8D9E-0B7876AF89A0}">
      <dsp:nvSpPr>
        <dsp:cNvPr id="0" name=""/>
        <dsp:cNvSpPr/>
      </dsp:nvSpPr>
      <dsp:spPr>
        <a:xfrm>
          <a:off x="2303077" y="3025261"/>
          <a:ext cx="2745438" cy="2254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665" tIns="0" rIns="0" bIns="0" numCol="1" spcCol="1270" anchor="t" anchorCtr="0">
          <a:noAutofit/>
        </a:bodyPr>
        <a:lstStyle/>
        <a:p>
          <a:pPr marL="0" lvl="0" indent="0" algn="l" defTabSz="800100">
            <a:lnSpc>
              <a:spcPct val="90000"/>
            </a:lnSpc>
            <a:spcBef>
              <a:spcPct val="0"/>
            </a:spcBef>
            <a:spcAft>
              <a:spcPts val="0"/>
            </a:spcAft>
            <a:buNone/>
          </a:pPr>
          <a:r>
            <a:rPr lang="en-GB" sz="1800" kern="1200" dirty="0">
              <a:solidFill>
                <a:schemeClr val="accent1">
                  <a:lumMod val="75000"/>
                </a:schemeClr>
              </a:solidFill>
            </a:rPr>
            <a:t>move beyond</a:t>
          </a:r>
          <a:endParaRPr lang="en-GB" sz="2800" kern="1200" dirty="0">
            <a:solidFill>
              <a:schemeClr val="accent1">
                <a:lumMod val="75000"/>
              </a:schemeClr>
            </a:solidFill>
          </a:endParaRPr>
        </a:p>
        <a:p>
          <a:pPr marL="0" lvl="0" indent="0" algn="l" defTabSz="800100">
            <a:lnSpc>
              <a:spcPct val="90000"/>
            </a:lnSpc>
            <a:spcBef>
              <a:spcPct val="0"/>
            </a:spcBef>
            <a:spcAft>
              <a:spcPct val="35000"/>
            </a:spcAft>
            <a:buNone/>
          </a:pPr>
          <a:r>
            <a:rPr lang="en-US" sz="2800" b="1" kern="1200" dirty="0">
              <a:solidFill>
                <a:schemeClr val="accent5">
                  <a:lumMod val="75000"/>
                </a:schemeClr>
              </a:solidFill>
              <a:effectLst/>
            </a:rPr>
            <a:t>L’IMPULSION POLITIQUE</a:t>
          </a:r>
        </a:p>
        <a:p>
          <a:pPr marL="228600" lvl="1" indent="-228600" algn="l" defTabSz="889000">
            <a:lnSpc>
              <a:spcPct val="90000"/>
            </a:lnSpc>
            <a:spcBef>
              <a:spcPct val="0"/>
            </a:spcBef>
            <a:spcAft>
              <a:spcPts val="0"/>
            </a:spcAft>
            <a:buChar char="•"/>
          </a:pPr>
          <a:r>
            <a:rPr lang="en-GB" sz="2000" kern="1200" dirty="0">
              <a:solidFill>
                <a:schemeClr val="accent1">
                  <a:lumMod val="75000"/>
                </a:schemeClr>
              </a:solidFill>
            </a:rPr>
            <a:t>Creation of enabling environment</a:t>
          </a:r>
          <a:endParaRPr lang="en-US" sz="2000" kern="1200" dirty="0">
            <a:solidFill>
              <a:schemeClr val="accent1">
                <a:lumMod val="75000"/>
              </a:schemeClr>
            </a:solidFill>
          </a:endParaRPr>
        </a:p>
      </dsp:txBody>
      <dsp:txXfrm>
        <a:off x="2303077" y="3025261"/>
        <a:ext cx="2745438" cy="2254427"/>
      </dsp:txXfrm>
    </dsp:sp>
    <dsp:sp modelId="{36CF5B19-4F39-4BED-90BA-D2DB7A7C4366}">
      <dsp:nvSpPr>
        <dsp:cNvPr id="0" name=""/>
        <dsp:cNvSpPr/>
      </dsp:nvSpPr>
      <dsp:spPr>
        <a:xfrm>
          <a:off x="4879566" y="1531109"/>
          <a:ext cx="506850" cy="50685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47D839-7B14-4C5F-84D0-5611AFAD9516}">
      <dsp:nvSpPr>
        <dsp:cNvPr id="0" name=""/>
        <dsp:cNvSpPr/>
      </dsp:nvSpPr>
      <dsp:spPr>
        <a:xfrm>
          <a:off x="5132991" y="1784534"/>
          <a:ext cx="2745438" cy="34951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569" tIns="0" rIns="0" bIns="0" numCol="1" spcCol="1270" anchor="t" anchorCtr="0">
          <a:noAutofit/>
        </a:bodyPr>
        <a:lstStyle/>
        <a:p>
          <a:pPr marL="0" lvl="0" indent="0" algn="l" defTabSz="1066800">
            <a:lnSpc>
              <a:spcPct val="90000"/>
            </a:lnSpc>
            <a:spcBef>
              <a:spcPct val="0"/>
            </a:spcBef>
            <a:spcAft>
              <a:spcPts val="0"/>
            </a:spcAft>
            <a:buNone/>
          </a:pPr>
          <a:r>
            <a:rPr lang="en-GB" sz="2400" kern="1200" dirty="0">
              <a:solidFill>
                <a:schemeClr val="accent1">
                  <a:lumMod val="75000"/>
                </a:schemeClr>
              </a:solidFill>
            </a:rPr>
            <a:t>towards</a:t>
          </a:r>
          <a:endParaRPr lang="en-GB" sz="3300" kern="1200" dirty="0">
            <a:solidFill>
              <a:schemeClr val="accent1">
                <a:lumMod val="75000"/>
              </a:schemeClr>
            </a:solidFill>
          </a:endParaRPr>
        </a:p>
        <a:p>
          <a:pPr marL="0" lvl="0" indent="0" algn="l" defTabSz="1066800">
            <a:lnSpc>
              <a:spcPct val="90000"/>
            </a:lnSpc>
            <a:spcBef>
              <a:spcPct val="0"/>
            </a:spcBef>
            <a:spcAft>
              <a:spcPct val="35000"/>
            </a:spcAft>
            <a:buNone/>
          </a:pPr>
          <a:r>
            <a:rPr lang="en-GB" sz="3300" b="1" kern="1200" dirty="0">
              <a:solidFill>
                <a:srgbClr val="C00000"/>
              </a:solidFill>
              <a:effectLst>
                <a:outerShdw blurRad="38100" dist="38100" dir="2700000" algn="tl">
                  <a:srgbClr val="000000">
                    <a:alpha val="43137"/>
                  </a:srgbClr>
                </a:outerShdw>
              </a:effectLst>
            </a:rPr>
            <a:t>INVESTMENT PUSH</a:t>
          </a:r>
          <a:endParaRPr lang="en-US" sz="3300" b="1" kern="1200" dirty="0">
            <a:solidFill>
              <a:srgbClr val="C00000"/>
            </a:solidFill>
            <a:effectLst>
              <a:outerShdw blurRad="38100" dist="38100" dir="2700000" algn="tl">
                <a:srgbClr val="000000">
                  <a:alpha val="43137"/>
                </a:srgbClr>
              </a:outerShdw>
            </a:effectLst>
          </a:endParaRPr>
        </a:p>
        <a:p>
          <a:pPr marL="228600" lvl="1" indent="-228600" algn="l" defTabSz="1155700">
            <a:lnSpc>
              <a:spcPct val="90000"/>
            </a:lnSpc>
            <a:spcBef>
              <a:spcPct val="0"/>
            </a:spcBef>
            <a:spcAft>
              <a:spcPct val="15000"/>
            </a:spcAft>
            <a:buChar char="•"/>
          </a:pPr>
          <a:r>
            <a:rPr lang="en-GB" sz="2600" kern="1200" dirty="0">
              <a:solidFill>
                <a:schemeClr val="accent1">
                  <a:lumMod val="75000"/>
                </a:schemeClr>
              </a:solidFill>
            </a:rPr>
            <a:t>Impact investing</a:t>
          </a:r>
          <a:endParaRPr lang="en-US" sz="2600" kern="1200" dirty="0">
            <a:solidFill>
              <a:schemeClr val="accent1">
                <a:lumMod val="75000"/>
              </a:schemeClr>
            </a:solidFill>
          </a:endParaRPr>
        </a:p>
        <a:p>
          <a:pPr marL="228600" lvl="1" indent="-228600" algn="l" defTabSz="1155700">
            <a:lnSpc>
              <a:spcPct val="90000"/>
            </a:lnSpc>
            <a:spcBef>
              <a:spcPct val="0"/>
            </a:spcBef>
            <a:spcAft>
              <a:spcPct val="15000"/>
            </a:spcAft>
            <a:buChar char="•"/>
          </a:pPr>
          <a:r>
            <a:rPr lang="en-GB" sz="2600" kern="1200" dirty="0">
              <a:solidFill>
                <a:schemeClr val="accent1">
                  <a:lumMod val="75000"/>
                </a:schemeClr>
              </a:solidFill>
            </a:rPr>
            <a:t>Benefit-driven business models</a:t>
          </a:r>
          <a:endParaRPr lang="en-US" sz="2600" kern="1200" dirty="0">
            <a:solidFill>
              <a:schemeClr val="accent1">
                <a:lumMod val="75000"/>
              </a:schemeClr>
            </a:solidFill>
          </a:endParaRPr>
        </a:p>
      </dsp:txBody>
      <dsp:txXfrm>
        <a:off x="5132991" y="1784534"/>
        <a:ext cx="2745438" cy="349515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371874-3C85-424A-A778-102CEA3310AA}" type="datetimeFigureOut">
              <a:rPr lang="en-GB" smtClean="0"/>
              <a:t>10/10/2022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39860-CB6A-4D02-B707-61CE865AE6F4}" type="slidenum">
              <a:rPr lang="en-GB" smtClean="0"/>
              <a:t>‹N°›</a:t>
            </a:fld>
            <a:endParaRPr lang="en-GB"/>
          </a:p>
        </p:txBody>
      </p:sp>
    </p:spTree>
    <p:extLst>
      <p:ext uri="{BB962C8B-B14F-4D97-AF65-F5344CB8AC3E}">
        <p14:creationId xmlns:p14="http://schemas.microsoft.com/office/powerpoint/2010/main" val="268984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57166C-150C-223A-AB3B-F3072EF105F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18C18E6B-A9B4-AE0E-992C-16215DEFB5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B1FC7A52-E390-0945-CD41-BE20321FED67}"/>
              </a:ext>
            </a:extLst>
          </p:cNvPr>
          <p:cNvSpPr>
            <a:spLocks noGrp="1"/>
          </p:cNvSpPr>
          <p:nvPr>
            <p:ph type="dt" sz="half" idx="10"/>
          </p:nvPr>
        </p:nvSpPr>
        <p:spPr/>
        <p:txBody>
          <a:bodyPr/>
          <a:lstStyle/>
          <a:p>
            <a:fld id="{E9274511-4D17-4230-84CD-B298400F38E1}" type="datetime1">
              <a:rPr lang="en-GB" smtClean="0"/>
              <a:t>10/10/2022</a:t>
            </a:fld>
            <a:endParaRPr lang="en-GB"/>
          </a:p>
        </p:txBody>
      </p:sp>
      <p:sp>
        <p:nvSpPr>
          <p:cNvPr id="5" name="Segnaposto piè di pagina 4">
            <a:extLst>
              <a:ext uri="{FF2B5EF4-FFF2-40B4-BE49-F238E27FC236}">
                <a16:creationId xmlns:a16="http://schemas.microsoft.com/office/drawing/2014/main" id="{ED263815-47F0-BE09-12C7-96517452462D}"/>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5FF395F-C1F0-987A-721F-13A39863EFDD}"/>
              </a:ext>
            </a:extLst>
          </p:cNvPr>
          <p:cNvSpPr>
            <a:spLocks noGrp="1"/>
          </p:cNvSpPr>
          <p:nvPr>
            <p:ph type="sldNum" sz="quarter" idx="12"/>
          </p:nvPr>
        </p:nvSpPr>
        <p:spPr/>
        <p:txBody>
          <a:bodyPr/>
          <a:lstStyle/>
          <a:p>
            <a:fld id="{012EBC71-327D-4FA8-BE06-D6795775A875}" type="slidenum">
              <a:rPr lang="en-GB" smtClean="0"/>
              <a:t>‹N°›</a:t>
            </a:fld>
            <a:endParaRPr lang="en-GB"/>
          </a:p>
        </p:txBody>
      </p:sp>
    </p:spTree>
    <p:extLst>
      <p:ext uri="{BB962C8B-B14F-4D97-AF65-F5344CB8AC3E}">
        <p14:creationId xmlns:p14="http://schemas.microsoft.com/office/powerpoint/2010/main" val="2080803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EAA839-1EED-6B17-9792-94C33941A46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ACDB912-F34B-8671-78B0-1D893DE96F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84F387F-A4FA-855D-8519-1AF55AE7975B}"/>
              </a:ext>
            </a:extLst>
          </p:cNvPr>
          <p:cNvSpPr>
            <a:spLocks noGrp="1"/>
          </p:cNvSpPr>
          <p:nvPr>
            <p:ph type="dt" sz="half" idx="10"/>
          </p:nvPr>
        </p:nvSpPr>
        <p:spPr/>
        <p:txBody>
          <a:bodyPr/>
          <a:lstStyle/>
          <a:p>
            <a:fld id="{527563B1-BCCE-4A92-8EE5-A9CDEE421BCE}" type="datetime1">
              <a:rPr lang="en-GB" smtClean="0"/>
              <a:t>10/10/2022</a:t>
            </a:fld>
            <a:endParaRPr lang="en-GB"/>
          </a:p>
        </p:txBody>
      </p:sp>
      <p:sp>
        <p:nvSpPr>
          <p:cNvPr id="5" name="Segnaposto piè di pagina 4">
            <a:extLst>
              <a:ext uri="{FF2B5EF4-FFF2-40B4-BE49-F238E27FC236}">
                <a16:creationId xmlns:a16="http://schemas.microsoft.com/office/drawing/2014/main" id="{F1DA2459-B4E1-4D37-DAE9-1BC9AF49CFCB}"/>
              </a:ext>
            </a:extLst>
          </p:cNvPr>
          <p:cNvSpPr>
            <a:spLocks noGrp="1"/>
          </p:cNvSpPr>
          <p:nvPr>
            <p:ph type="ftr" sz="quarter" idx="11"/>
          </p:nvPr>
        </p:nvSpPr>
        <p:spPr/>
        <p:txBody>
          <a:bodyPr/>
          <a:lstStyle/>
          <a:p>
            <a:endParaRPr lang="en-GB" dirty="0"/>
          </a:p>
        </p:txBody>
      </p:sp>
      <p:sp>
        <p:nvSpPr>
          <p:cNvPr id="6" name="Segnaposto numero diapositiva 5">
            <a:extLst>
              <a:ext uri="{FF2B5EF4-FFF2-40B4-BE49-F238E27FC236}">
                <a16:creationId xmlns:a16="http://schemas.microsoft.com/office/drawing/2014/main" id="{4CB12063-FF1F-F46B-9529-4B63D306DFF2}"/>
              </a:ext>
            </a:extLst>
          </p:cNvPr>
          <p:cNvSpPr>
            <a:spLocks noGrp="1"/>
          </p:cNvSpPr>
          <p:nvPr>
            <p:ph type="sldNum" sz="quarter" idx="12"/>
          </p:nvPr>
        </p:nvSpPr>
        <p:spPr/>
        <p:txBody>
          <a:bodyPr/>
          <a:lstStyle/>
          <a:p>
            <a:fld id="{012EBC71-327D-4FA8-BE06-D6795775A875}" type="slidenum">
              <a:rPr lang="en-GB" smtClean="0"/>
              <a:t>‹N°›</a:t>
            </a:fld>
            <a:endParaRPr lang="en-GB"/>
          </a:p>
        </p:txBody>
      </p:sp>
      <p:pic>
        <p:nvPicPr>
          <p:cNvPr id="8" name="Image 7">
            <a:extLst>
              <a:ext uri="{FF2B5EF4-FFF2-40B4-BE49-F238E27FC236}">
                <a16:creationId xmlns:a16="http://schemas.microsoft.com/office/drawing/2014/main" id="{97273129-FC36-EE77-B76B-9E97024A580A}"/>
              </a:ext>
            </a:extLst>
          </p:cNvPr>
          <p:cNvPicPr>
            <a:picLocks noChangeAspect="1"/>
          </p:cNvPicPr>
          <p:nvPr userDrawn="1"/>
        </p:nvPicPr>
        <p:blipFill>
          <a:blip r:embed="rId2"/>
          <a:stretch>
            <a:fillRect/>
          </a:stretch>
        </p:blipFill>
        <p:spPr>
          <a:xfrm>
            <a:off x="0" y="5715000"/>
            <a:ext cx="12192000" cy="1143000"/>
          </a:xfrm>
          <a:prstGeom prst="rect">
            <a:avLst/>
          </a:prstGeom>
        </p:spPr>
      </p:pic>
      <p:pic>
        <p:nvPicPr>
          <p:cNvPr id="9" name="Image 8">
            <a:extLst>
              <a:ext uri="{FF2B5EF4-FFF2-40B4-BE49-F238E27FC236}">
                <a16:creationId xmlns:a16="http://schemas.microsoft.com/office/drawing/2014/main" id="{C943E679-E087-6C0C-BE46-68543042CC1B}"/>
              </a:ext>
            </a:extLst>
          </p:cNvPr>
          <p:cNvPicPr>
            <a:picLocks noChangeAspect="1"/>
          </p:cNvPicPr>
          <p:nvPr userDrawn="1"/>
        </p:nvPicPr>
        <p:blipFill>
          <a:blip r:embed="rId3"/>
          <a:stretch>
            <a:fillRect/>
          </a:stretch>
        </p:blipFill>
        <p:spPr>
          <a:xfrm>
            <a:off x="9962477" y="114820"/>
            <a:ext cx="2125433" cy="942455"/>
          </a:xfrm>
          <a:prstGeom prst="rect">
            <a:avLst/>
          </a:prstGeom>
        </p:spPr>
      </p:pic>
    </p:spTree>
    <p:extLst>
      <p:ext uri="{BB962C8B-B14F-4D97-AF65-F5344CB8AC3E}">
        <p14:creationId xmlns:p14="http://schemas.microsoft.com/office/powerpoint/2010/main" val="10002906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E415912-95E7-24DE-1834-5692E7BD10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B592450-13FF-126B-FA44-C23E978FCE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96274FD-DF4A-7990-16A0-4D485E7C24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FABC45-005E-409A-A7B0-42C767487ECE}" type="datetime1">
              <a:rPr lang="en-GB" smtClean="0"/>
              <a:t>10/10/2022</a:t>
            </a:fld>
            <a:endParaRPr lang="en-GB"/>
          </a:p>
        </p:txBody>
      </p:sp>
      <p:sp>
        <p:nvSpPr>
          <p:cNvPr id="5" name="Segnaposto piè di pagina 4">
            <a:extLst>
              <a:ext uri="{FF2B5EF4-FFF2-40B4-BE49-F238E27FC236}">
                <a16:creationId xmlns:a16="http://schemas.microsoft.com/office/drawing/2014/main" id="{5F32DDE1-2965-0156-00A5-82498078CF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E12C718C-0BE6-F18A-187E-2A4ECCDE01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BC71-327D-4FA8-BE06-D6795775A875}" type="slidenum">
              <a:rPr lang="en-GB" smtClean="0"/>
              <a:t>‹N°›</a:t>
            </a:fld>
            <a:endParaRPr lang="en-GB"/>
          </a:p>
        </p:txBody>
      </p:sp>
    </p:spTree>
    <p:extLst>
      <p:ext uri="{BB962C8B-B14F-4D97-AF65-F5344CB8AC3E}">
        <p14:creationId xmlns:p14="http://schemas.microsoft.com/office/powerpoint/2010/main" val="2895627481"/>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microsoft.com/office/2007/relationships/hdphoto" Target="../media/hdphoto2.wdp"/><Relationship Id="rId4" Type="http://schemas.openxmlformats.org/officeDocument/2006/relationships/diagramQuickStyle" Target="../diagrams/quickStyle2.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_Microsoft_Word.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1F96CF-C31D-6C19-CEEA-AFEFC4BE0C0E}"/>
              </a:ext>
            </a:extLst>
          </p:cNvPr>
          <p:cNvSpPr>
            <a:spLocks noGrp="1"/>
          </p:cNvSpPr>
          <p:nvPr>
            <p:ph type="title"/>
          </p:nvPr>
        </p:nvSpPr>
        <p:spPr/>
        <p:txBody>
          <a:bodyPr/>
          <a:lstStyle/>
          <a:p>
            <a:endParaRPr lang="fr-GN"/>
          </a:p>
        </p:txBody>
      </p:sp>
      <p:sp>
        <p:nvSpPr>
          <p:cNvPr id="3" name="Espace réservé du contenu 2">
            <a:extLst>
              <a:ext uri="{FF2B5EF4-FFF2-40B4-BE49-F238E27FC236}">
                <a16:creationId xmlns:a16="http://schemas.microsoft.com/office/drawing/2014/main" id="{B0B2D13D-3346-C9CD-BAC1-6B0CD287265D}"/>
              </a:ext>
            </a:extLst>
          </p:cNvPr>
          <p:cNvSpPr>
            <a:spLocks noGrp="1"/>
          </p:cNvSpPr>
          <p:nvPr>
            <p:ph idx="1"/>
          </p:nvPr>
        </p:nvSpPr>
        <p:spPr/>
        <p:txBody>
          <a:bodyPr/>
          <a:lstStyle/>
          <a:p>
            <a:endParaRPr lang="fr-GN"/>
          </a:p>
        </p:txBody>
      </p:sp>
      <p:sp>
        <p:nvSpPr>
          <p:cNvPr id="4" name="Espace réservé du pied de page 3">
            <a:extLst>
              <a:ext uri="{FF2B5EF4-FFF2-40B4-BE49-F238E27FC236}">
                <a16:creationId xmlns:a16="http://schemas.microsoft.com/office/drawing/2014/main" id="{EDDB9D29-0859-2E26-2A96-724D823A63F1}"/>
              </a:ext>
            </a:extLst>
          </p:cNvPr>
          <p:cNvSpPr>
            <a:spLocks noGrp="1"/>
          </p:cNvSpPr>
          <p:nvPr>
            <p:ph type="ftr" sz="quarter" idx="11"/>
          </p:nvPr>
        </p:nvSpPr>
        <p:spPr/>
        <p:txBody>
          <a:bodyPr/>
          <a:lstStyle/>
          <a:p>
            <a:endParaRPr lang="en-GB" dirty="0"/>
          </a:p>
        </p:txBody>
      </p:sp>
      <p:sp>
        <p:nvSpPr>
          <p:cNvPr id="5" name="Espace réservé du numéro de diapositive 4">
            <a:extLst>
              <a:ext uri="{FF2B5EF4-FFF2-40B4-BE49-F238E27FC236}">
                <a16:creationId xmlns:a16="http://schemas.microsoft.com/office/drawing/2014/main" id="{571FEE21-CB46-6F25-776A-4D626BA44DE7}"/>
              </a:ext>
            </a:extLst>
          </p:cNvPr>
          <p:cNvSpPr>
            <a:spLocks noGrp="1"/>
          </p:cNvSpPr>
          <p:nvPr>
            <p:ph type="sldNum" sz="quarter" idx="12"/>
          </p:nvPr>
        </p:nvSpPr>
        <p:spPr/>
        <p:txBody>
          <a:bodyPr/>
          <a:lstStyle/>
          <a:p>
            <a:fld id="{012EBC71-327D-4FA8-BE06-D6795775A875}" type="slidenum">
              <a:rPr lang="en-GB" smtClean="0"/>
              <a:t>1</a:t>
            </a:fld>
            <a:endParaRPr lang="en-GB"/>
          </a:p>
        </p:txBody>
      </p:sp>
      <p:pic>
        <p:nvPicPr>
          <p:cNvPr id="6" name="Image 5">
            <a:extLst>
              <a:ext uri="{FF2B5EF4-FFF2-40B4-BE49-F238E27FC236}">
                <a16:creationId xmlns:a16="http://schemas.microsoft.com/office/drawing/2014/main" id="{BA2033D2-B74F-BE11-EDE6-D0586EE8E5F6}"/>
              </a:ext>
            </a:extLst>
          </p:cNvPr>
          <p:cNvPicPr>
            <a:picLocks noChangeAspect="1"/>
          </p:cNvPicPr>
          <p:nvPr/>
        </p:nvPicPr>
        <p:blipFill>
          <a:blip r:embed="rId2"/>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id="{5F63EC91-3D55-B059-A9C1-47D4798EF8F2}"/>
              </a:ext>
            </a:extLst>
          </p:cNvPr>
          <p:cNvSpPr txBox="1"/>
          <p:nvPr/>
        </p:nvSpPr>
        <p:spPr>
          <a:xfrm>
            <a:off x="566057" y="4811486"/>
            <a:ext cx="2960914" cy="1446550"/>
          </a:xfrm>
          <a:prstGeom prst="rect">
            <a:avLst/>
          </a:prstGeom>
          <a:noFill/>
        </p:spPr>
        <p:txBody>
          <a:bodyPr wrap="square" rtlCol="0">
            <a:spAutoFit/>
          </a:bodyPr>
          <a:lstStyle/>
          <a:p>
            <a:r>
              <a:rPr lang="en-GB" sz="1600" dirty="0">
                <a:solidFill>
                  <a:schemeClr val="accent1">
                    <a:lumMod val="75000"/>
                  </a:schemeClr>
                </a:solidFill>
              </a:rPr>
              <a:t>AREI phase two: </a:t>
            </a:r>
          </a:p>
          <a:p>
            <a:r>
              <a:rPr lang="en-GB" sz="1800" b="1" dirty="0">
                <a:solidFill>
                  <a:schemeClr val="accent2"/>
                </a:solidFill>
              </a:rPr>
              <a:t>DE-risking and the private sector </a:t>
            </a:r>
          </a:p>
          <a:p>
            <a:endParaRPr lang="fr-GN" dirty="0"/>
          </a:p>
          <a:p>
            <a:r>
              <a:rPr lang="fr-GN" dirty="0">
                <a:solidFill>
                  <a:schemeClr val="accent1">
                    <a:lumMod val="75000"/>
                  </a:schemeClr>
                </a:solidFill>
              </a:rPr>
              <a:t>Dr. Roberto Ridolfi</a:t>
            </a:r>
          </a:p>
        </p:txBody>
      </p:sp>
    </p:spTree>
    <p:extLst>
      <p:ext uri="{BB962C8B-B14F-4D97-AF65-F5344CB8AC3E}">
        <p14:creationId xmlns:p14="http://schemas.microsoft.com/office/powerpoint/2010/main" val="359437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840" y="1330960"/>
            <a:ext cx="3619966" cy="359728"/>
          </a:xfrm>
        </p:spPr>
        <p:txBody>
          <a:bodyPr>
            <a:normAutofit fontScale="90000"/>
          </a:bodyPr>
          <a:lstStyle/>
          <a:p>
            <a:pPr algn="r"/>
            <a:r>
              <a:rPr lang="en-GB" sz="2000" dirty="0"/>
              <a:t>SUSTAINABLE INVESTMENTS</a:t>
            </a:r>
            <a:endParaRPr lang="en-US" sz="2000" dirty="0"/>
          </a:p>
        </p:txBody>
      </p:sp>
      <p:sp>
        <p:nvSpPr>
          <p:cNvPr id="3" name="Content Placeholder 2"/>
          <p:cNvSpPr>
            <a:spLocks noGrp="1"/>
          </p:cNvSpPr>
          <p:nvPr>
            <p:ph idx="1"/>
          </p:nvPr>
        </p:nvSpPr>
        <p:spPr>
          <a:xfrm>
            <a:off x="8102" y="1690688"/>
            <a:ext cx="4692805" cy="2634862"/>
          </a:xfrm>
        </p:spPr>
        <p:txBody>
          <a:bodyPr>
            <a:normAutofit lnSpcReduction="10000"/>
          </a:bodyPr>
          <a:lstStyle/>
          <a:p>
            <a:pPr marL="0" indent="0" algn="just">
              <a:buNone/>
            </a:pPr>
            <a:r>
              <a:rPr lang="en-US" dirty="0">
                <a:solidFill>
                  <a:schemeClr val="accent1">
                    <a:lumMod val="75000"/>
                  </a:schemeClr>
                </a:solidFill>
              </a:rPr>
              <a:t>The</a:t>
            </a:r>
            <a:r>
              <a:rPr lang="en-US" dirty="0"/>
              <a:t> </a:t>
            </a:r>
            <a:r>
              <a:rPr lang="en-US" b="1" cap="small" dirty="0">
                <a:solidFill>
                  <a:srgbClr val="C00000"/>
                </a:solidFill>
                <a:effectLst>
                  <a:outerShdw blurRad="38100" dist="38100" dir="2700000" algn="tl">
                    <a:srgbClr val="000000">
                      <a:alpha val="43137"/>
                    </a:srgbClr>
                  </a:outerShdw>
                </a:effectLst>
              </a:rPr>
              <a:t>development of a new ecosystem </a:t>
            </a:r>
            <a:r>
              <a:rPr lang="en-US" dirty="0">
                <a:solidFill>
                  <a:schemeClr val="accent1">
                    <a:lumMod val="75000"/>
                  </a:schemeClr>
                </a:solidFill>
              </a:rPr>
              <a:t>is necessary policy alone will not be sufficient.</a:t>
            </a:r>
          </a:p>
          <a:p>
            <a:pPr marL="0" indent="0" algn="just">
              <a:buNone/>
            </a:pPr>
            <a:endParaRPr lang="en-GB" dirty="0"/>
          </a:p>
          <a:p>
            <a:pPr marL="0" indent="0" algn="just">
              <a:buNone/>
            </a:pPr>
            <a:r>
              <a:rPr lang="en-US" sz="2400" dirty="0">
                <a:solidFill>
                  <a:schemeClr val="accent1">
                    <a:lumMod val="75000"/>
                  </a:schemeClr>
                </a:solidFill>
                <a:cs typeface="Arial" panose="020B0604020202020204" pitchFamily="34" charset="0"/>
              </a:rPr>
              <a:t>The centrality of finance institutions and commercial banks is crucial to enhance sustainable  investments</a:t>
            </a:r>
          </a:p>
        </p:txBody>
      </p:sp>
      <p:graphicFrame>
        <p:nvGraphicFramePr>
          <p:cNvPr id="4" name="Diagram 3"/>
          <p:cNvGraphicFramePr/>
          <p:nvPr>
            <p:extLst>
              <p:ext uri="{D42A27DB-BD31-4B8C-83A1-F6EECF244321}">
                <p14:modId xmlns:p14="http://schemas.microsoft.com/office/powerpoint/2010/main" val="3336196597"/>
              </p:ext>
            </p:extLst>
          </p:nvPr>
        </p:nvGraphicFramePr>
        <p:xfrm>
          <a:off x="2883523" y="1134250"/>
          <a:ext cx="8829907" cy="5279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Bank"/>
          <p:cNvPicPr>
            <a:picLocks noChangeAspect="1"/>
          </p:cNvPicPr>
          <p:nvPr/>
        </p:nvPicPr>
        <p:blipFill>
          <a:blip r:embed="rId7" cstate="hq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478570" y="4627312"/>
            <a:ext cx="1173514" cy="1080000"/>
          </a:xfrm>
          <a:prstGeom prst="rect">
            <a:avLst/>
          </a:prstGeom>
        </p:spPr>
      </p:pic>
      <p:pic>
        <p:nvPicPr>
          <p:cNvPr id="6" name="Picture 5" descr="Money Bag Bank Robbery Hand · Free vector graphic on Pixabay"/>
          <p:cNvPicPr>
            <a:picLocks noChangeAspect="1"/>
          </p:cNvPicPr>
          <p:nvPr/>
        </p:nvPicPr>
        <p:blipFill>
          <a:blip r:embed="rId9" cstate="hqprint">
            <a:duotone>
              <a:schemeClr val="accent6">
                <a:shade val="45000"/>
                <a:satMod val="135000"/>
              </a:schemeClr>
              <a:prstClr val="white"/>
            </a:duotone>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val="0"/>
              </a:ext>
            </a:extLst>
          </a:blip>
          <a:stretch>
            <a:fillRect/>
          </a:stretch>
        </p:blipFill>
        <p:spPr>
          <a:xfrm>
            <a:off x="1891285" y="4734312"/>
            <a:ext cx="926438" cy="1080000"/>
          </a:xfrm>
          <a:prstGeom prst="rect">
            <a:avLst/>
          </a:prstGeom>
        </p:spPr>
      </p:pic>
      <p:sp>
        <p:nvSpPr>
          <p:cNvPr id="7" name="Title 1">
            <a:extLst>
              <a:ext uri="{FF2B5EF4-FFF2-40B4-BE49-F238E27FC236}">
                <a16:creationId xmlns:a16="http://schemas.microsoft.com/office/drawing/2014/main" id="{AEF0215F-C324-4F50-8C47-930D0C5DDC6E}"/>
              </a:ext>
            </a:extLst>
          </p:cNvPr>
          <p:cNvSpPr txBox="1">
            <a:spLocks/>
          </p:cNvSpPr>
          <p:nvPr/>
        </p:nvSpPr>
        <p:spPr>
          <a:xfrm>
            <a:off x="85386" y="359685"/>
            <a:ext cx="10515600" cy="1052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icrosoft Sans Serif"/>
              <a:ea typeface="Microsoft Sans Serif"/>
              <a:cs typeface="+mj-cs"/>
            </a:endParaRPr>
          </a:p>
        </p:txBody>
      </p:sp>
      <p:sp>
        <p:nvSpPr>
          <p:cNvPr id="9" name="CasellaDiTesto 8">
            <a:extLst>
              <a:ext uri="{FF2B5EF4-FFF2-40B4-BE49-F238E27FC236}">
                <a16:creationId xmlns:a16="http://schemas.microsoft.com/office/drawing/2014/main" id="{117F28CE-CF56-41CC-50BA-935B5F0BD77B}"/>
              </a:ext>
            </a:extLst>
          </p:cNvPr>
          <p:cNvSpPr txBox="1"/>
          <p:nvPr/>
        </p:nvSpPr>
        <p:spPr>
          <a:xfrm>
            <a:off x="403980" y="253742"/>
            <a:ext cx="6809620" cy="1077218"/>
          </a:xfrm>
          <a:prstGeom prst="rect">
            <a:avLst/>
          </a:prstGeom>
          <a:noFill/>
        </p:spPr>
        <p:txBody>
          <a:bodyPr wrap="square">
            <a:spAutoFit/>
          </a:bodyPr>
          <a:lstStyle/>
          <a:p>
            <a:r>
              <a:rPr kumimoji="0" lang="en-GB" sz="3200" b="1" i="0" u="none" strike="noStrike" kern="1200" cap="none" spc="0" normalizeH="0" baseline="0" noProof="0" dirty="0">
                <a:ln>
                  <a:noFill/>
                </a:ln>
                <a:solidFill>
                  <a:schemeClr val="accent2"/>
                </a:solidFill>
                <a:effectLst/>
                <a:uLnTx/>
                <a:uFillTx/>
                <a:latin typeface="Calibri Light" panose="020F0302020204030204"/>
                <a:ea typeface="+mj-ea"/>
                <a:cs typeface="+mj-cs"/>
              </a:rPr>
              <a:t>AREI phase two: Elements for a strategy :</a:t>
            </a:r>
            <a:r>
              <a:rPr lang="en-GB" sz="3200" b="1" dirty="0">
                <a:solidFill>
                  <a:schemeClr val="accent2"/>
                </a:solidFill>
                <a:latin typeface="Calibri Light" panose="020F0302020204030204"/>
                <a:ea typeface="+mj-ea"/>
                <a:cs typeface="+mj-cs"/>
              </a:rPr>
              <a:t> private sector on sustainable finance</a:t>
            </a:r>
            <a:endParaRPr lang="en-GB" b="1" dirty="0">
              <a:solidFill>
                <a:schemeClr val="accent2"/>
              </a:solidFill>
            </a:endParaRPr>
          </a:p>
        </p:txBody>
      </p:sp>
    </p:spTree>
    <p:extLst>
      <p:ext uri="{BB962C8B-B14F-4D97-AF65-F5344CB8AC3E}">
        <p14:creationId xmlns:p14="http://schemas.microsoft.com/office/powerpoint/2010/main" val="9262558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graphicEl>
                                              <a:dgm id="{3158DCC3-C559-4676-9891-8B1A830CC990}"/>
                                            </p:graphicEl>
                                          </p:spTgt>
                                        </p:tgtEl>
                                        <p:attrNameLst>
                                          <p:attrName>style.visibility</p:attrName>
                                        </p:attrNameLst>
                                      </p:cBhvr>
                                      <p:to>
                                        <p:strVal val="visible"/>
                                      </p:to>
                                    </p:set>
                                    <p:animEffect transition="in" filter="wipe(down)">
                                      <p:cBhvr>
                                        <p:cTn id="13" dur="500"/>
                                        <p:tgtEl>
                                          <p:spTgt spid="4">
                                            <p:graphicEl>
                                              <a:dgm id="{3158DCC3-C559-4676-9891-8B1A830CC990}"/>
                                            </p:graphic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graphicEl>
                                              <a:dgm id="{97F1B480-47AC-4CC6-ACEE-E24C200A408B}"/>
                                            </p:graphicEl>
                                          </p:spTgt>
                                        </p:tgtEl>
                                        <p:attrNameLst>
                                          <p:attrName>style.visibility</p:attrName>
                                        </p:attrNameLst>
                                      </p:cBhvr>
                                      <p:to>
                                        <p:strVal val="visible"/>
                                      </p:to>
                                    </p:set>
                                    <p:animEffect transition="in" filter="wipe(down)">
                                      <p:cBhvr>
                                        <p:cTn id="18" dur="500"/>
                                        <p:tgtEl>
                                          <p:spTgt spid="4">
                                            <p:graphicEl>
                                              <a:dgm id="{97F1B480-47AC-4CC6-ACEE-E24C200A408B}"/>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graphicEl>
                                              <a:dgm id="{9942523A-ABFA-4566-8D9E-0B7876AF89A0}"/>
                                            </p:graphicEl>
                                          </p:spTgt>
                                        </p:tgtEl>
                                        <p:attrNameLst>
                                          <p:attrName>style.visibility</p:attrName>
                                        </p:attrNameLst>
                                      </p:cBhvr>
                                      <p:to>
                                        <p:strVal val="visible"/>
                                      </p:to>
                                    </p:set>
                                    <p:animEffect transition="in" filter="wipe(down)">
                                      <p:cBhvr>
                                        <p:cTn id="21" dur="500"/>
                                        <p:tgtEl>
                                          <p:spTgt spid="4">
                                            <p:graphicEl>
                                              <a:dgm id="{9942523A-ABFA-4566-8D9E-0B7876AF89A0}"/>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graphicEl>
                                              <a:dgm id="{36CF5B19-4F39-4BED-90BA-D2DB7A7C4366}"/>
                                            </p:graphicEl>
                                          </p:spTgt>
                                        </p:tgtEl>
                                        <p:attrNameLst>
                                          <p:attrName>style.visibility</p:attrName>
                                        </p:attrNameLst>
                                      </p:cBhvr>
                                      <p:to>
                                        <p:strVal val="visible"/>
                                      </p:to>
                                    </p:set>
                                    <p:animEffect transition="in" filter="wipe(down)">
                                      <p:cBhvr>
                                        <p:cTn id="26" dur="500"/>
                                        <p:tgtEl>
                                          <p:spTgt spid="4">
                                            <p:graphicEl>
                                              <a:dgm id="{36CF5B19-4F39-4BED-90BA-D2DB7A7C4366}"/>
                                            </p:graphic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graphicEl>
                                              <a:dgm id="{6247D839-7B14-4C5F-84D0-5611AFAD9516}"/>
                                            </p:graphicEl>
                                          </p:spTgt>
                                        </p:tgtEl>
                                        <p:attrNameLst>
                                          <p:attrName>style.visibility</p:attrName>
                                        </p:attrNameLst>
                                      </p:cBhvr>
                                      <p:to>
                                        <p:strVal val="visible"/>
                                      </p:to>
                                    </p:set>
                                    <p:animEffect transition="in" filter="wipe(down)">
                                      <p:cBhvr>
                                        <p:cTn id="29" dur="500"/>
                                        <p:tgtEl>
                                          <p:spTgt spid="4">
                                            <p:graphicEl>
                                              <a:dgm id="{6247D839-7B14-4C5F-84D0-5611AFAD951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4"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p:txBody>
          <a:bodyPr>
            <a:normAutofit fontScale="90000"/>
          </a:bodyPr>
          <a:lstStyle/>
          <a:p>
            <a:pPr marL="457200" indent="457200">
              <a:lnSpc>
                <a:spcPct val="107000"/>
              </a:lnSpc>
              <a:spcAft>
                <a:spcPts val="800"/>
              </a:spcAft>
            </a:pPr>
            <a:r>
              <a:rPr lang="en-GB" sz="4000" b="1" dirty="0">
                <a:solidFill>
                  <a:schemeClr val="accent2"/>
                </a:solidFill>
                <a:effectLst/>
                <a:latin typeface="Calibri" panose="020F0502020204030204" pitchFamily="34" charset="0"/>
                <a:ea typeface="Calibri" panose="020F0502020204030204" pitchFamily="34" charset="0"/>
                <a:cs typeface="Calibri" panose="020F0502020204030204" pitchFamily="34" charset="0"/>
              </a:rPr>
              <a:t>Institutional framework risks of countries </a:t>
            </a:r>
            <a:br>
              <a:rPr lang="en-GB" sz="3600" b="1" dirty="0">
                <a:solidFill>
                  <a:schemeClr val="accent2"/>
                </a:solidFill>
                <a:effectLst/>
                <a:latin typeface="Calibri" panose="020F0502020204030204" pitchFamily="34" charset="0"/>
                <a:ea typeface="Calibri" panose="020F0502020204030204" pitchFamily="34" charset="0"/>
                <a:cs typeface="Arial" panose="020B0604020202020204" pitchFamily="34" charset="0"/>
              </a:rPr>
            </a:br>
            <a:endParaRPr lang="en-GB" b="1"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838200" y="1209040"/>
            <a:ext cx="10515600" cy="4967923"/>
          </a:xfrm>
        </p:spPr>
        <p:txBody>
          <a:bodyPr>
            <a:normAutofit fontScale="70000" lnSpcReduction="20000"/>
          </a:bodyPr>
          <a:lstStyle/>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diversity of countries and</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different political structures and approaches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make it hard to propose a single framework. However,</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there are some common and fundamental</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aspects: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governments and public institutions to display a strong and long-term commitment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to</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advancement of renewable energy solutions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and necessary energy policy reforms.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national legal and regulatory framework to be stable, clear, and transparent</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avoiding</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retroactive changes that would impact</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business models’ stability of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projects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consistent and reliable energy planning methodologies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based on technical</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capabilities, to support an appropriate energy mix and ensure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predictability of</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country’s strategic choices.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independent capable energy regulatory bodies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responsible for good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governance</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of electricity markets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and their implementation (i.e.,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market rules, license issuing, grid codes,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etc.).</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indent="0" algn="just">
              <a:lnSpc>
                <a:spcPct val="107000"/>
              </a:lnSpc>
              <a:spcAft>
                <a:spcPts val="800"/>
              </a:spcAft>
              <a:buNone/>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energy planning institutions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dedicated to identifying the necessary investments to meet the projected demand at the lowest cost.</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11</a:t>
            </a:fld>
            <a:endParaRPr lang="en-GB"/>
          </a:p>
        </p:txBody>
      </p:sp>
    </p:spTree>
    <p:extLst>
      <p:ext uri="{BB962C8B-B14F-4D97-AF65-F5344CB8AC3E}">
        <p14:creationId xmlns:p14="http://schemas.microsoft.com/office/powerpoint/2010/main" val="36484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73760" y="0"/>
            <a:ext cx="10480040" cy="365125"/>
          </a:xfrm>
        </p:spPr>
        <p:txBody>
          <a:bodyPr>
            <a:normAutofit fontScale="90000"/>
          </a:bodyPr>
          <a:lstStyle/>
          <a:p>
            <a:pPr marL="342900" lvl="0" indent="-342900">
              <a:lnSpc>
                <a:spcPct val="107000"/>
              </a:lnSpc>
              <a:spcAft>
                <a:spcPts val="800"/>
              </a:spcAft>
            </a:pPr>
            <a:r>
              <a:rPr lang="it-IT" sz="1800" dirty="0"/>
              <a:t>AREI </a:t>
            </a:r>
            <a:r>
              <a:rPr lang="it-IT" sz="1800" dirty="0" err="1"/>
              <a:t>has</a:t>
            </a:r>
            <a:r>
              <a:rPr lang="it-IT" sz="1800" dirty="0"/>
              <a:t> </a:t>
            </a:r>
            <a:r>
              <a:rPr lang="it-IT" sz="1800" dirty="0" err="1"/>
              <a:t>carried</a:t>
            </a:r>
            <a:r>
              <a:rPr lang="it-IT" sz="1800" dirty="0"/>
              <a:t> out a study in MAY 21 on the </a:t>
            </a:r>
            <a:r>
              <a:rPr lang="it-IT" sz="1800" dirty="0" err="1"/>
              <a:t>uptake</a:t>
            </a:r>
            <a:r>
              <a:rPr lang="it-IT" sz="1800" dirty="0"/>
              <a:t> of policies (general RE policies </a:t>
            </a:r>
            <a:r>
              <a:rPr lang="it-IT" sz="1800" dirty="0" err="1"/>
              <a:t>not</a:t>
            </a:r>
            <a:r>
              <a:rPr lang="it-IT" sz="1800" dirty="0"/>
              <a:t> for private </a:t>
            </a:r>
            <a:r>
              <a:rPr lang="it-IT" sz="1800" dirty="0" err="1"/>
              <a:t>sector</a:t>
            </a:r>
            <a:r>
              <a:rPr lang="it-IT" sz="1800" dirty="0"/>
              <a:t> investments)  </a:t>
            </a:r>
            <a:endParaRPr lang="en-GB" sz="1800" dirty="0"/>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351280" y="436881"/>
            <a:ext cx="10581640" cy="5919470"/>
          </a:xfrm>
        </p:spPr>
        <p:txBody>
          <a:bodyPr/>
          <a:lstStyle/>
          <a:p>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3" name="Oggetto 2">
            <a:extLst>
              <a:ext uri="{FF2B5EF4-FFF2-40B4-BE49-F238E27FC236}">
                <a16:creationId xmlns:a16="http://schemas.microsoft.com/office/drawing/2014/main" id="{3A77B4FF-E520-C35C-BF8D-B18661709A0E}"/>
              </a:ext>
            </a:extLst>
          </p:cNvPr>
          <p:cNvGraphicFramePr>
            <a:graphicFrameLocks noChangeAspect="1"/>
          </p:cNvGraphicFramePr>
          <p:nvPr>
            <p:extLst>
              <p:ext uri="{D42A27DB-BD31-4B8C-83A1-F6EECF244321}">
                <p14:modId xmlns:p14="http://schemas.microsoft.com/office/powerpoint/2010/main" val="581393205"/>
              </p:ext>
            </p:extLst>
          </p:nvPr>
        </p:nvGraphicFramePr>
        <p:xfrm>
          <a:off x="1351280" y="436880"/>
          <a:ext cx="10243244" cy="6167202"/>
        </p:xfrm>
        <a:graphic>
          <a:graphicData uri="http://schemas.openxmlformats.org/presentationml/2006/ole">
            <mc:AlternateContent xmlns:mc="http://schemas.openxmlformats.org/markup-compatibility/2006">
              <mc:Choice xmlns:v="urn:schemas-microsoft-com:vml" Requires="v">
                <p:oleObj spid="_x0000_s1035" name="Document" r:id="rId3" imgW="6119223" imgH="3684567" progId="Word.Document.12">
                  <p:embed/>
                </p:oleObj>
              </mc:Choice>
              <mc:Fallback>
                <p:oleObj name="Document" r:id="rId3" imgW="6119223" imgH="3684567" progId="Word.Document.12">
                  <p:embed/>
                  <p:pic>
                    <p:nvPicPr>
                      <p:cNvPr id="3" name="Oggetto 2">
                        <a:extLst>
                          <a:ext uri="{FF2B5EF4-FFF2-40B4-BE49-F238E27FC236}">
                            <a16:creationId xmlns:a16="http://schemas.microsoft.com/office/drawing/2014/main" id="{3A77B4FF-E520-C35C-BF8D-B18661709A0E}"/>
                          </a:ext>
                        </a:extLst>
                      </p:cNvPr>
                      <p:cNvPicPr/>
                      <p:nvPr/>
                    </p:nvPicPr>
                    <p:blipFill>
                      <a:blip r:embed="rId4"/>
                      <a:stretch>
                        <a:fillRect/>
                      </a:stretch>
                    </p:blipFill>
                    <p:spPr>
                      <a:xfrm>
                        <a:off x="1351280" y="436880"/>
                        <a:ext cx="10243244" cy="6167202"/>
                      </a:xfrm>
                      <a:prstGeom prst="rect">
                        <a:avLst/>
                      </a:prstGeom>
                    </p:spPr>
                  </p:pic>
                </p:oleObj>
              </mc:Fallback>
            </mc:AlternateContent>
          </a:graphicData>
        </a:graphic>
      </p:graphicFrame>
    </p:spTree>
    <p:extLst>
      <p:ext uri="{BB962C8B-B14F-4D97-AF65-F5344CB8AC3E}">
        <p14:creationId xmlns:p14="http://schemas.microsoft.com/office/powerpoint/2010/main" val="461429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584981" y="485776"/>
            <a:ext cx="9642231" cy="864234"/>
          </a:xfrm>
        </p:spPr>
        <p:txBody>
          <a:bodyPr>
            <a:normAutofit fontScale="90000"/>
          </a:bodyPr>
          <a:lstStyle/>
          <a:p>
            <a:r>
              <a:rPr lang="it-IT" b="1" dirty="0">
                <a:solidFill>
                  <a:schemeClr val="accent2"/>
                </a:solidFill>
              </a:rPr>
              <a:t>I start de-</a:t>
            </a:r>
            <a:r>
              <a:rPr lang="it-IT" b="1" dirty="0" err="1">
                <a:solidFill>
                  <a:schemeClr val="accent2"/>
                </a:solidFill>
              </a:rPr>
              <a:t>risking</a:t>
            </a:r>
            <a:r>
              <a:rPr lang="it-IT" b="1" dirty="0">
                <a:solidFill>
                  <a:schemeClr val="accent2"/>
                </a:solidFill>
              </a:rPr>
              <a:t> </a:t>
            </a:r>
            <a:r>
              <a:rPr lang="it-IT" b="1" dirty="0" err="1">
                <a:solidFill>
                  <a:schemeClr val="accent2"/>
                </a:solidFill>
              </a:rPr>
              <a:t>if</a:t>
            </a:r>
            <a:r>
              <a:rPr lang="it-IT" b="1" dirty="0">
                <a:solidFill>
                  <a:schemeClr val="accent2"/>
                </a:solidFill>
              </a:rPr>
              <a:t> I know </a:t>
            </a:r>
            <a:r>
              <a:rPr lang="it-IT" b="1" dirty="0" err="1">
                <a:solidFill>
                  <a:schemeClr val="accent2"/>
                </a:solidFill>
              </a:rPr>
              <a:t>where</a:t>
            </a:r>
            <a:r>
              <a:rPr lang="it-IT" b="1" dirty="0">
                <a:solidFill>
                  <a:schemeClr val="accent2"/>
                </a:solidFill>
              </a:rPr>
              <a:t> are the risks. </a:t>
            </a:r>
            <a:r>
              <a:rPr lang="it-IT" b="1" dirty="0" err="1">
                <a:solidFill>
                  <a:schemeClr val="accent2"/>
                </a:solidFill>
              </a:rPr>
              <a:t>Which</a:t>
            </a:r>
            <a:r>
              <a:rPr lang="it-IT" b="1" dirty="0">
                <a:solidFill>
                  <a:schemeClr val="accent2"/>
                </a:solidFill>
              </a:rPr>
              <a:t> </a:t>
            </a:r>
            <a:r>
              <a:rPr lang="it-IT" b="1" dirty="0" err="1">
                <a:solidFill>
                  <a:schemeClr val="accent2"/>
                </a:solidFill>
              </a:rPr>
              <a:t>ministry</a:t>
            </a:r>
            <a:r>
              <a:rPr lang="it-IT" b="1" dirty="0">
                <a:solidFill>
                  <a:schemeClr val="accent2"/>
                </a:solidFill>
              </a:rPr>
              <a:t> and on </a:t>
            </a:r>
            <a:r>
              <a:rPr lang="it-IT" b="1" dirty="0" err="1">
                <a:solidFill>
                  <a:schemeClr val="accent2"/>
                </a:solidFill>
              </a:rPr>
              <a:t>which</a:t>
            </a:r>
            <a:r>
              <a:rPr lang="it-IT" b="1" dirty="0">
                <a:solidFill>
                  <a:schemeClr val="accent2"/>
                </a:solidFill>
              </a:rPr>
              <a:t> desk </a:t>
            </a:r>
            <a:r>
              <a:rPr lang="it-IT" b="1" dirty="0" err="1">
                <a:solidFill>
                  <a:schemeClr val="accent2"/>
                </a:solidFill>
              </a:rPr>
              <a:t>my</a:t>
            </a:r>
            <a:r>
              <a:rPr lang="it-IT" b="1" dirty="0">
                <a:solidFill>
                  <a:schemeClr val="accent2"/>
                </a:solidFill>
              </a:rPr>
              <a:t> energy investment dossier </a:t>
            </a:r>
            <a:r>
              <a:rPr lang="it-IT" b="1" dirty="0" err="1">
                <a:solidFill>
                  <a:schemeClr val="accent2"/>
                </a:solidFill>
              </a:rPr>
              <a:t>is</a:t>
            </a:r>
            <a:r>
              <a:rPr lang="it-IT" b="1" dirty="0">
                <a:solidFill>
                  <a:schemeClr val="accent2"/>
                </a:solidFill>
              </a:rPr>
              <a:t> </a:t>
            </a:r>
            <a:r>
              <a:rPr lang="it-IT" b="1" dirty="0" err="1">
                <a:solidFill>
                  <a:schemeClr val="accent2"/>
                </a:solidFill>
              </a:rPr>
              <a:t>blocked</a:t>
            </a:r>
            <a:r>
              <a:rPr lang="it-IT" b="1" dirty="0">
                <a:solidFill>
                  <a:schemeClr val="accent2"/>
                </a:solidFill>
              </a:rPr>
              <a:t>?</a:t>
            </a:r>
            <a:endParaRPr lang="en-GB" b="1"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838200" y="1097280"/>
            <a:ext cx="10515600" cy="5079683"/>
          </a:xfrm>
        </p:spPr>
        <p:txBody>
          <a:bodyPr>
            <a:normAutofit fontScale="55000" lnSpcReduction="20000"/>
          </a:bodyPr>
          <a:lstStyle/>
          <a:p>
            <a:pPr marL="0" indent="0" algn="just">
              <a:lnSpc>
                <a:spcPct val="107000"/>
              </a:lnSpc>
              <a:spcAft>
                <a:spcPts val="800"/>
              </a:spcAft>
              <a:buNone/>
            </a:pPr>
            <a:endParaRPr lang="en-GB" sz="2800" b="1"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endParaRPr lang="en-GB" b="1" dirty="0">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800"/>
              </a:spcAft>
            </a:pPr>
            <a:r>
              <a:rPr lang="en-GB" sz="32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Investors need to </a:t>
            </a:r>
            <a:r>
              <a:rPr lang="en-GB"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know which different authority in a country is responsible for which different risk</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32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Various ministries hold the following risks</a:t>
            </a:r>
            <a:r>
              <a:rPr lang="en-GB" sz="3200" dirty="0">
                <a:effectLst/>
                <a:latin typeface="Calibri" panose="020F0502020204030204" pitchFamily="34" charset="0"/>
                <a:ea typeface="Calibri" panose="020F0502020204030204" pitchFamily="34" charset="0"/>
                <a:cs typeface="Calibri" panose="020F0502020204030204" pitchFamily="34" charset="0"/>
              </a:rPr>
              <a:t>:</a:t>
            </a:r>
            <a:endParaRPr lang="en-GB" sz="3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Land rights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Local labour content</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Technology transfer requirements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Licensing/permitting</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Host country law imposed for dispute resolution</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Investment laws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13</a:t>
            </a:fld>
            <a:endParaRPr lang="en-GB"/>
          </a:p>
        </p:txBody>
      </p:sp>
    </p:spTree>
    <p:extLst>
      <p:ext uri="{BB962C8B-B14F-4D97-AF65-F5344CB8AC3E}">
        <p14:creationId xmlns:p14="http://schemas.microsoft.com/office/powerpoint/2010/main" val="2881373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838200" y="365125"/>
            <a:ext cx="9543757" cy="1325563"/>
          </a:xfrm>
        </p:spPr>
        <p:txBody>
          <a:bodyPr/>
          <a:lstStyle/>
          <a:p>
            <a:r>
              <a:rPr lang="en-GB" sz="4400" b="1" dirty="0">
                <a:solidFill>
                  <a:schemeClr val="accent2"/>
                </a:solidFill>
                <a:effectLst/>
                <a:latin typeface="Calibri" panose="020F0502020204030204" pitchFamily="34" charset="0"/>
                <a:ea typeface="Calibri" panose="020F0502020204030204" pitchFamily="34" charset="0"/>
              </a:rPr>
              <a:t>Understanding and defining country-level risks</a:t>
            </a:r>
            <a:endParaRPr lang="en-GB"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p:txBody>
          <a:bodyPr>
            <a:normAutofit/>
          </a:bodyPr>
          <a:lstStyle/>
          <a:p>
            <a:pPr algn="just">
              <a:lnSpc>
                <a:spcPct val="107000"/>
              </a:lnSpc>
              <a:spcAft>
                <a:spcPts val="800"/>
              </a:spcAft>
            </a:pPr>
            <a:r>
              <a:rPr lang="en-GB" sz="28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The Ministry of finance, fiscal agencies, and the central bank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hold the following risks: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Investment laws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Import duties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Withholding taxes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Foreign exchange: </a:t>
            </a:r>
            <a:r>
              <a:rPr lang="en-GB" sz="2400"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a</a:t>
            </a:r>
            <a:r>
              <a:rPr lang="en-GB" sz="24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vailability, convertibility and transferability</a:t>
            </a:r>
            <a:endPar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fld id="{012EBC71-327D-4FA8-BE06-D6795775A875}" type="slidenum">
              <a:rPr lang="en-GB" smtClean="0"/>
              <a:t>14</a:t>
            </a:fld>
            <a:endParaRPr lang="en-GB"/>
          </a:p>
        </p:txBody>
      </p:sp>
    </p:spTree>
    <p:extLst>
      <p:ext uri="{BB962C8B-B14F-4D97-AF65-F5344CB8AC3E}">
        <p14:creationId xmlns:p14="http://schemas.microsoft.com/office/powerpoint/2010/main" val="1927017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3A87D1-A2D2-7245-E238-BD2F4BCBAF5D}"/>
              </a:ext>
            </a:extLst>
          </p:cNvPr>
          <p:cNvSpPr>
            <a:spLocks noGrp="1"/>
          </p:cNvSpPr>
          <p:nvPr>
            <p:ph type="title"/>
          </p:nvPr>
        </p:nvSpPr>
        <p:spPr>
          <a:xfrm>
            <a:off x="213360" y="-68627"/>
            <a:ext cx="10056055" cy="1325563"/>
          </a:xfrm>
        </p:spPr>
        <p:txBody>
          <a:bodyPr/>
          <a:lstStyle/>
          <a:p>
            <a:r>
              <a:rPr lang="en-GB" sz="4400" b="1" dirty="0">
                <a:solidFill>
                  <a:schemeClr val="accent2"/>
                </a:solidFill>
                <a:effectLst/>
                <a:latin typeface="Calibri" panose="020F0502020204030204" pitchFamily="34" charset="0"/>
                <a:ea typeface="Calibri" panose="020F0502020204030204" pitchFamily="34" charset="0"/>
              </a:rPr>
              <a:t>Understanding and defining country-level risks</a:t>
            </a:r>
            <a:endParaRPr lang="en-GB" dirty="0">
              <a:solidFill>
                <a:schemeClr val="accent2"/>
              </a:solidFill>
            </a:endParaRPr>
          </a:p>
        </p:txBody>
      </p:sp>
      <p:sp>
        <p:nvSpPr>
          <p:cNvPr id="3" name="Segnaposto contenuto 2">
            <a:extLst>
              <a:ext uri="{FF2B5EF4-FFF2-40B4-BE49-F238E27FC236}">
                <a16:creationId xmlns:a16="http://schemas.microsoft.com/office/drawing/2014/main" id="{62C484CF-4263-A511-0F8A-A3910052C502}"/>
              </a:ext>
            </a:extLst>
          </p:cNvPr>
          <p:cNvSpPr>
            <a:spLocks noGrp="1"/>
          </p:cNvSpPr>
          <p:nvPr>
            <p:ph idx="1"/>
          </p:nvPr>
        </p:nvSpPr>
        <p:spPr>
          <a:xfrm>
            <a:off x="213360" y="1172528"/>
            <a:ext cx="11140440" cy="5004435"/>
          </a:xfrm>
        </p:spPr>
        <p:txBody>
          <a:bodyPr>
            <a:normAutofit fontScale="92500" lnSpcReduction="10000"/>
          </a:bodyPr>
          <a:lstStyle/>
          <a:p>
            <a:pPr algn="just">
              <a:lnSpc>
                <a:spcPct val="107000"/>
              </a:lnSpc>
              <a:spcAft>
                <a:spcPts val="800"/>
              </a:spcAft>
            </a:pPr>
            <a:r>
              <a:rPr lang="en-GB" sz="4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Ministry of energy and/or authorities emanated from it</a:t>
            </a:r>
            <a:r>
              <a:rPr lang="en-GB" sz="4000" b="1" dirty="0">
                <a:solidFill>
                  <a:srgbClr val="FF0000"/>
                </a:solidFill>
                <a:latin typeface="Calibri" panose="020F0502020204030204" pitchFamily="34" charset="0"/>
                <a:ea typeface="Calibri" panose="020F0502020204030204" pitchFamily="34" charset="0"/>
                <a:cs typeface="Calibri" panose="020F0502020204030204" pitchFamily="34" charset="0"/>
              </a:rPr>
              <a:t> such as regulators utilities agencies etc, </a:t>
            </a:r>
            <a:r>
              <a:rPr lang="en-GB" sz="4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hold the following risks:</a:t>
            </a:r>
            <a:endParaRPr lang="en-GB" sz="40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Generation-intermittency</a:t>
            </a:r>
            <a:endParaRPr lang="en-GB" sz="4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Transmission-connectivity</a:t>
            </a:r>
            <a:endParaRPr lang="en-GB" sz="4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Distribution-payment collection</a:t>
            </a:r>
          </a:p>
          <a:p>
            <a:pPr marL="342900" lvl="0" indent="-342900" algn="just">
              <a:lnSpc>
                <a:spcPct val="107000"/>
              </a:lnSpc>
              <a:spcAft>
                <a:spcPts val="800"/>
              </a:spcAft>
              <a:buFont typeface="Symbol" panose="05050102010706020507" pitchFamily="18" charset="2"/>
              <a:buChar char=""/>
            </a:pPr>
            <a:r>
              <a:rPr lang="en-GB" sz="4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We need RE /EE institutions able to perform the work.</a:t>
            </a:r>
            <a:endParaRPr lang="en-GB" sz="4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
        <p:nvSpPr>
          <p:cNvPr id="4" name="Segnaposto piè di pagina 3">
            <a:extLst>
              <a:ext uri="{FF2B5EF4-FFF2-40B4-BE49-F238E27FC236}">
                <a16:creationId xmlns:a16="http://schemas.microsoft.com/office/drawing/2014/main" id="{00C074C9-817D-A83B-F328-CE9D6D931F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egnaposto numero diapositiva 4">
            <a:extLst>
              <a:ext uri="{FF2B5EF4-FFF2-40B4-BE49-F238E27FC236}">
                <a16:creationId xmlns:a16="http://schemas.microsoft.com/office/drawing/2014/main" id="{6C34C9C0-15A5-74D3-32F9-324096384C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022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660400" y="249069"/>
            <a:ext cx="9496474" cy="756681"/>
          </a:xfrm>
        </p:spPr>
        <p:txBody>
          <a:bodyPr>
            <a:normAutofit fontScale="90000"/>
          </a:bodyPr>
          <a:lstStyle/>
          <a:p>
            <a:r>
              <a:rPr lang="en-GB" sz="4400" b="1" dirty="0">
                <a:solidFill>
                  <a:schemeClr val="accent2"/>
                </a:solidFill>
              </a:rPr>
              <a:t>AREI phase two: risks directly linked to the </a:t>
            </a:r>
            <a:r>
              <a:rPr lang="en-GB" b="1" dirty="0">
                <a:solidFill>
                  <a:schemeClr val="accent2"/>
                </a:solidFill>
              </a:rPr>
              <a:t>project </a:t>
            </a:r>
            <a:r>
              <a:rPr lang="en-GB" sz="4400" b="1" dirty="0">
                <a:solidFill>
                  <a:schemeClr val="accent2"/>
                </a:solidFill>
              </a:rPr>
              <a:t>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579120" y="1181686"/>
            <a:ext cx="10774680" cy="5311189"/>
          </a:xfrm>
        </p:spPr>
        <p:txBody>
          <a:bodyPr>
            <a:normAutofit fontScale="77500" lnSpcReduction="20000"/>
          </a:bodyPr>
          <a:lstStyle/>
          <a:p>
            <a:pPr marL="0" indent="0">
              <a:buNone/>
            </a:pPr>
            <a:endParaRPr lang="it-IT" dirty="0">
              <a:solidFill>
                <a:schemeClr val="accent1">
                  <a:lumMod val="75000"/>
                </a:schemeClr>
              </a:solidFill>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How many MWs are to be installed? By when? What is the process to procure them?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adoption of a transparent and, as much as possible, competitive procurement procedure to allow governments to procure the best infrastructure at the least cost, and to allow project developers to benefit from the advantages of a common and level playing field can reduce the procurement risks.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PPPs policies are as good as the people posted to implement them. Fine lawyers, fine financial and technical specialists in the negotiating role are desperately needed and to a certain extent they must be in-house. In procurement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the value chain of energy needs to be defined. How the MW will be evacuated?</a:t>
            </a: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Transmission lines, sub-stations, and a grid that can evacuate energy without destabilization or cuts. </a:t>
            </a: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The case of Turkana wind project in Kenya has demonstrated this.</a:t>
            </a:r>
          </a:p>
          <a:p>
            <a:r>
              <a:rPr lang="en-GB" sz="1800" i="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Guidelines for successful PPP implementation, European Commission, 2003 edit. </a:t>
            </a:r>
            <a:r>
              <a:rPr lang="it-IT" sz="1800" i="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 Ridolfi https://ec.europa.eu/regional_policy/sources/docgener/guides/ppp_en.pdf</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0149A4AA-AD26-6A98-915A-F415B9E73001}"/>
              </a:ext>
            </a:extLst>
          </p:cNvPr>
          <p:cNvSpPr txBox="1"/>
          <p:nvPr/>
        </p:nvSpPr>
        <p:spPr>
          <a:xfrm>
            <a:off x="660400" y="1160589"/>
            <a:ext cx="11165840" cy="598562"/>
          </a:xfrm>
          <a:prstGeom prst="rect">
            <a:avLst/>
          </a:prstGeom>
          <a:noFill/>
        </p:spPr>
        <p:txBody>
          <a:bodyPr wrap="square">
            <a:spAutoFit/>
          </a:bodyPr>
          <a:lstStyle/>
          <a:p>
            <a:pPr algn="just">
              <a:lnSpc>
                <a:spcPct val="107000"/>
              </a:lnSpc>
              <a:spcAft>
                <a:spcPts val="800"/>
              </a:spcAft>
            </a:pPr>
            <a:r>
              <a:rPr lang="en-GB" sz="1400" b="1" dirty="0">
                <a:solidFill>
                  <a:srgbClr val="FF0000"/>
                </a:solidFill>
                <a:effectLst/>
                <a:latin typeface="Montserrat-Bold"/>
                <a:ea typeface="Calibri" panose="020F0502020204030204" pitchFamily="34" charset="0"/>
                <a:cs typeface="Montserrat-Bold"/>
              </a:rPr>
              <a:t>Before the project materialise, we have the fundamental issue of procurement</a:t>
            </a:r>
            <a:r>
              <a:rPr lang="en-GB" sz="1000" b="1" dirty="0">
                <a:solidFill>
                  <a:srgbClr val="000000"/>
                </a:solidFill>
                <a:effectLst/>
                <a:latin typeface="Montserrat-Bold"/>
                <a:ea typeface="Calibri" panose="020F0502020204030204" pitchFamily="34" charset="0"/>
                <a:cs typeface="Montserrat-Bold"/>
              </a:rPr>
              <a:t>.</a:t>
            </a:r>
          </a:p>
          <a:p>
            <a:pPr algn="just">
              <a:lnSpc>
                <a:spcPct val="107000"/>
              </a:lnSpc>
              <a:spcAft>
                <a:spcPts val="800"/>
              </a:spcAft>
            </a:pPr>
            <a:endParaRPr lang="en-GB"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7585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a:t>
            </a:r>
            <a:r>
              <a:rPr lang="en-GB" b="1" dirty="0">
                <a:solidFill>
                  <a:schemeClr val="accent2"/>
                </a:solidFill>
              </a:rPr>
              <a:t>execution risks</a:t>
            </a:r>
            <a:r>
              <a:rPr lang="en-GB" sz="4400" b="1" dirty="0">
                <a:solidFill>
                  <a:schemeClr val="accent2"/>
                </a:solidFill>
              </a:rPr>
              <a:t>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normAutofit fontScale="77500" lnSpcReduction="20000"/>
          </a:bodyPr>
          <a:lstStyle/>
          <a:p>
            <a:pPr marL="0" indent="0">
              <a:buNone/>
            </a:pPr>
            <a:endParaRPr lang="it-IT" dirty="0">
              <a:solidFill>
                <a:schemeClr val="accent1">
                  <a:lumMod val="75000"/>
                </a:schemeClr>
              </a:solidFill>
            </a:endParaRP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private sector holds the following risks (some of them must be hedged completely if we want to see the project to materialise) We distinguish during construction:</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Cost overruns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Delays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Performance shortfall</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Expropriation/nationalization risk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Site selection risk</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Land dispute risk</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0" indent="0">
              <a:buNone/>
            </a:pPr>
            <a:r>
              <a:rPr lang="en-GB" sz="2800" dirty="0">
                <a:solidFill>
                  <a:schemeClr val="accent1">
                    <a:lumMod val="75000"/>
                  </a:schemeClr>
                </a:solidFill>
                <a:effectLst/>
                <a:latin typeface="Calibri" panose="020F0502020204030204" pitchFamily="34" charset="0"/>
                <a:ea typeface="Calibri" panose="020F0502020204030204" pitchFamily="34" charset="0"/>
              </a:rPr>
              <a:t>A way to address the execution risks is </a:t>
            </a:r>
            <a:r>
              <a:rPr lang="en-GB" sz="2800" b="1" dirty="0">
                <a:solidFill>
                  <a:schemeClr val="accent1">
                    <a:lumMod val="75000"/>
                  </a:schemeClr>
                </a:solidFill>
                <a:effectLst/>
                <a:latin typeface="Calibri" panose="020F0502020204030204" pitchFamily="34" charset="0"/>
                <a:ea typeface="Calibri" panose="020F0502020204030204" pitchFamily="34" charset="0"/>
              </a:rPr>
              <a:t>an EPC contract (engineering/procurement/ construction) </a:t>
            </a:r>
            <a:r>
              <a:rPr lang="en-GB" sz="2800" dirty="0">
                <a:solidFill>
                  <a:schemeClr val="accent1">
                    <a:lumMod val="75000"/>
                  </a:schemeClr>
                </a:solidFill>
                <a:effectLst/>
                <a:latin typeface="Calibri" panose="020F0502020204030204" pitchFamily="34" charset="0"/>
                <a:ea typeface="Calibri" panose="020F0502020204030204" pitchFamily="34" charset="0"/>
              </a:rPr>
              <a:t>that envisages penalties and</a:t>
            </a:r>
            <a:r>
              <a:rPr lang="en-GB" sz="2800" b="1" dirty="0">
                <a:solidFill>
                  <a:schemeClr val="accent1">
                    <a:lumMod val="75000"/>
                  </a:schemeClr>
                </a:solidFill>
                <a:effectLst/>
                <a:latin typeface="Calibri" panose="020F0502020204030204" pitchFamily="34" charset="0"/>
                <a:ea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rPr>
              <a:t>liquidated damages for a delay in the construction</a:t>
            </a:r>
            <a:r>
              <a:rPr lang="en-GB" sz="2800" b="1" dirty="0">
                <a:solidFill>
                  <a:schemeClr val="accent1">
                    <a:lumMod val="75000"/>
                  </a:schemeClr>
                </a:solidFill>
                <a:effectLst/>
                <a:latin typeface="Calibri" panose="020F0502020204030204" pitchFamily="34" charset="0"/>
                <a:ea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rPr>
              <a:t>or cost overruns and ensures that</a:t>
            </a:r>
            <a:r>
              <a:rPr lang="en-GB" sz="2800" b="1" dirty="0">
                <a:solidFill>
                  <a:schemeClr val="accent1">
                    <a:lumMod val="75000"/>
                  </a:schemeClr>
                </a:solidFill>
                <a:effectLst/>
                <a:latin typeface="Calibri" panose="020F0502020204030204" pitchFamily="34" charset="0"/>
                <a:ea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rPr>
              <a:t>these risks are totally or partially transferred from the project to the EPC contractor.</a:t>
            </a:r>
            <a:endParaRPr lang="en-GB" dirty="0">
              <a:solidFill>
                <a:schemeClr val="accent1">
                  <a:lumMod val="75000"/>
                </a:schemeClr>
              </a:solidFill>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558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De-risking </a:t>
            </a:r>
            <a:r>
              <a:rPr lang="en-GB" b="1" dirty="0">
                <a:solidFill>
                  <a:schemeClr val="accent2"/>
                </a:solidFill>
              </a:rPr>
              <a:t>project risks</a:t>
            </a:r>
            <a:r>
              <a:rPr lang="en-GB" sz="4400" b="1" dirty="0">
                <a:solidFill>
                  <a:schemeClr val="accent2"/>
                </a:solidFill>
              </a:rPr>
              <a:t>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074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67C080F5-A782-3A56-E190-2661CD99CEDF}"/>
              </a:ext>
            </a:extLst>
          </p:cNvPr>
          <p:cNvSpPr txBox="1"/>
          <p:nvPr/>
        </p:nvSpPr>
        <p:spPr>
          <a:xfrm>
            <a:off x="426720" y="973613"/>
            <a:ext cx="10657840" cy="4220771"/>
          </a:xfrm>
          <a:prstGeom prst="rect">
            <a:avLst/>
          </a:prstGeom>
          <a:noFill/>
        </p:spPr>
        <p:txBody>
          <a:bodyPr wrap="square">
            <a:spAutoFit/>
          </a:bodyPr>
          <a:lstStyle/>
          <a:p>
            <a:pPr algn="just">
              <a:lnSpc>
                <a:spcPct val="107000"/>
              </a:lnSpc>
              <a:spcAft>
                <a:spcPts val="800"/>
              </a:spcAft>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During management we have different risks: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Expropriation</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Nationalization</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Strikes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Riots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War</a:t>
            </a:r>
            <a:endParaRPr lang="en-GB" sz="20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Sabotage &amp; terrorism</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 good quality PPA contract </a:t>
            </a:r>
            <a:r>
              <a:rPr lang="en-GB" sz="20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to define and secure project revenue streams</a:t>
            </a: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typically requiring the off taker</a:t>
            </a:r>
            <a:r>
              <a:rPr lang="en-GB" sz="20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to buy all or most of the electricity</a:t>
            </a:r>
            <a:r>
              <a:rPr lang="en-GB" sz="20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0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produced at a pre-determined price can reduce these risks.</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8314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a:t>
            </a:r>
            <a:r>
              <a:rPr lang="en-GB" b="1" dirty="0">
                <a:solidFill>
                  <a:schemeClr val="accent2"/>
                </a:solidFill>
              </a:rPr>
              <a:t>a good PPA</a:t>
            </a: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98880" y="973613"/>
            <a:ext cx="10774680" cy="5382737"/>
          </a:xfrm>
        </p:spPr>
        <p:txBody>
          <a:bodyPr>
            <a:normAutofit fontScale="85000" lnSpcReduction="20000"/>
          </a:bodyPr>
          <a:lstStyle/>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Some forms of indexation, either to a hard currency and/or to inflation</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to ensure the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adequacy of revenue streams defined by the PPA may reduce the currency risk further.</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rPr>
              <a:t>Contractual provisions</a:t>
            </a:r>
            <a:r>
              <a:rPr lang="en-GB" sz="2800" dirty="0">
                <a:solidFill>
                  <a:schemeClr val="accent1">
                    <a:lumMod val="75000"/>
                  </a:schemeClr>
                </a:solidFill>
                <a:effectLst/>
                <a:latin typeface="Calibri" panose="020F0502020204030204" pitchFamily="34" charset="0"/>
                <a:ea typeface="Calibri" panose="020F0502020204030204" pitchFamily="34" charset="0"/>
              </a:rPr>
              <a:t>, also considered inside the PPA structure, must deal with some other important risks, such as curtailment compensation, force majeure (typically exempting both parties from their obligations for a limited period) and termination (covering the default risk from either the off-taker or the generator side). </a:t>
            </a:r>
          </a:p>
          <a:p>
            <a:pPr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Risks within the off taker of the PPA:</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Revenue flow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Off-taker creditworthiness/payment risk</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Termination payment risk</a:t>
            </a:r>
            <a:endParaRPr lang="en-GB" sz="2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84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873343" cy="447675"/>
          </a:xfrm>
        </p:spPr>
        <p:txBody>
          <a:bodyPr>
            <a:normAutofit fontScale="90000"/>
          </a:bodyPr>
          <a:lstStyle/>
          <a:p>
            <a:r>
              <a:rPr lang="en-GB" sz="4400" b="1" dirty="0">
                <a:solidFill>
                  <a:schemeClr val="accent2"/>
                </a:solidFill>
              </a:rPr>
              <a:t>AREI phase two: de-risking for the private sector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1240971"/>
            <a:ext cx="10774680" cy="5115379"/>
          </a:xfrm>
        </p:spPr>
        <p:txBody>
          <a:bodyPr>
            <a:normAutofit/>
          </a:bodyPr>
          <a:lstStyle/>
          <a:p>
            <a:pPr algn="just">
              <a:lnSpc>
                <a:spcPct val="107000"/>
              </a:lnSpc>
              <a:spcAft>
                <a:spcPts val="800"/>
              </a:spcAft>
            </a:pPr>
            <a:r>
              <a:rPr lang="en-GB" sz="32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AREI phase two: analysis and reduction of  risks is essential to facilitate private investments in Renewable Energy in Africa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Conclusions and recommendations</a:t>
            </a:r>
            <a:r>
              <a:rPr lang="en-GB" sz="2000"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 </a:t>
            </a:r>
            <a:r>
              <a:rPr lang="en-GB" b="1" dirty="0">
                <a:solidFill>
                  <a:schemeClr val="accent1">
                    <a:lumMod val="75000"/>
                  </a:schemeClr>
                </a:solidFill>
                <a:latin typeface="Calibri" panose="020F0502020204030204" pitchFamily="34" charset="0"/>
                <a:ea typeface="Calibri" panose="020F0502020204030204" pitchFamily="34" charset="0"/>
                <a:cs typeface="Arial" panose="020B0604020202020204" pitchFamily="34" charset="0"/>
              </a:rPr>
              <a:t>of AREI Forum  July 2022</a:t>
            </a:r>
            <a:r>
              <a:rPr lang="en-GB"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Private sector approach: market challenges risks and returns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Understanding and defining country-level risks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Understanding and defining project risks (to be analysed in conjunction with project preparation )</a:t>
            </a:r>
            <a:endParaRPr lang="en-GB" sz="20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925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452120" y="154749"/>
            <a:ext cx="9564077" cy="973612"/>
          </a:xfrm>
        </p:spPr>
        <p:txBody>
          <a:bodyPr>
            <a:normAutofit fontScale="90000"/>
          </a:bodyPr>
          <a:lstStyle/>
          <a:p>
            <a:r>
              <a:rPr lang="en-GB" sz="4400" b="1" dirty="0">
                <a:solidFill>
                  <a:schemeClr val="accent2"/>
                </a:solidFill>
              </a:rPr>
              <a:t>AREI phase two: the core of the problem: OFF-TAKERS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09728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4FC0D9E5-266E-F9F2-3A83-AC6C95FCAB5B}"/>
              </a:ext>
            </a:extLst>
          </p:cNvPr>
          <p:cNvSpPr txBox="1"/>
          <p:nvPr/>
        </p:nvSpPr>
        <p:spPr>
          <a:xfrm>
            <a:off x="883920" y="1181762"/>
            <a:ext cx="10901680" cy="5305042"/>
          </a:xfrm>
          <a:prstGeom prst="rect">
            <a:avLst/>
          </a:prstGeom>
          <a:noFill/>
        </p:spPr>
        <p:txBody>
          <a:bodyPr wrap="square">
            <a:spAutoFit/>
          </a:bodyPr>
          <a:lstStyle/>
          <a:p>
            <a:r>
              <a:rPr lang="en-GB" sz="2000" dirty="0">
                <a:solidFill>
                  <a:schemeClr val="accent1">
                    <a:lumMod val="75000"/>
                  </a:schemeClr>
                </a:solidFill>
                <a:effectLst/>
                <a:latin typeface="Calibri" panose="020F0502020204030204" pitchFamily="34" charset="0"/>
                <a:ea typeface="Calibri" panose="020F0502020204030204" pitchFamily="34" charset="0"/>
              </a:rPr>
              <a:t>OFF-</a:t>
            </a:r>
            <a:r>
              <a:rPr lang="en-GB" sz="2000" dirty="0">
                <a:solidFill>
                  <a:schemeClr val="accent1">
                    <a:lumMod val="75000"/>
                  </a:schemeClr>
                </a:solidFill>
                <a:latin typeface="Calibri" panose="020F0502020204030204" pitchFamily="34" charset="0"/>
                <a:ea typeface="Calibri" panose="020F0502020204030204" pitchFamily="34" charset="0"/>
              </a:rPr>
              <a:t>TAKERS </a:t>
            </a:r>
            <a:r>
              <a:rPr lang="en-GB" sz="2000" b="1" dirty="0">
                <a:solidFill>
                  <a:schemeClr val="accent1">
                    <a:lumMod val="75000"/>
                  </a:schemeClr>
                </a:solidFill>
                <a:effectLst/>
                <a:latin typeface="Calibri" panose="020F0502020204030204" pitchFamily="34" charset="0"/>
                <a:ea typeface="Calibri" panose="020F0502020204030204" pitchFamily="34" charset="0"/>
              </a:rPr>
              <a:t>Public</a:t>
            </a:r>
            <a:r>
              <a:rPr lang="en-GB" sz="2000" dirty="0">
                <a:solidFill>
                  <a:schemeClr val="accent1">
                    <a:lumMod val="75000"/>
                  </a:schemeClr>
                </a:solidFill>
                <a:effectLst/>
                <a:latin typeface="Calibri" panose="020F0502020204030204" pitchFamily="34" charset="0"/>
                <a:ea typeface="Calibri" panose="020F0502020204030204" pitchFamily="34" charset="0"/>
              </a:rPr>
              <a:t> </a:t>
            </a:r>
            <a:r>
              <a:rPr lang="en-GB" sz="2000" b="1" dirty="0">
                <a:solidFill>
                  <a:schemeClr val="accent1">
                    <a:lumMod val="75000"/>
                  </a:schemeClr>
                </a:solidFill>
                <a:effectLst/>
                <a:latin typeface="Calibri" panose="020F0502020204030204" pitchFamily="34" charset="0"/>
                <a:ea typeface="Calibri" panose="020F0502020204030204" pitchFamily="34" charset="0"/>
              </a:rPr>
              <a:t>utilities in Africa face a multitude of challenges</a:t>
            </a:r>
            <a:r>
              <a:rPr lang="en-GB" sz="2000" dirty="0">
                <a:solidFill>
                  <a:schemeClr val="accent1">
                    <a:lumMod val="75000"/>
                  </a:schemeClr>
                </a:solidFill>
                <a:effectLst/>
                <a:latin typeface="Calibri" panose="020F0502020204030204" pitchFamily="34" charset="0"/>
                <a:ea typeface="Calibri" panose="020F0502020204030204" pitchFamily="34" charset="0"/>
              </a:rPr>
              <a:t> </a:t>
            </a:r>
            <a:r>
              <a:rPr lang="en-GB" sz="2000" b="1" dirty="0">
                <a:solidFill>
                  <a:schemeClr val="accent1">
                    <a:lumMod val="75000"/>
                  </a:schemeClr>
                </a:solidFill>
                <a:effectLst/>
                <a:latin typeface="Calibri" panose="020F0502020204030204" pitchFamily="34" charset="0"/>
                <a:ea typeface="Calibri" panose="020F0502020204030204" pitchFamily="34" charset="0"/>
              </a:rPr>
              <a:t>which undermine their financial stability</a:t>
            </a:r>
            <a:r>
              <a:rPr lang="en-GB" sz="2000" dirty="0">
                <a:solidFill>
                  <a:schemeClr val="accent1">
                    <a:lumMod val="75000"/>
                  </a:schemeClr>
                </a:solidFill>
                <a:effectLst/>
                <a:latin typeface="Calibri" panose="020F0502020204030204" pitchFamily="34" charset="0"/>
                <a:ea typeface="Calibri" panose="020F0502020204030204" pitchFamily="34" charset="0"/>
              </a:rPr>
              <a:t>. </a:t>
            </a:r>
          </a:p>
          <a:p>
            <a:endParaRPr lang="en-GB" sz="2000" dirty="0">
              <a:solidFill>
                <a:schemeClr val="accent1">
                  <a:lumMod val="75000"/>
                </a:schemeClr>
              </a:solidFill>
              <a:latin typeface="Calibri" panose="020F0502020204030204" pitchFamily="34" charset="0"/>
              <a:ea typeface="Calibri" panose="020F0502020204030204" pitchFamily="34" charset="0"/>
            </a:endParaRPr>
          </a:p>
          <a:p>
            <a:r>
              <a:rPr lang="en-GB" sz="2000" dirty="0">
                <a:solidFill>
                  <a:schemeClr val="accent1">
                    <a:lumMod val="75000"/>
                  </a:schemeClr>
                </a:solidFill>
                <a:effectLst/>
                <a:latin typeface="Calibri" panose="020F0502020204030204" pitchFamily="34" charset="0"/>
                <a:ea typeface="Calibri" panose="020F0502020204030204" pitchFamily="34" charset="0"/>
              </a:rPr>
              <a:t>One way of addressing this is for governments to provide public counter-guarantees on the off-take payments. </a:t>
            </a:r>
          </a:p>
          <a:p>
            <a:endParaRPr lang="en-GB" sz="2000" dirty="0">
              <a:solidFill>
                <a:schemeClr val="accent1">
                  <a:lumMod val="75000"/>
                </a:schemeClr>
              </a:solidFill>
              <a:effectLst/>
              <a:latin typeface="Calibri" panose="020F0502020204030204" pitchFamily="34" charset="0"/>
              <a:ea typeface="Calibri" panose="020F0502020204030204" pitchFamily="34" charset="0"/>
            </a:endParaRPr>
          </a:p>
          <a:p>
            <a:pPr algn="just">
              <a:lnSpc>
                <a:spcPct val="107000"/>
              </a:lnSpc>
              <a:spcAft>
                <a:spcPts val="800"/>
              </a:spcAft>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Risks with lenders</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Debt </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Foreign exchange</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Availability risk</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Convertibility risk</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07000"/>
              </a:lnSpc>
              <a:spcAft>
                <a:spcPts val="800"/>
              </a:spcAft>
              <a:buFont typeface="Symbol" panose="05050102010706020507" pitchFamily="18" charset="2"/>
              <a:buChar char=""/>
            </a:pPr>
            <a:r>
              <a:rPr lang="en-GB" sz="1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Transferability risk</a:t>
            </a:r>
            <a:endParaRPr lang="en-GB" sz="1800" dirty="0">
              <a:solidFill>
                <a:schemeClr val="accent1">
                  <a:lumMod val="75000"/>
                </a:schemeClr>
              </a:solidFill>
              <a:effectLst/>
              <a:latin typeface="Calibri" panose="020F0502020204030204" pitchFamily="34" charset="0"/>
              <a:ea typeface="Calibri" panose="020F0502020204030204" pitchFamily="34" charset="0"/>
              <a:cs typeface="Symbol" panose="05050102010706020507" pitchFamily="18" charset="2"/>
            </a:endParaRPr>
          </a:p>
          <a:p>
            <a:pPr algn="just">
              <a:lnSpc>
                <a:spcPct val="107000"/>
              </a:lnSpc>
              <a:spcAft>
                <a:spcPts val="800"/>
              </a:spcAft>
            </a:pPr>
            <a:r>
              <a:rPr lang="en-US" sz="1800" b="1" dirty="0">
                <a:solidFill>
                  <a:schemeClr val="accent1">
                    <a:lumMod val="75000"/>
                  </a:schemeClr>
                </a:solidFill>
                <a:effectLst/>
                <a:latin typeface="Calibri" panose="020F0502020204030204" pitchFamily="34" charset="0"/>
                <a:ea typeface="+mn-ea"/>
                <a:cs typeface="Calibri" panose="020F0502020204030204" pitchFamily="34" charset="0"/>
              </a:rPr>
              <a:t>In many African countries, strong political direction, and budgetary/fiscal allocations to the sector, via renewable access energy funds are critical and are one of the most important objectives of AREI phase 2.</a:t>
            </a:r>
            <a:endParaRPr lang="en-GB"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endParaRPr>
          </a:p>
        </p:txBody>
      </p:sp>
    </p:spTree>
    <p:extLst>
      <p:ext uri="{BB962C8B-B14F-4D97-AF65-F5344CB8AC3E}">
        <p14:creationId xmlns:p14="http://schemas.microsoft.com/office/powerpoint/2010/main" val="268939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1EE06D-FF0F-37EC-6DD5-F77242495D49}"/>
              </a:ext>
            </a:extLst>
          </p:cNvPr>
          <p:cNvSpPr>
            <a:spLocks noGrp="1"/>
          </p:cNvSpPr>
          <p:nvPr>
            <p:ph idx="1"/>
          </p:nvPr>
        </p:nvSpPr>
        <p:spPr>
          <a:xfrm>
            <a:off x="487680" y="1083212"/>
            <a:ext cx="10866120" cy="5093750"/>
          </a:xfrm>
        </p:spPr>
        <p:txBody>
          <a:bodyPr>
            <a:normAutofit fontScale="70000" lnSpcReduction="20000"/>
          </a:bodyPr>
          <a:lstStyle/>
          <a:p>
            <a:pPr algn="just">
              <a:lnSpc>
                <a:spcPct val="107000"/>
              </a:lnSpc>
              <a:spcAft>
                <a:spcPts val="800"/>
              </a:spcAft>
              <a:tabLst>
                <a:tab pos="540385" algn="l"/>
              </a:tabLst>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lesson from the analysis of existing de-risking schemes and tools is that we need one stop shop where all these are offered. Otherwise, different procedures by donors and lenders, different timing different political priorities will make the project derailing.</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tabLst>
                <a:tab pos="540385" algn="l"/>
              </a:tabLs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Some practical principles that must direct actions emerge as conclusions from the analysis and understanding of project related risks.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project risks are typically</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best addressed by those entities most</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suited to bear and manage them,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(ii)finding appropriate risk coverage is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clearly fundamental to the ultimate success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or</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failure of a project, successfully achieving</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this will also require a high degree of collaboration</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and cooperation amongst all project</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stakeholders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mj-lt"/>
              <a:buAutoNum type="romanLcParenBoth"/>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effective and locally fit-for-purpose risk mitigation products and de-risking instruments will be fundamental to build other success stories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1750" algn="just">
              <a:lnSpc>
                <a:spcPct val="107000"/>
              </a:lnSpc>
              <a:spcAft>
                <a:spcPts val="800"/>
              </a:spcAft>
            </a:pP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provision of</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these products and instruments can then create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market conditions for more attractive risk/reward profiles, helping to shift an unattractive investment opportunity into a commercially attractive one in the minds of private investors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solidFill>
                <a:schemeClr val="accent1">
                  <a:lumMod val="75000"/>
                </a:schemeClr>
              </a:solidFill>
            </a:endParaRPr>
          </a:p>
        </p:txBody>
      </p:sp>
      <p:sp>
        <p:nvSpPr>
          <p:cNvPr id="4" name="Segnaposto piè di pagina 3">
            <a:extLst>
              <a:ext uri="{FF2B5EF4-FFF2-40B4-BE49-F238E27FC236}">
                <a16:creationId xmlns:a16="http://schemas.microsoft.com/office/drawing/2014/main" id="{211D35D0-5460-89F2-E58E-CA4E0CB5975E}"/>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A1062240-F04D-0DAC-53D5-23631803951C}"/>
              </a:ext>
            </a:extLst>
          </p:cNvPr>
          <p:cNvSpPr>
            <a:spLocks noGrp="1"/>
          </p:cNvSpPr>
          <p:nvPr>
            <p:ph type="sldNum" sz="quarter" idx="12"/>
          </p:nvPr>
        </p:nvSpPr>
        <p:spPr/>
        <p:txBody>
          <a:bodyPr/>
          <a:lstStyle/>
          <a:p>
            <a:fld id="{012EBC71-327D-4FA8-BE06-D6795775A875}" type="slidenum">
              <a:rPr lang="en-GB" smtClean="0"/>
              <a:t>21</a:t>
            </a:fld>
            <a:endParaRPr lang="en-GB"/>
          </a:p>
        </p:txBody>
      </p:sp>
    </p:spTree>
    <p:extLst>
      <p:ext uri="{BB962C8B-B14F-4D97-AF65-F5344CB8AC3E}">
        <p14:creationId xmlns:p14="http://schemas.microsoft.com/office/powerpoint/2010/main" val="378363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FFE0EA13-0E3C-54E7-2676-0CD2F3502958}"/>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4981E4FC-59DC-8FE7-4523-6029A65F14B0}"/>
              </a:ext>
            </a:extLst>
          </p:cNvPr>
          <p:cNvSpPr>
            <a:spLocks noGrp="1"/>
          </p:cNvSpPr>
          <p:nvPr>
            <p:ph type="sldNum" sz="quarter" idx="12"/>
          </p:nvPr>
        </p:nvSpPr>
        <p:spPr/>
        <p:txBody>
          <a:bodyPr/>
          <a:lstStyle/>
          <a:p>
            <a:fld id="{012EBC71-327D-4FA8-BE06-D6795775A875}" type="slidenum">
              <a:rPr lang="en-GB" smtClean="0"/>
              <a:t>22</a:t>
            </a:fld>
            <a:endParaRPr lang="en-GB"/>
          </a:p>
        </p:txBody>
      </p:sp>
      <p:sp>
        <p:nvSpPr>
          <p:cNvPr id="6" name="How we act? The Three Pillar Approach">
            <a:extLst>
              <a:ext uri="{FF2B5EF4-FFF2-40B4-BE49-F238E27FC236}">
                <a16:creationId xmlns:a16="http://schemas.microsoft.com/office/drawing/2014/main" id="{92042589-34FF-46E6-C3C8-92891FB30BD5}"/>
              </a:ext>
            </a:extLst>
          </p:cNvPr>
          <p:cNvSpPr txBox="1"/>
          <p:nvPr/>
        </p:nvSpPr>
        <p:spPr>
          <a:xfrm>
            <a:off x="838200" y="1287995"/>
            <a:ext cx="10398484" cy="369328"/>
          </a:xfrm>
          <a:prstGeom prst="rect">
            <a:avLst/>
          </a:prstGeom>
          <a:ln w="12700">
            <a:miter lim="400000"/>
          </a:ln>
          <a:extLst>
            <a:ext uri="{C572A759-6A51-4108-AA02-DFA0A04FC94B}">
              <ma14:wrappingTextBoxFlag xmlns:ma14="http://schemas.microsoft.com/office/mac/drawingml/2011/main" xmlns="" val="1"/>
            </a:ext>
          </a:extLst>
        </p:spPr>
        <p:txBody>
          <a:bodyPr wrap="none" lIns="45718" tIns="45718" rIns="45718" bIns="45718">
            <a:spAutoFit/>
          </a:bodyPr>
          <a:lstStyle>
            <a:lvl1pPr>
              <a:defRPr sz="2400" b="1">
                <a:solidFill>
                  <a:srgbClr val="24439C"/>
                </a:solidFill>
                <a:latin typeface="Arial"/>
                <a:ea typeface="Arial"/>
                <a:cs typeface="Arial"/>
                <a:sym typeface="Aria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1" i="0" u="none" strike="noStrike" kern="1200" cap="none" spc="0" normalizeH="0" baseline="0" noProof="0" dirty="0">
                <a:ln>
                  <a:noFill/>
                </a:ln>
                <a:solidFill>
                  <a:srgbClr val="FF0000"/>
                </a:solidFill>
                <a:effectLst/>
                <a:uLnTx/>
                <a:uFillTx/>
                <a:latin typeface="Arial"/>
                <a:cs typeface="Arial"/>
                <a:sym typeface="Arial"/>
              </a:rPr>
              <a:t>Blending :How to </a:t>
            </a:r>
            <a:r>
              <a:rPr kumimoji="0" lang="it-IT" sz="1800" b="1" i="0" u="none" strike="noStrike" kern="1200" cap="none" spc="0" normalizeH="0" baseline="0" noProof="0" dirty="0" err="1">
                <a:ln>
                  <a:noFill/>
                </a:ln>
                <a:solidFill>
                  <a:srgbClr val="FF0000"/>
                </a:solidFill>
                <a:effectLst/>
                <a:uLnTx/>
                <a:uFillTx/>
                <a:latin typeface="Arial"/>
                <a:cs typeface="Arial"/>
                <a:sym typeface="Arial"/>
              </a:rPr>
              <a:t>move</a:t>
            </a:r>
            <a:r>
              <a:rPr kumimoji="0" lang="it-IT" sz="1800" b="1" i="0" u="none" strike="noStrike" kern="1200" cap="none" spc="0" normalizeH="0" baseline="0" noProof="0" dirty="0">
                <a:ln>
                  <a:noFill/>
                </a:ln>
                <a:solidFill>
                  <a:srgbClr val="FF0000"/>
                </a:solidFill>
                <a:effectLst/>
                <a:uLnTx/>
                <a:uFillTx/>
                <a:latin typeface="Arial"/>
                <a:cs typeface="Arial"/>
                <a:sym typeface="Arial"/>
              </a:rPr>
              <a:t> on? An </a:t>
            </a:r>
            <a:r>
              <a:rPr kumimoji="0" lang="it-IT" sz="1800" b="1" i="0" u="none" strike="noStrike" kern="1200" cap="none" spc="0" normalizeH="0" baseline="0" noProof="0" dirty="0" err="1">
                <a:ln>
                  <a:noFill/>
                </a:ln>
                <a:solidFill>
                  <a:srgbClr val="FF0000"/>
                </a:solidFill>
                <a:effectLst/>
                <a:uLnTx/>
                <a:uFillTx/>
                <a:latin typeface="Arial"/>
                <a:cs typeface="Arial"/>
                <a:sym typeface="Arial"/>
              </a:rPr>
              <a:t>example</a:t>
            </a:r>
            <a:r>
              <a:rPr kumimoji="0" lang="it-IT" sz="1800" b="1" i="0" u="none" strike="noStrike" kern="1200" cap="none" spc="0" normalizeH="0" baseline="0" noProof="0" dirty="0">
                <a:ln>
                  <a:noFill/>
                </a:ln>
                <a:solidFill>
                  <a:srgbClr val="FF0000"/>
                </a:solidFill>
                <a:effectLst/>
                <a:uLnTx/>
                <a:uFillTx/>
                <a:latin typeface="Arial"/>
                <a:cs typeface="Arial"/>
                <a:sym typeface="Arial"/>
              </a:rPr>
              <a:t> the </a:t>
            </a:r>
            <a:r>
              <a:rPr kumimoji="0" lang="it-IT" sz="1800" b="1" i="0" u="none" strike="noStrike" kern="1200" cap="none" spc="0" normalizeH="0" baseline="0" noProof="0" dirty="0" err="1">
                <a:ln>
                  <a:noFill/>
                </a:ln>
                <a:solidFill>
                  <a:srgbClr val="FF0000"/>
                </a:solidFill>
                <a:effectLst/>
                <a:uLnTx/>
                <a:uFillTx/>
                <a:latin typeface="Arial"/>
                <a:cs typeface="Arial"/>
                <a:sym typeface="Arial"/>
              </a:rPr>
              <a:t>European</a:t>
            </a:r>
            <a:r>
              <a:rPr kumimoji="0" lang="it-IT" sz="1800" b="1" i="0" u="none" strike="noStrike" kern="1200" cap="none" spc="0" normalizeH="0" baseline="0" noProof="0" dirty="0">
                <a:ln>
                  <a:noFill/>
                </a:ln>
                <a:solidFill>
                  <a:srgbClr val="FF0000"/>
                </a:solidFill>
                <a:effectLst/>
                <a:uLnTx/>
                <a:uFillTx/>
                <a:latin typeface="Arial"/>
                <a:cs typeface="Arial"/>
                <a:sym typeface="Arial"/>
              </a:rPr>
              <a:t> Investment Plan: </a:t>
            </a:r>
            <a:r>
              <a:rPr kumimoji="0" sz="1800" b="1" i="0" u="none" strike="noStrike" kern="1200" cap="none" spc="0" normalizeH="0" baseline="0" noProof="0" dirty="0">
                <a:ln>
                  <a:noFill/>
                </a:ln>
                <a:solidFill>
                  <a:srgbClr val="FF0000"/>
                </a:solidFill>
                <a:effectLst/>
                <a:uLnTx/>
                <a:uFillTx/>
                <a:latin typeface="Arial"/>
                <a:cs typeface="Arial"/>
                <a:sym typeface="Arial"/>
              </a:rPr>
              <a:t>Three Pillar Approach</a:t>
            </a:r>
          </a:p>
        </p:txBody>
      </p:sp>
      <p:pic>
        <p:nvPicPr>
          <p:cNvPr id="7" name="Picture 2" descr="\\NET1.cec.eu.int\homes\102\garlaef\Desktop\wee.png">
            <a:extLst>
              <a:ext uri="{FF2B5EF4-FFF2-40B4-BE49-F238E27FC236}">
                <a16:creationId xmlns:a16="http://schemas.microsoft.com/office/drawing/2014/main" id="{DC19D416-CBEC-BC0F-2969-A56D92D7D2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3521" y="2531558"/>
            <a:ext cx="7456205" cy="418991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65EC5725-2608-151A-8299-62990D2D9C85}"/>
              </a:ext>
            </a:extLst>
          </p:cNvPr>
          <p:cNvSpPr txBox="1">
            <a:spLocks/>
          </p:cNvSpPr>
          <p:nvPr/>
        </p:nvSpPr>
        <p:spPr>
          <a:xfrm>
            <a:off x="1035170" y="572999"/>
            <a:ext cx="10318630" cy="7081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rPr>
              <a:t>Investment push policy pull and …….money</a:t>
            </a:r>
          </a:p>
        </p:txBody>
      </p:sp>
    </p:spTree>
    <p:extLst>
      <p:ext uri="{BB962C8B-B14F-4D97-AF65-F5344CB8AC3E}">
        <p14:creationId xmlns:p14="http://schemas.microsoft.com/office/powerpoint/2010/main" val="1373537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83A8DD-4851-AEF4-0D27-DB703CEE9E7D}"/>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t>EU-External Investment Plan</a:t>
            </a:r>
            <a:b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br>
            <a: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t>Pillar 1 - Resources from EU and leverage</a:t>
            </a:r>
            <a:br>
              <a:rPr kumimoji="0" lang="en-GB" sz="2400" b="1" i="0" u="none" strike="noStrike" kern="1200" cap="none" spc="0" normalizeH="0" baseline="0" noProof="0" dirty="0">
                <a:ln>
                  <a:noFill/>
                </a:ln>
                <a:solidFill>
                  <a:schemeClr val="accent2"/>
                </a:solidFill>
                <a:effectLst/>
                <a:uLnTx/>
                <a:uFillTx/>
                <a:latin typeface="Calibri" panose="020F0502020204030204"/>
                <a:ea typeface="Verdana" panose="020B0604030504040204" pitchFamily="34" charset="0"/>
                <a:cs typeface="Verdana" panose="020B0604030504040204" pitchFamily="34" charset="0"/>
              </a:rPr>
            </a:br>
            <a:endParaRPr lang="en-GB" dirty="0">
              <a:solidFill>
                <a:schemeClr val="accent2"/>
              </a:solidFill>
            </a:endParaRPr>
          </a:p>
        </p:txBody>
      </p:sp>
      <p:sp>
        <p:nvSpPr>
          <p:cNvPr id="4" name="Segnaposto piè di pagina 3">
            <a:extLst>
              <a:ext uri="{FF2B5EF4-FFF2-40B4-BE49-F238E27FC236}">
                <a16:creationId xmlns:a16="http://schemas.microsoft.com/office/drawing/2014/main" id="{E8D19FA4-55D3-CE9A-518F-0A2A087EB22E}"/>
              </a:ext>
            </a:extLst>
          </p:cNvPr>
          <p:cNvSpPr>
            <a:spLocks noGrp="1"/>
          </p:cNvSpPr>
          <p:nvPr>
            <p:ph type="ftr" sz="quarter" idx="11"/>
          </p:nvPr>
        </p:nvSpPr>
        <p:spPr/>
        <p:txBody>
          <a:bodyPr/>
          <a:lstStyle/>
          <a:p>
            <a:endParaRPr lang="en-GB" dirty="0"/>
          </a:p>
        </p:txBody>
      </p:sp>
      <p:sp>
        <p:nvSpPr>
          <p:cNvPr id="5" name="Segnaposto numero diapositiva 4">
            <a:extLst>
              <a:ext uri="{FF2B5EF4-FFF2-40B4-BE49-F238E27FC236}">
                <a16:creationId xmlns:a16="http://schemas.microsoft.com/office/drawing/2014/main" id="{1CC7A6A7-ABE2-85D8-A5B4-9681AE0C07D7}"/>
              </a:ext>
            </a:extLst>
          </p:cNvPr>
          <p:cNvSpPr>
            <a:spLocks noGrp="1"/>
          </p:cNvSpPr>
          <p:nvPr>
            <p:ph type="sldNum" sz="quarter" idx="12"/>
          </p:nvPr>
        </p:nvSpPr>
        <p:spPr/>
        <p:txBody>
          <a:bodyPr/>
          <a:lstStyle/>
          <a:p>
            <a:fld id="{012EBC71-327D-4FA8-BE06-D6795775A875}" type="slidenum">
              <a:rPr lang="en-GB" smtClean="0"/>
              <a:t>23</a:t>
            </a:fld>
            <a:endParaRPr lang="en-GB"/>
          </a:p>
        </p:txBody>
      </p:sp>
      <p:pic>
        <p:nvPicPr>
          <p:cNvPr id="6" name="Picture 2" descr="C:\Users\macovge\Desktop\external IP revised 12 sept.jpg">
            <a:extLst>
              <a:ext uri="{FF2B5EF4-FFF2-40B4-BE49-F238E27FC236}">
                <a16:creationId xmlns:a16="http://schemas.microsoft.com/office/drawing/2014/main" id="{C7058807-CE0F-2C4F-5C49-7ACD12F4BB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052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a:grpSpLocks noChangeAspect="1"/>
          </p:cNvGrpSpPr>
          <p:nvPr/>
        </p:nvGrpSpPr>
        <p:grpSpPr>
          <a:xfrm>
            <a:off x="1403948" y="895078"/>
            <a:ext cx="9576833" cy="5826398"/>
            <a:chOff x="438203" y="1622053"/>
            <a:chExt cx="8133281" cy="4948161"/>
          </a:xfrm>
        </p:grpSpPr>
        <p:sp>
          <p:nvSpPr>
            <p:cNvPr id="8" name="Rounded Rectangle 7"/>
            <p:cNvSpPr/>
            <p:nvPr/>
          </p:nvSpPr>
          <p:spPr bwMode="auto">
            <a:xfrm>
              <a:off x="471118" y="1622053"/>
              <a:ext cx="3960000"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Policy and political dialogue within African countries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Enable business to operate formally, increase the level of investment and innovation, encourage the creation of jobs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business costs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risks and uncertainty</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Addressing anti-competitive behaviour and opening up markets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Rounded Rectangle 19"/>
            <p:cNvSpPr>
              <a:spLocks noChangeArrowheads="1"/>
            </p:cNvSpPr>
            <p:nvPr/>
          </p:nvSpPr>
          <p:spPr bwMode="auto">
            <a:xfrm>
              <a:off x="4611484" y="1622053"/>
              <a:ext cx="3960000"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Structured dialogue with business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United voice for the  local private sector – advocacy, networking and exchange of information</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Informed policy dialogue on the business environment</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Business fora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important partners in supporting partner country development AND the </a:t>
              </a:r>
              <a:r>
                <a:rPr lang="en-GB" altLang="en-US" sz="1400" b="1" i="0" dirty="0">
                  <a:solidFill>
                    <a:prstClr val="white"/>
                  </a:solidFill>
                  <a:ea typeface="Verdana" panose="020B0604030504040204" pitchFamily="34" charset="0"/>
                  <a:cs typeface="Verdana" panose="020B0604030504040204" pitchFamily="34" charset="0"/>
                </a:rPr>
                <a:t>partnerships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of </a:t>
              </a:r>
              <a:r>
                <a:rPr lang="en-GB" altLang="en-US" sz="1400" b="1" i="0" dirty="0">
                  <a:solidFill>
                    <a:prstClr val="white"/>
                  </a:solidFill>
                  <a:ea typeface="Verdana" panose="020B0604030504040204" pitchFamily="34" charset="0"/>
                  <a:cs typeface="Verdana" panose="020B0604030504040204" pitchFamily="34" charset="0"/>
                </a:rPr>
                <a:t>foreign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businesses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0" name="Rounded Rectangle 11"/>
            <p:cNvSpPr>
              <a:spLocks noChangeArrowheads="1"/>
            </p:cNvSpPr>
            <p:nvPr/>
          </p:nvSpPr>
          <p:spPr bwMode="auto">
            <a:xfrm>
              <a:off x="471118" y="4077072"/>
              <a:ext cx="3960000"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Country </a:t>
              </a:r>
              <a:r>
                <a:rPr lang="en-GB" altLang="fr-FR" sz="1800" b="1" i="0" dirty="0">
                  <a:solidFill>
                    <a:prstClr val="white"/>
                  </a:solidFill>
                  <a:ea typeface="Verdana" panose="020B0604030504040204" pitchFamily="34" charset="0"/>
                  <a:cs typeface="Verdana" panose="020B0604030504040204" pitchFamily="34" charset="0"/>
                </a:rPr>
                <a:t>wide energy policy </a:t>
              </a: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value chains analysis</a:t>
              </a:r>
              <a:endParaRPr kumimoji="0" lang="en-GB" altLang="fr-FR" sz="18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lang="en-GB" altLang="fr-FR" sz="1200" i="0" dirty="0">
                  <a:solidFill>
                    <a:prstClr val="white"/>
                  </a:solidFill>
                  <a:ea typeface="Verdana" panose="020B0604030504040204" pitchFamily="34" charset="0"/>
                  <a:cs typeface="Verdana" panose="020B0604030504040204" pitchFamily="34" charset="0"/>
                </a:rPr>
                <a:t>- </a:t>
              </a: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Intelligence: regulatory environment, judicial security, contract enforcement, investment protection, skills, market intelligence, land tenure, access to finance,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Broader investment climate (financial markets, rule of law, political stability, logistics, infrastructure, </a:t>
              </a:r>
              <a:r>
                <a:rPr kumimoji="0" lang="en-GB" altLang="en-US" sz="1400" b="1" i="0" u="none" strike="noStrike" kern="1200" cap="none" spc="0" normalizeH="0" baseline="0" noProof="0" dirty="0" err="1">
                  <a:ln>
                    <a:noFill/>
                  </a:ln>
                  <a:solidFill>
                    <a:prstClr val="white"/>
                  </a:solidFill>
                  <a:effectLst/>
                  <a:uLnTx/>
                  <a:uFillTx/>
                  <a:latin typeface="Verdana" pitchFamily="34" charset="0"/>
                  <a:ea typeface="Verdana" panose="020B0604030504040204" pitchFamily="34" charset="0"/>
                  <a:cs typeface="Verdana" panose="020B0604030504040204" pitchFamily="34" charset="0"/>
                </a:rPr>
                <a:t>etc</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lang="en-GB" altLang="en-US" sz="1400" b="1" i="0" dirty="0">
                  <a:solidFill>
                    <a:prstClr val="white"/>
                  </a:solidFill>
                  <a:ea typeface="Verdana" panose="020B0604030504040204" pitchFamily="34" charset="0"/>
                  <a:cs typeface="Verdana" panose="020B0604030504040204" pitchFamily="34" charset="0"/>
                </a:rPr>
                <a:t>RE and EE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specific constraints</a:t>
              </a:r>
            </a:p>
          </p:txBody>
        </p:sp>
        <p:sp>
          <p:nvSpPr>
            <p:cNvPr id="11" name="Rounded Rectangle 14"/>
            <p:cNvSpPr>
              <a:spLocks noChangeArrowheads="1"/>
            </p:cNvSpPr>
            <p:nvPr/>
          </p:nvSpPr>
          <p:spPr bwMode="auto">
            <a:xfrm>
              <a:off x="4611484" y="4077072"/>
              <a:ext cx="3960000"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and coherence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Look for different initiative contributions (project prep , DRM, TA on policy)</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Key role for </a:t>
              </a:r>
              <a:r>
                <a:rPr lang="en-GB" altLang="fr-FR" sz="1400" b="1" i="0" dirty="0">
                  <a:solidFill>
                    <a:prstClr val="white"/>
                  </a:solidFill>
                  <a:ea typeface="Verdana" panose="020B0604030504040204" pitchFamily="34" charset="0"/>
                  <a:cs typeface="Verdana" panose="020B0604030504040204" pitchFamily="34" charset="0"/>
                </a:rPr>
                <a:t>political support to financial and technical initiatives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African initiatives coordination</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3" name="Rounded Rectangle 7">
              <a:extLst>
                <a:ext uri="{FF2B5EF4-FFF2-40B4-BE49-F238E27FC236}">
                  <a16:creationId xmlns:a16="http://schemas.microsoft.com/office/drawing/2014/main" id="{01AC6D57-747B-223C-C8E6-E0F1C9C09284}"/>
                </a:ext>
              </a:extLst>
            </p:cNvPr>
            <p:cNvSpPr/>
            <p:nvPr/>
          </p:nvSpPr>
          <p:spPr bwMode="auto">
            <a:xfrm>
              <a:off x="438203" y="1622053"/>
              <a:ext cx="3960000"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Policy and political dialogue within African countries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Enable business to operate formally, increase the level of investment and innovation, encourage the creation of jobs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business costs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risks and uncertainty</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Addressing anti-competitive behaviour and opening up markets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4" name="Rounded Rectangle 19">
              <a:extLst>
                <a:ext uri="{FF2B5EF4-FFF2-40B4-BE49-F238E27FC236}">
                  <a16:creationId xmlns:a16="http://schemas.microsoft.com/office/drawing/2014/main" id="{BCE0915F-78AC-4E62-CCE0-00A1CB010368}"/>
                </a:ext>
              </a:extLst>
            </p:cNvPr>
            <p:cNvSpPr>
              <a:spLocks noChangeArrowheads="1"/>
            </p:cNvSpPr>
            <p:nvPr/>
          </p:nvSpPr>
          <p:spPr bwMode="auto">
            <a:xfrm>
              <a:off x="4578569" y="1622053"/>
              <a:ext cx="3960000"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Structured dialogue with business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United voice for the  local private sector – advocacy, networking and exchange of information</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Informed policy dialogue on the business environment</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Business fora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important partners in supporting partner country development AND the </a:t>
              </a:r>
              <a:r>
                <a:rPr lang="en-GB" altLang="en-US" sz="1400" b="1" i="0" dirty="0">
                  <a:solidFill>
                    <a:prstClr val="white"/>
                  </a:solidFill>
                  <a:ea typeface="Verdana" panose="020B0604030504040204" pitchFamily="34" charset="0"/>
                  <a:cs typeface="Verdana" panose="020B0604030504040204" pitchFamily="34" charset="0"/>
                </a:rPr>
                <a:t>partnerships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of </a:t>
              </a:r>
              <a:r>
                <a:rPr lang="en-GB" altLang="en-US" sz="1400" b="1" i="0" dirty="0">
                  <a:solidFill>
                    <a:prstClr val="white"/>
                  </a:solidFill>
                  <a:ea typeface="Verdana" panose="020B0604030504040204" pitchFamily="34" charset="0"/>
                  <a:cs typeface="Verdana" panose="020B0604030504040204" pitchFamily="34" charset="0"/>
                </a:rPr>
                <a:t>foreign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businesses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5" name="Rounded Rectangle 11">
              <a:extLst>
                <a:ext uri="{FF2B5EF4-FFF2-40B4-BE49-F238E27FC236}">
                  <a16:creationId xmlns:a16="http://schemas.microsoft.com/office/drawing/2014/main" id="{E784EC14-C527-2DDF-9DC8-79CECD52FA25}"/>
                </a:ext>
              </a:extLst>
            </p:cNvPr>
            <p:cNvSpPr>
              <a:spLocks noChangeArrowheads="1"/>
            </p:cNvSpPr>
            <p:nvPr/>
          </p:nvSpPr>
          <p:spPr bwMode="auto">
            <a:xfrm>
              <a:off x="438203" y="4077072"/>
              <a:ext cx="3960000"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Country </a:t>
              </a:r>
              <a:r>
                <a:rPr lang="en-GB" altLang="fr-FR" sz="1800" b="1" i="0" dirty="0">
                  <a:solidFill>
                    <a:prstClr val="white"/>
                  </a:solidFill>
                  <a:ea typeface="Verdana" panose="020B0604030504040204" pitchFamily="34" charset="0"/>
                  <a:cs typeface="Verdana" panose="020B0604030504040204" pitchFamily="34" charset="0"/>
                </a:rPr>
                <a:t>wide energy policy </a:t>
              </a: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value chains analysis</a:t>
              </a:r>
              <a:endParaRPr kumimoji="0" lang="en-GB" altLang="fr-FR" sz="18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lang="en-GB" altLang="fr-FR" sz="1200" i="0" dirty="0">
                  <a:solidFill>
                    <a:prstClr val="white"/>
                  </a:solidFill>
                  <a:ea typeface="Verdana" panose="020B0604030504040204" pitchFamily="34" charset="0"/>
                  <a:cs typeface="Verdana" panose="020B0604030504040204" pitchFamily="34" charset="0"/>
                </a:rPr>
                <a:t>- </a:t>
              </a: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Intelligence: regulatory environment, judicial security, contract enforcement, investment protection, skills, market intelligence, land tenure, access to finance,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Broader investment climate (financial markets, rule of law, political stability, logistics, infrastructure, </a:t>
              </a:r>
              <a:r>
                <a:rPr kumimoji="0" lang="en-GB" altLang="en-US" sz="1400" b="1" i="0" u="none" strike="noStrike" kern="1200" cap="none" spc="0" normalizeH="0" baseline="0" noProof="0" dirty="0" err="1">
                  <a:ln>
                    <a:noFill/>
                  </a:ln>
                  <a:solidFill>
                    <a:prstClr val="white"/>
                  </a:solidFill>
                  <a:effectLst/>
                  <a:uLnTx/>
                  <a:uFillTx/>
                  <a:latin typeface="Verdana" pitchFamily="34" charset="0"/>
                  <a:ea typeface="Verdana" panose="020B0604030504040204" pitchFamily="34" charset="0"/>
                  <a:cs typeface="Verdana" panose="020B0604030504040204" pitchFamily="34" charset="0"/>
                </a:rPr>
                <a:t>etc</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lang="en-GB" altLang="en-US" sz="1400" b="1" i="0" dirty="0">
                  <a:solidFill>
                    <a:prstClr val="white"/>
                  </a:solidFill>
                  <a:ea typeface="Verdana" panose="020B0604030504040204" pitchFamily="34" charset="0"/>
                  <a:cs typeface="Verdana" panose="020B0604030504040204" pitchFamily="34" charset="0"/>
                </a:rPr>
                <a:t>RE and EE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specific constraints</a:t>
              </a:r>
            </a:p>
          </p:txBody>
        </p:sp>
        <p:sp>
          <p:nvSpPr>
            <p:cNvPr id="6" name="Rounded Rectangle 14">
              <a:extLst>
                <a:ext uri="{FF2B5EF4-FFF2-40B4-BE49-F238E27FC236}">
                  <a16:creationId xmlns:a16="http://schemas.microsoft.com/office/drawing/2014/main" id="{9238BB15-E78F-1C6F-BB55-CF04374AC99D}"/>
                </a:ext>
              </a:extLst>
            </p:cNvPr>
            <p:cNvSpPr>
              <a:spLocks noChangeArrowheads="1"/>
            </p:cNvSpPr>
            <p:nvPr/>
          </p:nvSpPr>
          <p:spPr bwMode="auto">
            <a:xfrm>
              <a:off x="4578569" y="4077072"/>
              <a:ext cx="3960000"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and coherence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Look for different initiative contributions (project prep , DRM, TA on policy)</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Key role for </a:t>
              </a:r>
              <a:r>
                <a:rPr lang="en-GB" altLang="fr-FR" sz="1400" b="1" i="0" dirty="0">
                  <a:solidFill>
                    <a:prstClr val="white"/>
                  </a:solidFill>
                  <a:ea typeface="Verdana" panose="020B0604030504040204" pitchFamily="34" charset="0"/>
                  <a:cs typeface="Verdana" panose="020B0604030504040204" pitchFamily="34" charset="0"/>
                </a:rPr>
                <a:t>political support to financial and technical initiatives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African initiatives coordination</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2" name="Rounded Rectangle 7">
              <a:extLst>
                <a:ext uri="{FF2B5EF4-FFF2-40B4-BE49-F238E27FC236}">
                  <a16:creationId xmlns:a16="http://schemas.microsoft.com/office/drawing/2014/main" id="{7459BDE4-731C-DD4B-43C4-EDC5021D082D}"/>
                </a:ext>
              </a:extLst>
            </p:cNvPr>
            <p:cNvSpPr/>
            <p:nvPr/>
          </p:nvSpPr>
          <p:spPr bwMode="auto">
            <a:xfrm>
              <a:off x="463004" y="1622053"/>
              <a:ext cx="3960000" cy="2340000"/>
            </a:xfrm>
            <a:prstGeom prst="roundRect">
              <a:avLst>
                <a:gd name="adj" fmla="val 9243"/>
              </a:avLst>
            </a:prstGeom>
            <a:solidFill>
              <a:srgbClr val="7030A0"/>
            </a:solidFill>
            <a:ln>
              <a:solidFill>
                <a:srgbClr val="3166CF"/>
              </a:solidFill>
            </a:ln>
            <a:effectLst/>
          </p:spPr>
          <p:txBody>
            <a:bodyPr lIns="36000" tIns="36000" rIns="36000" bIns="3600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Policy and political dialogue within African countries countries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altLang="en-US" sz="18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ts val="0"/>
                </a:spcBef>
                <a:spcAft>
                  <a:spcPts val="600"/>
                </a:spcAft>
                <a:buClrTx/>
                <a:buSzTx/>
                <a:buFont typeface="Courier New" panose="02070309020205020404" pitchFamily="49" charset="0"/>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Enable business to operate formally, increase the level of investment and innovation, encourage the creation of jobs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business costs</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Reducing risks and uncertainty</a:t>
              </a:r>
            </a:p>
            <a:p>
              <a:pPr marL="174625" marR="0" lvl="0" indent="-171450" algn="l" defTabSz="914400" rtl="0" eaLnBrk="1" fontAlgn="auto" latinLnBrk="0" hangingPunct="1">
                <a:lnSpc>
                  <a:spcPct val="100000"/>
                </a:lnSpc>
                <a:spcBef>
                  <a:spcPts val="0"/>
                </a:spcBef>
                <a:spcAft>
                  <a:spcPts val="600"/>
                </a:spcAft>
                <a:buClrTx/>
                <a:buSzTx/>
                <a:buFontTx/>
                <a:buChar char="-"/>
                <a:tabLst/>
                <a:defRPr/>
              </a:pPr>
              <a:r>
                <a:rPr kumimoji="0" lang="en-GB"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rPr>
                <a:t>Addressing anti-competitive behaviour and opening up markets</a:t>
              </a:r>
              <a:endParaRPr kumimoji="0" lang="fr-BE" sz="1400" b="1" i="0" u="none" strike="noStrike" kern="1200" cap="none" spc="0" normalizeH="0" baseline="0" noProof="0" dirty="0">
                <a:ln>
                  <a:noFill/>
                </a:ln>
                <a:solidFill>
                  <a:prstClr val="white"/>
                </a:solidFill>
                <a:effectLst/>
                <a:uLnTx/>
                <a:uFillTx/>
                <a:latin typeface="Calibri" panose="020F0502020204030204"/>
                <a:ea typeface="Verdana" panose="020B0604030504040204" pitchFamily="34" charset="0"/>
                <a:cs typeface="Verdana" panose="020B0604030504040204" pitchFamily="34" charset="0"/>
              </a:endParaRPr>
            </a:p>
          </p:txBody>
        </p:sp>
        <p:sp>
          <p:nvSpPr>
            <p:cNvPr id="14" name="Rounded Rectangle 19">
              <a:extLst>
                <a:ext uri="{FF2B5EF4-FFF2-40B4-BE49-F238E27FC236}">
                  <a16:creationId xmlns:a16="http://schemas.microsoft.com/office/drawing/2014/main" id="{DB3CFBC8-E266-498D-0EBC-264625E1D7EA}"/>
                </a:ext>
              </a:extLst>
            </p:cNvPr>
            <p:cNvSpPr>
              <a:spLocks noChangeArrowheads="1"/>
            </p:cNvSpPr>
            <p:nvPr/>
          </p:nvSpPr>
          <p:spPr bwMode="auto">
            <a:xfrm>
              <a:off x="4603370" y="1622053"/>
              <a:ext cx="3960000" cy="2340000"/>
            </a:xfrm>
            <a:prstGeom prst="roundRect">
              <a:avLst>
                <a:gd name="adj" fmla="val 10947"/>
              </a:avLst>
            </a:prstGeom>
            <a:solidFill>
              <a:srgbClr val="00B05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Structured dialogue with business</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United voice for the  local private sector – advocacy, networking and exchange of information</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Informed policy dialogue on the business environment</a:t>
              </a:r>
            </a:p>
            <a:p>
              <a:pPr marL="174625" marR="0" lvl="0" indent="-171450" algn="l" defTabSz="914400" rtl="0" eaLnBrk="1" fontAlgn="auto" latinLnBrk="0" hangingPunct="1">
                <a:lnSpc>
                  <a:spcPct val="100000"/>
                </a:lnSpc>
                <a:spcBef>
                  <a:spcPct val="0"/>
                </a:spcBef>
                <a:spcAft>
                  <a:spcPts val="600"/>
                </a:spcAft>
                <a:buClrTx/>
                <a:buSzTx/>
                <a:buFontTx/>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Business fora </a:t>
              </a:r>
              <a:r>
                <a:rPr kumimoji="0" lang="en-GB" altLang="fr-FR" sz="1400" b="1" i="1"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important partners in supporting partner country development AND the </a:t>
              </a:r>
              <a:r>
                <a:rPr lang="en-GB" altLang="en-US" sz="1400" b="1" i="0" dirty="0">
                  <a:solidFill>
                    <a:prstClr val="white"/>
                  </a:solidFill>
                  <a:ea typeface="Verdana" panose="020B0604030504040204" pitchFamily="34" charset="0"/>
                  <a:cs typeface="Verdana" panose="020B0604030504040204" pitchFamily="34" charset="0"/>
                </a:rPr>
                <a:t>partnerships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of </a:t>
              </a:r>
              <a:r>
                <a:rPr lang="en-GB" altLang="en-US" sz="1400" b="1" i="0" dirty="0">
                  <a:solidFill>
                    <a:prstClr val="white"/>
                  </a:solidFill>
                  <a:ea typeface="Verdana" panose="020B0604030504040204" pitchFamily="34" charset="0"/>
                  <a:cs typeface="Verdana" panose="020B0604030504040204" pitchFamily="34" charset="0"/>
                </a:rPr>
                <a:t>foreign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 businesses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sp>
          <p:nvSpPr>
            <p:cNvPr id="15" name="Rounded Rectangle 11">
              <a:extLst>
                <a:ext uri="{FF2B5EF4-FFF2-40B4-BE49-F238E27FC236}">
                  <a16:creationId xmlns:a16="http://schemas.microsoft.com/office/drawing/2014/main" id="{D6850033-B2AF-93D1-9549-8D3F2A76158E}"/>
                </a:ext>
              </a:extLst>
            </p:cNvPr>
            <p:cNvSpPr>
              <a:spLocks noChangeArrowheads="1"/>
            </p:cNvSpPr>
            <p:nvPr/>
          </p:nvSpPr>
          <p:spPr bwMode="auto">
            <a:xfrm>
              <a:off x="463004" y="4077072"/>
              <a:ext cx="3960000" cy="2493142"/>
            </a:xfrm>
            <a:prstGeom prst="roundRect">
              <a:avLst>
                <a:gd name="adj" fmla="val 9187"/>
              </a:avLst>
            </a:prstGeom>
            <a:solidFill>
              <a:srgbClr val="FF0000"/>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Country </a:t>
              </a:r>
              <a:r>
                <a:rPr lang="en-GB" altLang="fr-FR" sz="1800" b="1" i="0" dirty="0">
                  <a:solidFill>
                    <a:prstClr val="white"/>
                  </a:solidFill>
                  <a:ea typeface="Verdana" panose="020B0604030504040204" pitchFamily="34" charset="0"/>
                  <a:cs typeface="Verdana" panose="020B0604030504040204" pitchFamily="34" charset="0"/>
                </a:rPr>
                <a:t>wide energy policy </a:t>
              </a: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value chains analysis</a:t>
              </a:r>
              <a:endParaRPr kumimoji="0" lang="en-GB" altLang="fr-FR" sz="18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R="0" lvl="0" algn="l" defTabSz="914400" rtl="0" eaLnBrk="1" fontAlgn="auto" latinLnBrk="0" hangingPunct="1">
                <a:lnSpc>
                  <a:spcPct val="100000"/>
                </a:lnSpc>
                <a:spcBef>
                  <a:spcPct val="0"/>
                </a:spcBef>
                <a:spcAft>
                  <a:spcPts val="600"/>
                </a:spcAft>
                <a:buClrTx/>
                <a:buSzPct val="80000"/>
                <a:buNone/>
                <a:tabLst/>
                <a:defRPr/>
              </a:pPr>
              <a:r>
                <a:rPr lang="en-GB" altLang="fr-FR" sz="1200" i="0" dirty="0">
                  <a:solidFill>
                    <a:prstClr val="white"/>
                  </a:solidFill>
                  <a:ea typeface="Verdana" panose="020B0604030504040204" pitchFamily="34" charset="0"/>
                  <a:cs typeface="Verdana" panose="020B0604030504040204" pitchFamily="34" charset="0"/>
                </a:rPr>
                <a:t>- </a:t>
              </a: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Intelligence: regulatory environment, judicial security, contract enforcement, investment protection, skills, market intelligence, land tenure, access to finance, etc</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Broader investment climate (financial markets, rule of law, political stability, logistics, infrastructure, </a:t>
              </a:r>
              <a:r>
                <a:rPr kumimoji="0" lang="en-GB" altLang="en-US" sz="1400" b="1" i="0" u="none" strike="noStrike" kern="1200" cap="none" spc="0" normalizeH="0" baseline="0" noProof="0" dirty="0" err="1">
                  <a:ln>
                    <a:noFill/>
                  </a:ln>
                  <a:solidFill>
                    <a:prstClr val="white"/>
                  </a:solidFill>
                  <a:effectLst/>
                  <a:uLnTx/>
                  <a:uFillTx/>
                  <a:latin typeface="Verdana" pitchFamily="34" charset="0"/>
                  <a:ea typeface="Verdana" panose="020B0604030504040204" pitchFamily="34" charset="0"/>
                  <a:cs typeface="Verdana" panose="020B0604030504040204" pitchFamily="34" charset="0"/>
                </a:rPr>
                <a:t>etc</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a:t>
              </a:r>
            </a:p>
            <a:p>
              <a:pPr marL="174625" marR="0" lvl="0" indent="-171450" algn="l" defTabSz="914400" rtl="0" eaLnBrk="1" fontAlgn="auto" latinLnBrk="0" hangingPunct="1">
                <a:lnSpc>
                  <a:spcPct val="100000"/>
                </a:lnSpc>
                <a:spcBef>
                  <a:spcPct val="0"/>
                </a:spcBef>
                <a:spcAft>
                  <a:spcPts val="600"/>
                </a:spcAft>
                <a:buClrTx/>
                <a:buSzPct val="80000"/>
                <a:buFont typeface="Courier New" panose="02070309020205020404" pitchFamily="49" charset="0"/>
                <a:buChar char="-"/>
                <a:tabLst/>
                <a:defRPr/>
              </a:pPr>
              <a:r>
                <a:rPr lang="en-GB" altLang="en-US" sz="1400" b="1" i="0" dirty="0">
                  <a:solidFill>
                    <a:prstClr val="white"/>
                  </a:solidFill>
                  <a:ea typeface="Verdana" panose="020B0604030504040204" pitchFamily="34" charset="0"/>
                  <a:cs typeface="Verdana" panose="020B0604030504040204" pitchFamily="34" charset="0"/>
                </a:rPr>
                <a:t>RE and EE </a:t>
              </a:r>
              <a:r>
                <a:rPr kumimoji="0" lang="en-GB" altLang="en-US"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specific constraints</a:t>
              </a:r>
            </a:p>
          </p:txBody>
        </p:sp>
        <p:sp>
          <p:nvSpPr>
            <p:cNvPr id="16" name="Rounded Rectangle 14">
              <a:extLst>
                <a:ext uri="{FF2B5EF4-FFF2-40B4-BE49-F238E27FC236}">
                  <a16:creationId xmlns:a16="http://schemas.microsoft.com/office/drawing/2014/main" id="{DD968608-48C5-03A3-DAAD-D6A0AD3D8520}"/>
                </a:ext>
              </a:extLst>
            </p:cNvPr>
            <p:cNvSpPr>
              <a:spLocks noChangeArrowheads="1"/>
            </p:cNvSpPr>
            <p:nvPr/>
          </p:nvSpPr>
          <p:spPr bwMode="auto">
            <a:xfrm>
              <a:off x="4603370" y="4077072"/>
              <a:ext cx="3960000" cy="2340000"/>
            </a:xfrm>
            <a:prstGeom prst="roundRect">
              <a:avLst>
                <a:gd name="adj" fmla="val 10947"/>
              </a:avLst>
            </a:prstGeom>
            <a:solidFill>
              <a:srgbClr val="3166CF"/>
            </a:solidFill>
            <a:ln w="9525">
              <a:solidFill>
                <a:srgbClr val="3166CF"/>
              </a:solidFill>
              <a:round/>
              <a:headEnd/>
              <a:tailEnd/>
            </a:ln>
          </p:spPr>
          <p:txBody>
            <a:bodyPr lIns="36000" tIns="36000" rIns="36000" bIns="36000" anchor="t" anchorCtr="0"/>
            <a:lstStyle>
              <a:lvl1pPr marL="3175">
                <a:spcBef>
                  <a:spcPct val="20000"/>
                </a:spcBef>
                <a:buClr>
                  <a:schemeClr val="bg1"/>
                </a:buClr>
                <a:buChar char="•"/>
                <a:defRPr sz="2400" i="1">
                  <a:solidFill>
                    <a:srgbClr val="0F5494"/>
                  </a:solidFill>
                  <a:latin typeface="Verdana" pitchFamily="34" charset="0"/>
                  <a:ea typeface="ＭＳ Ｐゴシック" pitchFamily="34" charset="-128"/>
                </a:defRPr>
              </a:lvl1pPr>
              <a:lvl2pPr marL="742950" indent="-285750">
                <a:spcBef>
                  <a:spcPct val="20000"/>
                </a:spcBef>
                <a:buClr>
                  <a:srgbClr val="009FBA"/>
                </a:buClr>
                <a:buChar char="•"/>
                <a:defRPr sz="2000" b="1">
                  <a:solidFill>
                    <a:srgbClr val="0F5494"/>
                  </a:solidFill>
                  <a:latin typeface="Verdana" pitchFamily="34" charset="0"/>
                  <a:ea typeface="ＭＳ Ｐゴシック" pitchFamily="34" charset="-128"/>
                </a:defRPr>
              </a:lvl2pPr>
              <a:lvl3pPr marL="1143000" indent="-228600">
                <a:spcBef>
                  <a:spcPct val="20000"/>
                </a:spcBef>
                <a:defRPr sz="1400">
                  <a:solidFill>
                    <a:srgbClr val="0F5494"/>
                  </a:solidFill>
                  <a:latin typeface="Verdana"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marL="3175" marR="0" lvl="0" indent="0" algn="ctr" defTabSz="914400" rtl="0" eaLnBrk="1" fontAlgn="auto" latinLnBrk="0" hangingPunct="1">
                <a:lnSpc>
                  <a:spcPct val="100000"/>
                </a:lnSpc>
                <a:spcBef>
                  <a:spcPct val="0"/>
                </a:spcBef>
                <a:spcAft>
                  <a:spcPts val="0"/>
                </a:spcAft>
                <a:buClrTx/>
                <a:buSzTx/>
                <a:buFontTx/>
                <a:buNone/>
                <a:tabLst/>
                <a:defRPr/>
              </a:pPr>
              <a:r>
                <a:rPr kumimoji="0" lang="en-GB" altLang="fr-FR" sz="18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Coordination and coherence</a:t>
              </a:r>
            </a:p>
            <a:p>
              <a:pPr marL="3175" marR="0" lvl="0" indent="0" algn="ctr"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Look for different initiative contributions (project prep , DRM, TA on policy)</a:t>
              </a: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rPr>
                <a:t>Key role for </a:t>
              </a:r>
              <a:r>
                <a:rPr lang="en-GB" altLang="fr-FR" sz="1400" b="1" i="0" dirty="0">
                  <a:solidFill>
                    <a:prstClr val="white"/>
                  </a:solidFill>
                  <a:ea typeface="Verdana" panose="020B0604030504040204" pitchFamily="34" charset="0"/>
                  <a:cs typeface="Verdana" panose="020B0604030504040204" pitchFamily="34" charset="0"/>
                </a:rPr>
                <a:t>political support to financial and technical initiatives</a:t>
              </a:r>
              <a:endParaRPr kumimoji="0" lang="en-GB" altLang="fr-FR" sz="1400" b="1"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174625" marR="0" lvl="0" indent="-171450" algn="l" defTabSz="914400" rtl="0" eaLnBrk="1" fontAlgn="auto" latinLnBrk="0" hangingPunct="1">
                <a:lnSpc>
                  <a:spcPct val="100000"/>
                </a:lnSpc>
                <a:spcBef>
                  <a:spcPct val="0"/>
                </a:spcBef>
                <a:spcAft>
                  <a:spcPts val="600"/>
                </a:spcAft>
                <a:buClrTx/>
                <a:buSzTx/>
                <a:buFont typeface="Courier New" panose="02070309020205020404" pitchFamily="49" charset="0"/>
                <a:buChar char="-"/>
                <a:tabLst/>
                <a:defRPr/>
              </a:pPr>
              <a:r>
                <a:rPr lang="en-GB" altLang="fr-FR" sz="1400" b="1" i="0" dirty="0">
                  <a:solidFill>
                    <a:prstClr val="white"/>
                  </a:solidFill>
                  <a:ea typeface="Verdana" panose="020B0604030504040204" pitchFamily="34" charset="0"/>
                  <a:cs typeface="Verdana" panose="020B0604030504040204" pitchFamily="34" charset="0"/>
                </a:rPr>
                <a:t>African initiatives coordination</a:t>
              </a:r>
              <a:endParaRPr kumimoji="0" lang="en-GB" altLang="fr-FR" sz="14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a:p>
              <a:pPr marL="3175" marR="0" lvl="0" indent="0" algn="l" defTabSz="914400" rtl="0" eaLnBrk="1" fontAlgn="auto" latinLnBrk="0" hangingPunct="1">
                <a:lnSpc>
                  <a:spcPct val="100000"/>
                </a:lnSpc>
                <a:spcBef>
                  <a:spcPct val="0"/>
                </a:spcBef>
                <a:spcAft>
                  <a:spcPts val="0"/>
                </a:spcAft>
                <a:buClrTx/>
                <a:buSzTx/>
                <a:buFontTx/>
                <a:buNone/>
                <a:tabLst/>
                <a:defRPr/>
              </a:pPr>
              <a:endParaRPr kumimoji="0" lang="en-GB" altLang="fr-FR" sz="1200" b="0" i="0" u="none" strike="noStrike" kern="1200" cap="none" spc="0" normalizeH="0" baseline="0" noProof="0" dirty="0">
                <a:ln>
                  <a:noFill/>
                </a:ln>
                <a:solidFill>
                  <a:prstClr val="white"/>
                </a:solidFill>
                <a:effectLst/>
                <a:uLnTx/>
                <a:uFillTx/>
                <a:latin typeface="Verdana" pitchFamily="34" charset="0"/>
                <a:ea typeface="Verdana" panose="020B0604030504040204" pitchFamily="34" charset="0"/>
                <a:cs typeface="Verdana" panose="020B0604030504040204" pitchFamily="34" charset="0"/>
              </a:endParaRPr>
            </a:p>
          </p:txBody>
        </p:sp>
      </p:grpSp>
      <p:sp>
        <p:nvSpPr>
          <p:cNvPr id="13" name="Title 1">
            <a:extLst>
              <a:ext uri="{FF2B5EF4-FFF2-40B4-BE49-F238E27FC236}">
                <a16:creationId xmlns:a16="http://schemas.microsoft.com/office/drawing/2014/main" id="{782038FB-1909-4DD9-8994-FE965B30D54A}"/>
              </a:ext>
            </a:extLst>
          </p:cNvPr>
          <p:cNvSpPr txBox="1">
            <a:spLocks/>
          </p:cNvSpPr>
          <p:nvPr/>
        </p:nvSpPr>
        <p:spPr>
          <a:xfrm>
            <a:off x="855390" y="186964"/>
            <a:ext cx="9146739" cy="70811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rPr>
              <a:t>AREI PHASE TWO: THE PUBLIC ACTION TO MOBILISE PRIVATE INVESTMENTS</a:t>
            </a:r>
          </a:p>
        </p:txBody>
      </p:sp>
      <p:sp>
        <p:nvSpPr>
          <p:cNvPr id="2" name="Segnaposto numero diapositiva 1">
            <a:extLst>
              <a:ext uri="{FF2B5EF4-FFF2-40B4-BE49-F238E27FC236}">
                <a16:creationId xmlns:a16="http://schemas.microsoft.com/office/drawing/2014/main" id="{6A146E15-9EF2-47FC-8DDF-384DB1287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75775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604276"/>
            <a:ext cx="9304606" cy="447675"/>
          </a:xfrm>
        </p:spPr>
        <p:txBody>
          <a:bodyPr>
            <a:normAutofit fontScale="90000"/>
          </a:bodyPr>
          <a:lstStyle/>
          <a:p>
            <a:r>
              <a:rPr lang="en-GB" sz="4400" b="1" dirty="0">
                <a:solidFill>
                  <a:schemeClr val="accent2"/>
                </a:solidFill>
              </a:rPr>
              <a:t>AREI phase two: De-risking for the private sector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lgn="ctr">
              <a:buNone/>
            </a:pPr>
            <a:endParaRPr lang="en-GB" sz="8000" dirty="0">
              <a:solidFill>
                <a:schemeClr val="accent1">
                  <a:lumMod val="75000"/>
                </a:schemeClr>
              </a:solidFill>
            </a:endParaRPr>
          </a:p>
          <a:p>
            <a:pPr marL="0" indent="0" algn="ctr">
              <a:buNone/>
            </a:pPr>
            <a:r>
              <a:rPr lang="en-GB" sz="8000" dirty="0">
                <a:solidFill>
                  <a:schemeClr val="accent1">
                    <a:lumMod val="75000"/>
                  </a:schemeClr>
                </a:solidFill>
              </a:rPr>
              <a:t>Thank you</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6095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De-risking Conclusions 1/4</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normAutofit fontScale="77500" lnSpcReduction="20000"/>
          </a:bodyPr>
          <a:lstStyle/>
          <a:p>
            <a:pPr algn="just">
              <a:lnSpc>
                <a:spcPct val="107000"/>
              </a:lnSpc>
              <a:spcAft>
                <a:spcPts val="800"/>
              </a:spcAft>
            </a:pPr>
            <a:r>
              <a:rPr lang="en-GB" sz="32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AREI may and shall:</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lvl="0" indent="0" algn="just">
              <a:lnSpc>
                <a:spcPct val="107000"/>
              </a:lnSpc>
              <a:spcAft>
                <a:spcPts val="800"/>
              </a:spcAft>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assist countries to identify the most relevant market challenges via studies and peer to peer:</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Inefficiencies in governance of the sector and implementation of policies.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Fitness of business environment.</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Fitness of competition and project procurement rules.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Financial sustainability of public off-takers. </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Fitness of market structure, legal framework, currency issues.</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coherence and transparency of energy regulations regarding private sector participation.</a:t>
            </a:r>
          </a:p>
          <a:p>
            <a:pPr marL="342900" lvl="0" indent="-342900" algn="just">
              <a:lnSpc>
                <a:spcPct val="107000"/>
              </a:lnSpc>
              <a:spcAft>
                <a:spcPts val="800"/>
              </a:spcAft>
              <a:buFont typeface="Calibri" panose="020F0502020204030204" pitchFamily="34" charset="0"/>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general lack of legal and technical capacities in local institutions to efficiently manage project phases, from preparation to operation </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10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De-risking Conclusions 2/4</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normAutofit fontScale="77500" lnSpcReduction="20000"/>
          </a:bodyPr>
          <a:lstStyle/>
          <a:p>
            <a:pPr marL="0" lvl="0" indent="0" algn="just">
              <a:lnSpc>
                <a:spcPct val="107000"/>
              </a:lnSpc>
              <a:buNone/>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assist governments using peer to peer approaches and examples from African countries complemented by technical assistance:</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o display a strong and long-term commitment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to</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the advancement of renewable energy solutions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and necessary energy policy reforms.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stabilise national legal and regulatory frameworks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avoiding</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retroactive changes that would impact</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business models’ stability of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projects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in drafting consistent and reliable energy planning methodologies</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based on technical</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capabilities, to support an appropriate energy mix and ensure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predictability of</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country’s strategic choices.</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ensure independent capable energy regulatory bodies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responsible for good </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governance</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of electricity markets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and their implementation (i.e.,</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market rules, license issuing, grid codes,</a:t>
            </a:r>
            <a:r>
              <a:rPr lang="en-GB" sz="28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etc.).</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to make clear to investors</a:t>
            </a: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a:t>
            </a:r>
            <a:r>
              <a:rPr lang="en-GB" sz="28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which different authority in a country is responsible for which different risk. In this report the various risks were attributed not in general to the public or to governments but specifically to different ministries or agencies. </a:t>
            </a:r>
            <a:endPar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10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867314" cy="447675"/>
          </a:xfrm>
        </p:spPr>
        <p:txBody>
          <a:bodyPr>
            <a:normAutofit fontScale="90000"/>
          </a:bodyPr>
          <a:lstStyle/>
          <a:p>
            <a:r>
              <a:rPr lang="en-GB" sz="4400" b="1" dirty="0">
                <a:solidFill>
                  <a:schemeClr val="accent2"/>
                </a:solidFill>
              </a:rPr>
              <a:t>AREI phase two: De-risking for the private sector 3/4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7AC2FB42-A93A-FB1B-52AD-D09F1D2AD3C9}"/>
              </a:ext>
            </a:extLst>
          </p:cNvPr>
          <p:cNvSpPr txBox="1"/>
          <p:nvPr/>
        </p:nvSpPr>
        <p:spPr>
          <a:xfrm>
            <a:off x="934720" y="1076960"/>
            <a:ext cx="10419080" cy="5338384"/>
          </a:xfrm>
          <a:prstGeom prst="rect">
            <a:avLst/>
          </a:prstGeom>
          <a:noFill/>
        </p:spPr>
        <p:txBody>
          <a:bodyPr wrap="square">
            <a:spAutoFit/>
          </a:bodyPr>
          <a:lstStyle/>
          <a:p>
            <a:pPr lvl="0" algn="just">
              <a:lnSpc>
                <a:spcPct val="107000"/>
              </a:lnSpc>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Promote Domestic resource mobilization at the highest political level to those opportunities exist and to push for:</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Fiscal/budget allocation to the RE/EE sector</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Potential energy efficiency-related savings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Domestic and regional green bonds</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Pension assets</a:t>
            </a: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African political and financial authorities should consider reforms and laws aimed at allowing their public pension funds to invest directly in Africa.</a:t>
            </a: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US" sz="3200" b="1"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Regional/intra-African FDI</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1371600" algn="just">
              <a:lnSpc>
                <a:spcPct val="107000"/>
              </a:lnSpc>
              <a:spcAft>
                <a:spcPts val="800"/>
              </a:spcAft>
            </a:pPr>
            <a:r>
              <a:rPr lang="en-US" sz="3200" dirty="0">
                <a:solidFill>
                  <a:schemeClr val="accent1">
                    <a:lumMod val="75000"/>
                  </a:schemeClr>
                </a:solidFill>
                <a:effectLst/>
                <a:latin typeface="Calibri" panose="020F0502020204030204" pitchFamily="34" charset="0"/>
                <a:ea typeface="Calibri" panose="020F0502020204030204" pitchFamily="34" charset="0"/>
                <a:cs typeface="Calibri" panose="020F0502020204030204" pitchFamily="34" charset="0"/>
              </a:rPr>
              <a:t> </a:t>
            </a:r>
            <a:endParaRPr lang="en-GB" sz="32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3260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9740705" cy="447675"/>
          </a:xfrm>
        </p:spPr>
        <p:txBody>
          <a:bodyPr>
            <a:normAutofit fontScale="90000"/>
          </a:bodyPr>
          <a:lstStyle/>
          <a:p>
            <a:r>
              <a:rPr lang="en-GB" sz="4400" b="1" dirty="0">
                <a:solidFill>
                  <a:schemeClr val="accent2"/>
                </a:solidFill>
              </a:rPr>
              <a:t>AREI phase two: De-risking for the private sector 4/4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1143000"/>
            <a:ext cx="10774680" cy="5213350"/>
          </a:xfrm>
        </p:spPr>
        <p:txBody>
          <a:bodyPr/>
          <a:lstStyle/>
          <a:p>
            <a:pPr marL="342900" lvl="0" indent="-342900" algn="just">
              <a:lnSpc>
                <a:spcPct val="107000"/>
              </a:lnSpc>
              <a:spcAft>
                <a:spcPts val="800"/>
              </a:spcAft>
              <a:buFont typeface="+mj-lt"/>
              <a:buAutoNum type="arabicPeriod"/>
            </a:pPr>
            <a:r>
              <a:rPr lang="en-GB" sz="2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assist in the training of officials and dissemination</a:t>
            </a:r>
            <a:r>
              <a:rPr lang="en-GB" sz="2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of best practices to analyse and understand project risks in public bodies and agencies </a:t>
            </a:r>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0156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6A146E15-9EF2-47FC-8DDF-384DB1287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4" name="Title 1">
            <a:extLst>
              <a:ext uri="{FF2B5EF4-FFF2-40B4-BE49-F238E27FC236}">
                <a16:creationId xmlns:a16="http://schemas.microsoft.com/office/drawing/2014/main" id="{E152012A-56A9-45B4-B9DC-480FC1EE60B2}"/>
              </a:ext>
            </a:extLst>
          </p:cNvPr>
          <p:cNvSpPr txBox="1">
            <a:spLocks noGrp="1"/>
          </p:cNvSpPr>
          <p:nvPr>
            <p:ph type="title"/>
          </p:nvPr>
        </p:nvSpPr>
        <p:spPr>
          <a:xfrm>
            <a:off x="838200" y="140661"/>
            <a:ext cx="9248335" cy="10527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2700" b="1" dirty="0" err="1">
                <a:solidFill>
                  <a:schemeClr val="accent2"/>
                </a:solidFill>
                <a:latin typeface="Microsoft Sans Serif"/>
                <a:ea typeface="Microsoft Sans Serif"/>
              </a:rPr>
              <a:t>Derisking</a:t>
            </a:r>
            <a:r>
              <a:rPr lang="en-US" sz="2700" b="1" dirty="0">
                <a:solidFill>
                  <a:schemeClr val="accent2"/>
                </a:solidFill>
                <a:latin typeface="Microsoft Sans Serif"/>
                <a:ea typeface="Microsoft Sans Serif"/>
              </a:rPr>
              <a:t> linked to SDGs: Agenda 2030 as a strong driver for AREI: the rationale</a:t>
            </a:r>
            <a:endParaRPr kumimoji="0" lang="en-US" sz="2700" b="1" i="0" u="none" strike="noStrike" kern="1200" cap="none" spc="0" normalizeH="0" baseline="0" noProof="0" dirty="0">
              <a:ln>
                <a:noFill/>
              </a:ln>
              <a:solidFill>
                <a:schemeClr val="accent2"/>
              </a:solidFill>
              <a:effectLst/>
              <a:uLnTx/>
              <a:uFillTx/>
              <a:latin typeface="Microsoft Sans Serif"/>
              <a:ea typeface="Microsoft Sans Serif"/>
              <a:cs typeface="+mj-cs"/>
            </a:endParaRPr>
          </a:p>
        </p:txBody>
      </p:sp>
      <p:graphicFrame>
        <p:nvGraphicFramePr>
          <p:cNvPr id="6" name="Diagram 6">
            <a:extLst>
              <a:ext uri="{FF2B5EF4-FFF2-40B4-BE49-F238E27FC236}">
                <a16:creationId xmlns:a16="http://schemas.microsoft.com/office/drawing/2014/main" id="{FF138FBE-FA14-4275-924E-6D630253692D}"/>
              </a:ext>
            </a:extLst>
          </p:cNvPr>
          <p:cNvGraphicFramePr/>
          <p:nvPr>
            <p:extLst>
              <p:ext uri="{D42A27DB-BD31-4B8C-83A1-F6EECF244321}">
                <p14:modId xmlns:p14="http://schemas.microsoft.com/office/powerpoint/2010/main" val="4199650857"/>
              </p:ext>
            </p:extLst>
          </p:nvPr>
        </p:nvGraphicFramePr>
        <p:xfrm>
          <a:off x="2885440" y="1178877"/>
          <a:ext cx="8199829" cy="536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asellaDiTesto 2">
            <a:extLst>
              <a:ext uri="{FF2B5EF4-FFF2-40B4-BE49-F238E27FC236}">
                <a16:creationId xmlns:a16="http://schemas.microsoft.com/office/drawing/2014/main" id="{E12151D5-418E-461B-8E04-51F732D3814B}"/>
              </a:ext>
            </a:extLst>
          </p:cNvPr>
          <p:cNvSpPr txBox="1"/>
          <p:nvPr/>
        </p:nvSpPr>
        <p:spPr>
          <a:xfrm>
            <a:off x="523487" y="4603898"/>
            <a:ext cx="339992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err="1">
                <a:ln>
                  <a:noFill/>
                </a:ln>
                <a:solidFill>
                  <a:srgbClr val="FF0000"/>
                </a:solidFill>
                <a:effectLst/>
                <a:uLnTx/>
                <a:uFillTx/>
                <a:latin typeface="Calibri" panose="020F0502020204030204"/>
                <a:ea typeface="+mn-ea"/>
                <a:cs typeface="+mn-cs"/>
              </a:rPr>
              <a:t>Tackling</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it-IT" sz="2400" dirty="0">
                <a:solidFill>
                  <a:srgbClr val="FF0000"/>
                </a:solidFill>
                <a:latin typeface="Calibri" panose="020F0502020204030204"/>
              </a:rPr>
              <a:t>SDG </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7 to </a:t>
            </a:r>
            <a:r>
              <a:rPr lang="it-IT" sz="2400" dirty="0" err="1">
                <a:solidFill>
                  <a:srgbClr val="FF0000"/>
                </a:solidFill>
                <a:latin typeface="Calibri" panose="020F0502020204030204"/>
              </a:rPr>
              <a:t>have</a:t>
            </a:r>
            <a:r>
              <a:rPr lang="it-IT" sz="2400" dirty="0">
                <a:solidFill>
                  <a:srgbClr val="FF0000"/>
                </a:solidFill>
                <a:latin typeface="Calibri" panose="020F0502020204030204"/>
              </a:rPr>
              <a:t> impact</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 </a:t>
            </a:r>
            <a:r>
              <a:rPr lang="it-IT" sz="2400" dirty="0">
                <a:solidFill>
                  <a:srgbClr val="FF0000"/>
                </a:solidFill>
                <a:latin typeface="Calibri" panose="020F0502020204030204"/>
              </a:rPr>
              <a:t>on </a:t>
            </a:r>
            <a:r>
              <a:rPr lang="it-IT" sz="2400" dirty="0" err="1">
                <a:solidFill>
                  <a:srgbClr val="FF0000"/>
                </a:solidFill>
                <a:latin typeface="Calibri" panose="020F0502020204030204"/>
              </a:rPr>
              <a:t>many</a:t>
            </a:r>
            <a:r>
              <a:rPr lang="it-IT" sz="2400" dirty="0">
                <a:solidFill>
                  <a:srgbClr val="FF0000"/>
                </a:solidFill>
                <a:latin typeface="Calibri" panose="020F0502020204030204"/>
              </a:rPr>
              <a:t> more </a:t>
            </a:r>
            <a:r>
              <a:rPr kumimoji="0" lang="it-IT" sz="2400" b="0" i="0" u="none" strike="noStrike" kern="1200" cap="none" spc="0" normalizeH="0" baseline="0" noProof="0" dirty="0" err="1">
                <a:ln>
                  <a:noFill/>
                </a:ln>
                <a:solidFill>
                  <a:srgbClr val="FF0000"/>
                </a:solidFill>
                <a:effectLst/>
                <a:uLnTx/>
                <a:uFillTx/>
                <a:latin typeface="Calibri" panose="020F0502020204030204"/>
                <a:ea typeface="+mn-ea"/>
                <a:cs typeface="+mn-cs"/>
              </a:rPr>
              <a:t>sdgs</a:t>
            </a:r>
            <a:r>
              <a:rPr kumimoji="0" lang="it-IT" sz="2400" b="0" i="0" u="none" strike="noStrike" kern="1200" cap="none" spc="0" normalizeH="0" baseline="0" noProof="0" dirty="0">
                <a:ln>
                  <a:noFill/>
                </a:ln>
                <a:solidFill>
                  <a:srgbClr val="FF0000"/>
                </a:solidFill>
                <a:effectLst/>
                <a:uLnTx/>
                <a:uFillTx/>
                <a:latin typeface="Calibri" panose="020F0502020204030204"/>
                <a:ea typeface="+mn-ea"/>
                <a:cs typeface="+mn-cs"/>
              </a:rPr>
              <a:t> </a:t>
            </a:r>
            <a:endParaRPr kumimoji="0" lang="en-GB" sz="2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CasellaDiTesto 3">
            <a:extLst>
              <a:ext uri="{FF2B5EF4-FFF2-40B4-BE49-F238E27FC236}">
                <a16:creationId xmlns:a16="http://schemas.microsoft.com/office/drawing/2014/main" id="{869CBF7F-4627-4956-9497-9BA7C6942AF1}"/>
              </a:ext>
            </a:extLst>
          </p:cNvPr>
          <p:cNvSpPr txBox="1"/>
          <p:nvPr/>
        </p:nvSpPr>
        <p:spPr>
          <a:xfrm>
            <a:off x="669851" y="1299995"/>
            <a:ext cx="339992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70C0"/>
                </a:solidFill>
                <a:effectLst/>
                <a:uLnTx/>
                <a:uFillTx/>
                <a:latin typeface="Calibri" panose="020F0502020204030204"/>
                <a:ea typeface="+mn-ea"/>
                <a:cs typeface="+mn-cs"/>
              </a:rPr>
              <a:t>Policy </a:t>
            </a:r>
            <a:r>
              <a:rPr kumimoji="0" lang="it-IT" sz="2800" b="1" i="0" u="none" strike="noStrike" kern="1200" cap="none" spc="0" normalizeH="0" baseline="0" noProof="0" dirty="0" err="1">
                <a:ln>
                  <a:noFill/>
                </a:ln>
                <a:solidFill>
                  <a:srgbClr val="0070C0"/>
                </a:solidFill>
                <a:effectLst/>
                <a:uLnTx/>
                <a:uFillTx/>
                <a:latin typeface="Calibri" panose="020F0502020204030204"/>
                <a:ea typeface="+mn-ea"/>
                <a:cs typeface="+mn-cs"/>
              </a:rPr>
              <a:t>sdg</a:t>
            </a:r>
            <a:r>
              <a:rPr kumimoji="0" lang="it-IT" sz="2800" b="1"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it-IT" sz="2800" b="1" i="0" u="none" strike="noStrike" kern="1200" cap="none" spc="0" normalizeH="0" baseline="0" noProof="0" dirty="0" err="1">
                <a:ln>
                  <a:noFill/>
                </a:ln>
                <a:solidFill>
                  <a:srgbClr val="0070C0"/>
                </a:solidFill>
                <a:effectLst/>
                <a:uLnTx/>
                <a:uFillTx/>
                <a:latin typeface="Calibri" panose="020F0502020204030204"/>
                <a:ea typeface="+mn-ea"/>
                <a:cs typeface="+mn-cs"/>
              </a:rPr>
              <a:t>driven</a:t>
            </a:r>
            <a:r>
              <a:rPr kumimoji="0" lang="it-IT" sz="2800" b="1" i="0" u="none" strike="noStrike" kern="1200" cap="none" spc="0" normalizeH="0" baseline="0" noProof="0" dirty="0">
                <a:ln>
                  <a:noFill/>
                </a:ln>
                <a:solidFill>
                  <a:srgbClr val="0070C0"/>
                </a:solidFill>
                <a:effectLst/>
                <a:uLnTx/>
                <a:uFillTx/>
                <a:latin typeface="Calibri" panose="020F0502020204030204"/>
                <a:ea typeface="+mn-ea"/>
                <a:cs typeface="+mn-cs"/>
              </a:rPr>
              <a:t> incentives</a:t>
            </a:r>
            <a:endParaRPr kumimoji="0" lang="en-GB"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174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BF9338D8-1E0B-2F1B-AEA1-D518179E17E6}"/>
              </a:ext>
            </a:extLst>
          </p:cNvPr>
          <p:cNvSpPr>
            <a:spLocks noGrp="1"/>
          </p:cNvSpPr>
          <p:nvPr>
            <p:ph type="title"/>
          </p:nvPr>
        </p:nvSpPr>
        <p:spPr>
          <a:xfrm>
            <a:off x="838200" y="365125"/>
            <a:ext cx="10515600" cy="447675"/>
          </a:xfrm>
        </p:spPr>
        <p:txBody>
          <a:bodyPr>
            <a:normAutofit fontScale="90000"/>
          </a:bodyPr>
          <a:lstStyle/>
          <a:p>
            <a:r>
              <a:rPr lang="en-GB" sz="4400" b="1" dirty="0">
                <a:solidFill>
                  <a:schemeClr val="accent2"/>
                </a:solidFill>
              </a:rPr>
              <a:t>AREI phase two: De-risking for the private sector </a:t>
            </a:r>
            <a:endParaRPr lang="en-GB" b="1" dirty="0">
              <a:solidFill>
                <a:schemeClr val="accent2"/>
              </a:solidFill>
            </a:endParaRPr>
          </a:p>
        </p:txBody>
      </p:sp>
      <p:sp>
        <p:nvSpPr>
          <p:cNvPr id="10" name="Segnaposto contenuto 9">
            <a:extLst>
              <a:ext uri="{FF2B5EF4-FFF2-40B4-BE49-F238E27FC236}">
                <a16:creationId xmlns:a16="http://schemas.microsoft.com/office/drawing/2014/main" id="{09CEE3DC-CD98-C066-50B0-2FA8E7E32FD6}"/>
              </a:ext>
            </a:extLst>
          </p:cNvPr>
          <p:cNvSpPr>
            <a:spLocks noGrp="1"/>
          </p:cNvSpPr>
          <p:nvPr>
            <p:ph idx="1"/>
          </p:nvPr>
        </p:nvSpPr>
        <p:spPr>
          <a:xfrm>
            <a:off x="1158240" y="973613"/>
            <a:ext cx="10774680" cy="5382737"/>
          </a:xfrm>
        </p:spPr>
        <p:txBody>
          <a:bodyPr/>
          <a:lstStyle/>
          <a:p>
            <a:pPr marL="0" indent="0">
              <a:buNone/>
            </a:pPr>
            <a:endParaRPr lang="it-IT" dirty="0"/>
          </a:p>
          <a:p>
            <a:pPr marL="0" indent="0">
              <a:buNone/>
            </a:pPr>
            <a:endParaRPr lang="en-GB" dirty="0"/>
          </a:p>
        </p:txBody>
      </p:sp>
      <p:sp>
        <p:nvSpPr>
          <p:cNvPr id="11" name="Segnaposto piè di pagina 10">
            <a:extLst>
              <a:ext uri="{FF2B5EF4-FFF2-40B4-BE49-F238E27FC236}">
                <a16:creationId xmlns:a16="http://schemas.microsoft.com/office/drawing/2014/main" id="{DCA2409C-8BC7-46F4-4BDA-DD0D46B82F4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egnaposto numero diapositiva 1">
            <a:extLst>
              <a:ext uri="{FF2B5EF4-FFF2-40B4-BE49-F238E27FC236}">
                <a16:creationId xmlns:a16="http://schemas.microsoft.com/office/drawing/2014/main" id="{EC71E4EB-9D96-B9F4-A3D9-48C31D45AF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2EBC71-327D-4FA8-BE06-D6795775A875}"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CasellaDiTesto 6">
            <a:extLst>
              <a:ext uri="{FF2B5EF4-FFF2-40B4-BE49-F238E27FC236}">
                <a16:creationId xmlns:a16="http://schemas.microsoft.com/office/drawing/2014/main" id="{3CE5BB90-0FEF-B943-196A-0D59E8608F16}"/>
              </a:ext>
            </a:extLst>
          </p:cNvPr>
          <p:cNvSpPr txBox="1"/>
          <p:nvPr/>
        </p:nvSpPr>
        <p:spPr>
          <a:xfrm>
            <a:off x="838200" y="812800"/>
            <a:ext cx="11201400" cy="5709833"/>
          </a:xfrm>
          <a:prstGeom prst="rect">
            <a:avLst/>
          </a:prstGeom>
          <a:noFill/>
        </p:spPr>
        <p:txBody>
          <a:bodyPr wrap="square">
            <a:spAutoFit/>
          </a:bodyPr>
          <a:lstStyle/>
          <a:p>
            <a:pPr algn="just">
              <a:lnSpc>
                <a:spcPct val="107000"/>
              </a:lnSpc>
              <a:spcAft>
                <a:spcPts val="800"/>
              </a:spcAft>
            </a:pP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Some market challenges are</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preventing the further scale-up of IPPS:</a:t>
            </a:r>
          </a:p>
          <a:p>
            <a:pPr marL="342900" lvl="0" indent="-342900" algn="just">
              <a:lnSpc>
                <a:spcPct val="107000"/>
              </a:lnSpc>
              <a:buFont typeface="Calibri" panose="020F0502020204030204" pitchFamily="34" charset="0"/>
              <a:buChar char="•"/>
            </a:pP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an </a:t>
            </a: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inefficient governance of the sector </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and implementation of policies.</a:t>
            </a:r>
          </a:p>
          <a:p>
            <a:pPr marL="342900" lvl="0" indent="-342900" algn="just">
              <a:lnSpc>
                <a:spcPct val="107000"/>
              </a:lnSpc>
              <a:buFont typeface="Calibri" panose="020F0502020204030204" pitchFamily="34" charset="0"/>
              <a:buChar char="•"/>
            </a:pP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an </a:t>
            </a: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unfriendly business environment</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most notably for foreign investors.</a:t>
            </a:r>
          </a:p>
          <a:p>
            <a:pPr marL="342900" lvl="0" indent="-342900" algn="just">
              <a:lnSpc>
                <a:spcPct val="107000"/>
              </a:lnSpc>
              <a:buFont typeface="Calibri" panose="020F0502020204030204" pitchFamily="34" charset="0"/>
              <a:buChar char="•"/>
            </a:pP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 </a:t>
            </a: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lack of transparent competition </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and project procurement </a:t>
            </a: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rules</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buFont typeface="Calibri" panose="020F0502020204030204" pitchFamily="34" charset="0"/>
              <a:buChar char="•"/>
            </a:pP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 weak financial sustainability of public counterparts to offtake energy </a:t>
            </a:r>
          </a:p>
          <a:p>
            <a:pPr marL="342900" lvl="0" indent="-342900" algn="just">
              <a:lnSpc>
                <a:spcPct val="107000"/>
              </a:lnSpc>
              <a:buFont typeface="Calibri" panose="020F0502020204030204" pitchFamily="34" charset="0"/>
              <a:buChar char="•"/>
            </a:pP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high-perceived risk environment linked to </a:t>
            </a: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perspective investors’ perception</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 of efficiency and reliability of the project-hosting country on market structure, legal framework, currency issues.</a:t>
            </a:r>
          </a:p>
          <a:p>
            <a:pPr marL="342900" lvl="0" indent="-342900" algn="just">
              <a:lnSpc>
                <a:spcPct val="107000"/>
              </a:lnSpc>
              <a:buFont typeface="Calibri" panose="020F0502020204030204" pitchFamily="34" charset="0"/>
              <a:buChar char="•"/>
            </a:pP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coherence and transparency of government policies and regulations </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regarding power sector governance and private sector participation.</a:t>
            </a:r>
          </a:p>
          <a:p>
            <a:pPr marL="342900" lvl="0" indent="-342900" algn="just">
              <a:lnSpc>
                <a:spcPct val="107000"/>
              </a:lnSpc>
              <a:buFont typeface="Calibri" panose="020F0502020204030204" pitchFamily="34" charset="0"/>
              <a:buChar char="•"/>
            </a:pP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soundness of sectorial development plans </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and project procurement rules.</a:t>
            </a:r>
          </a:p>
          <a:p>
            <a:pPr marL="342900" lvl="0" indent="-342900" algn="just">
              <a:lnSpc>
                <a:spcPct val="107000"/>
              </a:lnSpc>
              <a:buFont typeface="Calibri" panose="020F0502020204030204" pitchFamily="34" charset="0"/>
              <a:buChar char="•"/>
            </a:pP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weak financial sustainability of public counterparts (off-takers)</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a:t>
            </a:r>
          </a:p>
          <a:p>
            <a:pPr marL="342900" lvl="0" indent="-342900" algn="just">
              <a:lnSpc>
                <a:spcPct val="107000"/>
              </a:lnSpc>
              <a:spcAft>
                <a:spcPts val="800"/>
              </a:spcAft>
              <a:buFont typeface="Calibri" panose="020F0502020204030204" pitchFamily="34" charset="0"/>
              <a:buChar char="•"/>
            </a:pPr>
            <a:r>
              <a:rPr lang="en-GB" sz="24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general lack of legal and technical capacities in local institutions </a:t>
            </a:r>
            <a:r>
              <a:rPr lang="en-GB" sz="24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to efficiently manage project phases, from preparation to operation </a:t>
            </a:r>
          </a:p>
        </p:txBody>
      </p:sp>
    </p:spTree>
    <p:extLst>
      <p:ext uri="{BB962C8B-B14F-4D97-AF65-F5344CB8AC3E}">
        <p14:creationId xmlns:p14="http://schemas.microsoft.com/office/powerpoint/2010/main" val="14477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174BCC-E0E3-4B55-A01D-1B1F3D8EC868}"/>
              </a:ext>
            </a:extLst>
          </p:cNvPr>
          <p:cNvSpPr>
            <a:spLocks noGrp="1"/>
          </p:cNvSpPr>
          <p:nvPr>
            <p:ph type="title"/>
          </p:nvPr>
        </p:nvSpPr>
        <p:spPr>
          <a:xfrm>
            <a:off x="940998" y="524828"/>
            <a:ext cx="9529935" cy="552091"/>
          </a:xfrm>
        </p:spPr>
        <p:txBody>
          <a:bodyPr>
            <a:normAutofit fontScale="90000"/>
          </a:bodyPr>
          <a:lstStyle/>
          <a:p>
            <a:r>
              <a:rPr lang="it-IT" b="1" dirty="0">
                <a:solidFill>
                  <a:schemeClr val="accent2"/>
                </a:solidFill>
                <a:latin typeface="Calibri" panose="020F0502020204030204" pitchFamily="34" charset="0"/>
                <a:cs typeface="Calibri" panose="020F0502020204030204" pitchFamily="34" charset="0"/>
              </a:rPr>
              <a:t>De-</a:t>
            </a:r>
            <a:r>
              <a:rPr lang="it-IT" b="1" dirty="0" err="1">
                <a:solidFill>
                  <a:schemeClr val="accent2"/>
                </a:solidFill>
                <a:latin typeface="Calibri" panose="020F0502020204030204" pitchFamily="34" charset="0"/>
                <a:cs typeface="Calibri" panose="020F0502020204030204" pitchFamily="34" charset="0"/>
              </a:rPr>
              <a:t>risking</a:t>
            </a:r>
            <a:r>
              <a:rPr lang="it-IT" b="1" dirty="0">
                <a:solidFill>
                  <a:schemeClr val="accent2"/>
                </a:solidFill>
                <a:latin typeface="Calibri" panose="020F0502020204030204" pitchFamily="34" charset="0"/>
                <a:cs typeface="Calibri" panose="020F0502020204030204" pitchFamily="34" charset="0"/>
              </a:rPr>
              <a:t> </a:t>
            </a:r>
            <a:r>
              <a:rPr lang="it-IT" b="1" dirty="0" err="1">
                <a:solidFill>
                  <a:schemeClr val="accent2"/>
                </a:solidFill>
                <a:latin typeface="Calibri" panose="020F0502020204030204" pitchFamily="34" charset="0"/>
                <a:cs typeface="Calibri" panose="020F0502020204030204" pitchFamily="34" charset="0"/>
              </a:rPr>
              <a:t>is</a:t>
            </a:r>
            <a:r>
              <a:rPr lang="it-IT" b="1" dirty="0">
                <a:solidFill>
                  <a:schemeClr val="accent2"/>
                </a:solidFill>
                <a:latin typeface="Calibri" panose="020F0502020204030204" pitchFamily="34" charset="0"/>
                <a:cs typeface="Calibri" panose="020F0502020204030204" pitchFamily="34" charset="0"/>
              </a:rPr>
              <a:t> </a:t>
            </a:r>
            <a:r>
              <a:rPr lang="it-IT" b="1" dirty="0" err="1">
                <a:solidFill>
                  <a:schemeClr val="accent2"/>
                </a:solidFill>
                <a:latin typeface="Calibri" panose="020F0502020204030204" pitchFamily="34" charset="0"/>
                <a:cs typeface="Calibri" panose="020F0502020204030204" pitchFamily="34" charset="0"/>
              </a:rPr>
              <a:t>essential</a:t>
            </a:r>
            <a:endParaRPr lang="it-IT" b="1" dirty="0">
              <a:solidFill>
                <a:schemeClr val="accent2"/>
              </a:solidFill>
              <a:latin typeface="Calibri" panose="020F0502020204030204" pitchFamily="34" charset="0"/>
              <a:cs typeface="Calibri" panose="020F0502020204030204" pitchFamily="34" charset="0"/>
            </a:endParaRPr>
          </a:p>
        </p:txBody>
      </p:sp>
      <p:sp>
        <p:nvSpPr>
          <p:cNvPr id="3" name="Segnaposto contenuto 2">
            <a:extLst>
              <a:ext uri="{FF2B5EF4-FFF2-40B4-BE49-F238E27FC236}">
                <a16:creationId xmlns:a16="http://schemas.microsoft.com/office/drawing/2014/main" id="{D90EEEFF-8081-41E0-AF58-7BAB8667C211}"/>
              </a:ext>
            </a:extLst>
          </p:cNvPr>
          <p:cNvSpPr>
            <a:spLocks noGrp="1"/>
          </p:cNvSpPr>
          <p:nvPr>
            <p:ph idx="1"/>
          </p:nvPr>
        </p:nvSpPr>
        <p:spPr>
          <a:xfrm>
            <a:off x="940998" y="1311305"/>
            <a:ext cx="10743002" cy="4916774"/>
          </a:xfrm>
        </p:spPr>
        <p:txBody>
          <a:bodyPr>
            <a:normAutofit fontScale="92500" lnSpcReduction="10000"/>
          </a:bodyPr>
          <a:lstStyle/>
          <a:p>
            <a:r>
              <a:rPr lang="en-US" b="1" dirty="0">
                <a:solidFill>
                  <a:schemeClr val="accent1">
                    <a:lumMod val="75000"/>
                  </a:schemeClr>
                </a:solidFill>
                <a:latin typeface="Calibri" panose="020F0502020204030204" pitchFamily="34" charset="0"/>
                <a:cs typeface="Calibri" panose="020F0502020204030204" pitchFamily="34" charset="0"/>
              </a:rPr>
              <a:t>Pressure from investors and shareholders for increased disclosure and transparency about sustainability in company reporting will drive investors to hold companies accountable</a:t>
            </a:r>
            <a:r>
              <a:rPr lang="en-US" dirty="0">
                <a:solidFill>
                  <a:schemeClr val="accent1">
                    <a:lumMod val="75000"/>
                  </a:schemeClr>
                </a:solidFill>
                <a:latin typeface="Calibri" panose="020F0502020204030204" pitchFamily="34" charset="0"/>
                <a:cs typeface="Calibri" panose="020F0502020204030204" pitchFamily="34" charset="0"/>
              </a:rPr>
              <a:t>. </a:t>
            </a:r>
          </a:p>
          <a:p>
            <a:r>
              <a:rPr lang="en-US" dirty="0">
                <a:solidFill>
                  <a:schemeClr val="accent1">
                    <a:lumMod val="75000"/>
                  </a:schemeClr>
                </a:solidFill>
                <a:latin typeface="Calibri" panose="020F0502020204030204" pitchFamily="34" charset="0"/>
                <a:cs typeface="Calibri" panose="020F0502020204030204" pitchFamily="34" charset="0"/>
              </a:rPr>
              <a:t>The financial segment can drive due diligence processes and methodologies, including certification to reduce system costs and encourage standardization towards SDGs. The tools conceived for business will have the same metric of certification, validation schemes to be used in loan appraisal and investment design. Indexes will be based on the same metrics too.</a:t>
            </a:r>
          </a:p>
          <a:p>
            <a:r>
              <a:rPr lang="en-US" b="1" dirty="0">
                <a:solidFill>
                  <a:schemeClr val="accent1">
                    <a:lumMod val="75000"/>
                  </a:schemeClr>
                </a:solidFill>
                <a:latin typeface="Calibri" panose="020F0502020204030204" pitchFamily="34" charset="0"/>
                <a:cs typeface="Calibri" panose="020F0502020204030204" pitchFamily="34" charset="0"/>
              </a:rPr>
              <a:t>However, we know that the pure private financial sector will not take any more risks tomorrow than those that they are ready to take today </a:t>
            </a:r>
            <a:r>
              <a:rPr lang="en-US" dirty="0">
                <a:solidFill>
                  <a:schemeClr val="accent1">
                    <a:lumMod val="75000"/>
                  </a:schemeClr>
                </a:solidFill>
                <a:latin typeface="Calibri" panose="020F0502020204030204" pitchFamily="34" charset="0"/>
                <a:cs typeface="Calibri" panose="020F0502020204030204" pitchFamily="34" charset="0"/>
              </a:rPr>
              <a:t>. </a:t>
            </a:r>
          </a:p>
          <a:p>
            <a:r>
              <a:rPr lang="en-US" dirty="0">
                <a:solidFill>
                  <a:schemeClr val="accent1">
                    <a:lumMod val="75000"/>
                  </a:schemeClr>
                </a:solidFill>
                <a:latin typeface="Calibri" panose="020F0502020204030204" pitchFamily="34" charset="0"/>
                <a:cs typeface="Calibri" panose="020F0502020204030204" pitchFamily="34" charset="0"/>
              </a:rPr>
              <a:t>For this reason, we need to connect the blended finance techniques and the development banks world to the commercial finance in a way that is instrumental to the policy incentives and the schemes that public authorities will decide to implement.                                                                                                                                           </a:t>
            </a:r>
          </a:p>
          <a:p>
            <a:endParaRPr lang="it-IT" dirty="0">
              <a:solidFill>
                <a:schemeClr val="accent1">
                  <a:lumMod val="75000"/>
                </a:schemeClr>
              </a:solidFill>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F5A70D01-8D93-4965-BAA7-926F7EDE86B3}"/>
              </a:ext>
            </a:extLst>
          </p:cNvPr>
          <p:cNvSpPr txBox="1">
            <a:spLocks/>
          </p:cNvSpPr>
          <p:nvPr/>
        </p:nvSpPr>
        <p:spPr>
          <a:xfrm>
            <a:off x="940998" y="759214"/>
            <a:ext cx="10318630" cy="70811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Microsoft Sans Serif"/>
              <a:ea typeface="Microsoft Sans Serif"/>
              <a:cs typeface="+mj-cs"/>
            </a:endParaRPr>
          </a:p>
        </p:txBody>
      </p:sp>
      <p:sp>
        <p:nvSpPr>
          <p:cNvPr id="5" name="Segnaposto numero diapositiva 4">
            <a:extLst>
              <a:ext uri="{FF2B5EF4-FFF2-40B4-BE49-F238E27FC236}">
                <a16:creationId xmlns:a16="http://schemas.microsoft.com/office/drawing/2014/main" id="{D84A33F9-9DA4-4CB3-B4DB-2172BF12B5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0EA680-D336-4FF7-8B7A-9848BB0A1C3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752541"/>
      </p:ext>
    </p:extLst>
  </p:cSld>
  <p:clrMapOvr>
    <a:masterClrMapping/>
  </p:clrMapOvr>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2611</Words>
  <Application>Microsoft Macintosh PowerPoint</Application>
  <PresentationFormat>Grand écran</PresentationFormat>
  <Paragraphs>255</Paragraphs>
  <Slides>25</Slides>
  <Notes>0</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35" baseType="lpstr">
      <vt:lpstr>Arial</vt:lpstr>
      <vt:lpstr>Calibri</vt:lpstr>
      <vt:lpstr>Calibri Light</vt:lpstr>
      <vt:lpstr>Courier New</vt:lpstr>
      <vt:lpstr>Microsoft Sans Serif</vt:lpstr>
      <vt:lpstr>Montserrat-Bold</vt:lpstr>
      <vt:lpstr>Symbol</vt:lpstr>
      <vt:lpstr>Verdana</vt:lpstr>
      <vt:lpstr>1_Tema di Office</vt:lpstr>
      <vt:lpstr>Document</vt:lpstr>
      <vt:lpstr>Présentation PowerPoint</vt:lpstr>
      <vt:lpstr>AREI phase two: de-risking for the private sector </vt:lpstr>
      <vt:lpstr>AREI phase two: De-risking Conclusions 1/4</vt:lpstr>
      <vt:lpstr>AREI phase two: De-risking Conclusions 2/4</vt:lpstr>
      <vt:lpstr>AREI phase two: De-risking for the private sector 3/4 </vt:lpstr>
      <vt:lpstr>AREI phase two: De-risking for the private sector 4/4 </vt:lpstr>
      <vt:lpstr>Derisking linked to SDGs: Agenda 2030 as a strong driver for AREI: the rationale</vt:lpstr>
      <vt:lpstr>AREI phase two: De-risking for the private sector </vt:lpstr>
      <vt:lpstr>De-risking is essential</vt:lpstr>
      <vt:lpstr>SUSTAINABLE INVESTMENTS</vt:lpstr>
      <vt:lpstr>Institutional framework risks of countries  </vt:lpstr>
      <vt:lpstr>AREI has carried out a study in MAY 21 on the uptake of policies (general RE policies not for private sector investments)  </vt:lpstr>
      <vt:lpstr>I start de-risking if I know where are the risks. Which ministry and on which desk my energy investment dossier is blocked?</vt:lpstr>
      <vt:lpstr>Understanding and defining country-level risks</vt:lpstr>
      <vt:lpstr>Understanding and defining country-level risks</vt:lpstr>
      <vt:lpstr>AREI phase two: risks directly linked to the project  </vt:lpstr>
      <vt:lpstr>AREI phase two: execution risks </vt:lpstr>
      <vt:lpstr>AREI phase two: De-risking project risks </vt:lpstr>
      <vt:lpstr>AREI phase two: a good PPA</vt:lpstr>
      <vt:lpstr>AREI phase two: the core of the problem: OFF-TAKERS </vt:lpstr>
      <vt:lpstr>Présentation PowerPoint</vt:lpstr>
      <vt:lpstr>Présentation PowerPoint</vt:lpstr>
      <vt:lpstr>EU-External Investment Plan Pillar 1 - Resources from EU and leverage </vt:lpstr>
      <vt:lpstr>Présentation PowerPoint</vt:lpstr>
      <vt:lpstr>AREI phase two: De-risking for the private sector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RENEWABLE ENERGY FORUM Cairo – Egypt July 25 – 27, 2022 </dc:title>
  <dc:creator>roberto ridolfi</dc:creator>
  <cp:lastModifiedBy>Aissata Diallo</cp:lastModifiedBy>
  <cp:revision>10</cp:revision>
  <dcterms:created xsi:type="dcterms:W3CDTF">2022-07-14T08:53:56Z</dcterms:created>
  <dcterms:modified xsi:type="dcterms:W3CDTF">2022-10-11T17:53:53Z</dcterms:modified>
</cp:coreProperties>
</file>